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44"/>
  </p:notesMasterIdLst>
  <p:sldIdLst>
    <p:sldId id="256" r:id="rId2"/>
    <p:sldId id="258" r:id="rId3"/>
    <p:sldId id="259" r:id="rId4"/>
    <p:sldId id="260" r:id="rId5"/>
    <p:sldId id="262" r:id="rId6"/>
    <p:sldId id="285" r:id="rId7"/>
    <p:sldId id="286" r:id="rId8"/>
    <p:sldId id="263" r:id="rId9"/>
    <p:sldId id="273" r:id="rId10"/>
    <p:sldId id="287" r:id="rId11"/>
    <p:sldId id="302" r:id="rId12"/>
    <p:sldId id="288" r:id="rId13"/>
    <p:sldId id="289" r:id="rId14"/>
    <p:sldId id="290" r:id="rId15"/>
    <p:sldId id="303" r:id="rId16"/>
    <p:sldId id="304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305" r:id="rId25"/>
    <p:sldId id="306" r:id="rId26"/>
    <p:sldId id="307" r:id="rId27"/>
    <p:sldId id="298" r:id="rId28"/>
    <p:sldId id="299" r:id="rId29"/>
    <p:sldId id="300" r:id="rId30"/>
    <p:sldId id="301" r:id="rId31"/>
    <p:sldId id="265" r:id="rId32"/>
    <p:sldId id="266" r:id="rId33"/>
    <p:sldId id="275" r:id="rId34"/>
    <p:sldId id="276" r:id="rId35"/>
    <p:sldId id="277" r:id="rId36"/>
    <p:sldId id="278" r:id="rId37"/>
    <p:sldId id="308" r:id="rId38"/>
    <p:sldId id="272" r:id="rId39"/>
    <p:sldId id="309" r:id="rId40"/>
    <p:sldId id="310" r:id="rId41"/>
    <p:sldId id="311" r:id="rId42"/>
    <p:sldId id="31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67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AA12-1E2B-489D-9F6C-4D785DB534A2}" type="datetime1">
              <a:rPr lang="en-US" smtClean="0"/>
              <a:t>4/21/2016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D368C7C1-490C-42B4-9EB0-8B4368DF07C8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D01BA-6D7C-4ACD-A0A0-9C72DC523C69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6BB4-2A6A-471C-BE4B-11AD74200824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B456-3315-490E-AD18-73F987808971}" type="datetime1">
              <a:rPr lang="en-US" smtClean="0"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8559-F79C-4CBE-A41B-C79FFD80C740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7331-C156-4327-9304-89E0BB04B4BA}" type="datetime1">
              <a:rPr lang="en-US" smtClean="0"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4C17-7F67-4F1B-BE56-8C973603ED3C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128C9-6A81-4826-B999-C4738BE5E1DF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7EBA1-8397-4411-A475-2B21861A0E25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DCF6A-0FA8-4E36-91A4-52AB52477291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1CFA36-C78F-441D-B6E4-19B477F62667}" type="datetime1">
              <a:rPr lang="en-US" smtClean="0"/>
              <a:t>4/21/2016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zp.sk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Bakalársky seminár </a:t>
            </a:r>
            <a:br>
              <a:rPr lang="sk-SK" dirty="0" smtClean="0"/>
            </a:br>
            <a:r>
              <a:rPr lang="sk-SK" dirty="0" err="1" smtClean="0"/>
              <a:t>šk.r</a:t>
            </a:r>
            <a:r>
              <a:rPr lang="sk-SK" dirty="0" smtClean="0"/>
              <a:t>. 2015-16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68960"/>
            <a:ext cx="9144000" cy="2351856"/>
          </a:xfrm>
        </p:spPr>
        <p:txBody>
          <a:bodyPr>
            <a:normAutofit lnSpcReduction="10000"/>
          </a:bodyPr>
          <a:lstStyle/>
          <a:p>
            <a:endParaRPr lang="sk-SK" sz="4400" dirty="0" smtClean="0"/>
          </a:p>
          <a:p>
            <a:pPr algn="ctr"/>
            <a:r>
              <a:rPr lang="sk-SK" sz="4800" dirty="0" smtClean="0"/>
              <a:t>Smernica rektora </a:t>
            </a:r>
          </a:p>
          <a:p>
            <a:pPr algn="ctr"/>
            <a:r>
              <a:rPr lang="sk-SK" sz="4800" dirty="0" smtClean="0"/>
              <a:t>o záverečných prácach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Vnútorný predpis č. 12/2013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479776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Smernica rektora UK v Bratislave o </a:t>
            </a:r>
            <a:r>
              <a:rPr lang="sk-SK" sz="4400" dirty="0">
                <a:latin typeface="Calibri" panose="020F0502020204030204" pitchFamily="34" charset="0"/>
              </a:rPr>
              <a:t>základných náležitostiach záverečných prác, rigoróznych prác a habilitačných prác, kontrole ich originality, uchovávaní a sprístupňovaní na Univerzite Komenského v Bratislave </a:t>
            </a:r>
            <a:endParaRPr lang="en-US" sz="44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Základné pojmy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r>
              <a:rPr lang="sk-SK" sz="4400" dirty="0" smtClean="0">
                <a:latin typeface="+mj-lt"/>
              </a:rPr>
              <a:t>Záverečná práca je školské dielo, </a:t>
            </a:r>
            <a:r>
              <a:rPr lang="sk-SK" sz="4400" dirty="0" smtClean="0">
                <a:latin typeface="Calibri" panose="020F0502020204030204" pitchFamily="34" charset="0"/>
              </a:rPr>
              <a:t>vy-tvorené študentom na </a:t>
            </a:r>
            <a:r>
              <a:rPr lang="sk-SK" sz="4400" dirty="0">
                <a:latin typeface="Calibri" panose="020F0502020204030204" pitchFamily="34" charset="0"/>
              </a:rPr>
              <a:t>splnenie </a:t>
            </a:r>
            <a:r>
              <a:rPr lang="sk-SK" sz="4400" dirty="0" err="1" smtClean="0">
                <a:latin typeface="Calibri" panose="020F0502020204030204" pitchFamily="34" charset="0"/>
              </a:rPr>
              <a:t>štu-dijných</a:t>
            </a:r>
            <a:r>
              <a:rPr lang="sk-SK" sz="4400" dirty="0" smtClean="0">
                <a:latin typeface="Calibri" panose="020F0502020204030204" pitchFamily="34" charset="0"/>
              </a:rPr>
              <a:t> povinností </a:t>
            </a:r>
            <a:r>
              <a:rPr lang="sk-SK" sz="4400" dirty="0">
                <a:latin typeface="Calibri" panose="020F0502020204030204" pitchFamily="34" charset="0"/>
              </a:rPr>
              <a:t>vyplývajúcich z jeho právneho vzťahu k </a:t>
            </a:r>
            <a:r>
              <a:rPr lang="sk-SK" sz="4400" dirty="0" smtClean="0">
                <a:latin typeface="Calibri" panose="020F0502020204030204" pitchFamily="34" charset="0"/>
              </a:rPr>
              <a:t>UK (čl. 2, 1)</a:t>
            </a:r>
            <a:endParaRPr lang="sk-SK" sz="4400" dirty="0">
              <a:latin typeface="Calibri" panose="020F0502020204030204" pitchFamily="34" charset="0"/>
            </a:endParaRPr>
          </a:p>
          <a:p>
            <a:r>
              <a:rPr lang="sk-SK" sz="4400" dirty="0" smtClean="0">
                <a:latin typeface="Calibri" panose="020F0502020204030204" pitchFamily="34" charset="0"/>
              </a:rPr>
              <a:t>Záverečnou </a:t>
            </a:r>
            <a:r>
              <a:rPr lang="sk-SK" sz="4400" dirty="0">
                <a:latin typeface="Calibri" panose="020F0502020204030204" pitchFamily="34" charset="0"/>
              </a:rPr>
              <a:t>prácou pri štúdiu podľa bakalárskeho študijného programu je bakalárska </a:t>
            </a:r>
            <a:r>
              <a:rPr lang="sk-SK" sz="4400" dirty="0" smtClean="0">
                <a:latin typeface="Calibri" panose="020F0502020204030204" pitchFamily="34" charset="0"/>
              </a:rPr>
              <a:t>práca. Je </a:t>
            </a:r>
            <a:r>
              <a:rPr lang="sk-SK" sz="4400" dirty="0">
                <a:latin typeface="Calibri" panose="020F0502020204030204" pitchFamily="34" charset="0"/>
              </a:rPr>
              <a:t>najjednoduchším druhom záverečnej </a:t>
            </a:r>
            <a:r>
              <a:rPr lang="sk-SK" sz="4400" dirty="0" smtClean="0">
                <a:latin typeface="Calibri" panose="020F0502020204030204" pitchFamily="34" charset="0"/>
              </a:rPr>
              <a:t>práce. (čl. 2, 2)</a:t>
            </a:r>
            <a:endParaRPr lang="sk-SK" sz="4400" dirty="0"/>
          </a:p>
          <a:p>
            <a:endParaRPr lang="sk-SK" sz="44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Bakalárskou </a:t>
            </a:r>
            <a:r>
              <a:rPr lang="sk-SK" sz="4400" dirty="0">
                <a:latin typeface="Calibri" panose="020F0502020204030204" pitchFamily="34" charset="0"/>
              </a:rPr>
              <a:t>prácou má študent </a:t>
            </a:r>
            <a:r>
              <a:rPr lang="sk-SK" sz="4400" dirty="0" err="1" smtClean="0">
                <a:latin typeface="Calibri" panose="020F0502020204030204" pitchFamily="34" charset="0"/>
              </a:rPr>
              <a:t>preuká</a:t>
            </a:r>
            <a:r>
              <a:rPr lang="sk-SK" sz="4400" dirty="0" smtClean="0">
                <a:latin typeface="Calibri" panose="020F0502020204030204" pitchFamily="34" charset="0"/>
              </a:rPr>
              <a:t>-zať </a:t>
            </a:r>
            <a:r>
              <a:rPr lang="sk-SK" sz="4400" dirty="0">
                <a:latin typeface="Calibri" panose="020F0502020204030204" pitchFamily="34" charset="0"/>
              </a:rPr>
              <a:t>schopnosť tvorivo pracovať v </a:t>
            </a:r>
            <a:r>
              <a:rPr lang="sk-SK" sz="4400" dirty="0" err="1" smtClean="0">
                <a:latin typeface="Calibri" panose="020F0502020204030204" pitchFamily="34" charset="0"/>
              </a:rPr>
              <a:t>študij-nom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odbore, v ktorom </a:t>
            </a:r>
            <a:r>
              <a:rPr lang="sk-SK" sz="4400" dirty="0" smtClean="0">
                <a:latin typeface="Calibri" panose="020F0502020204030204" pitchFamily="34" charset="0"/>
              </a:rPr>
              <a:t>absolvoval </a:t>
            </a:r>
            <a:r>
              <a:rPr lang="sk-SK" sz="4400" dirty="0" err="1" smtClean="0">
                <a:latin typeface="Calibri" panose="020F0502020204030204" pitchFamily="34" charset="0"/>
              </a:rPr>
              <a:t>študij-ný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program. Študent má preukázať </a:t>
            </a:r>
            <a:r>
              <a:rPr lang="sk-SK" sz="4400" dirty="0" smtClean="0">
                <a:latin typeface="Calibri" panose="020F0502020204030204" pitchFamily="34" charset="0"/>
              </a:rPr>
              <a:t>pri-meranú </a:t>
            </a:r>
            <a:r>
              <a:rPr lang="sk-SK" sz="4400" dirty="0">
                <a:latin typeface="Calibri" panose="020F0502020204030204" pitchFamily="34" charset="0"/>
              </a:rPr>
              <a:t>znalosť </a:t>
            </a:r>
            <a:r>
              <a:rPr lang="sk-SK" sz="4400" dirty="0" smtClean="0">
                <a:latin typeface="Calibri" panose="020F0502020204030204" pitchFamily="34" charset="0"/>
              </a:rPr>
              <a:t>vedomostí </a:t>
            </a:r>
            <a:r>
              <a:rPr lang="sk-SK" sz="4400" dirty="0">
                <a:latin typeface="Calibri" panose="020F0502020204030204" pitchFamily="34" charset="0"/>
              </a:rPr>
              <a:t>o </a:t>
            </a:r>
            <a:r>
              <a:rPr lang="sk-SK" sz="4400" dirty="0" err="1" smtClean="0">
                <a:latin typeface="Calibri" panose="020F0502020204030204" pitchFamily="34" charset="0"/>
              </a:rPr>
              <a:t>problema-tike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a uplatniť svoje schopnosti pri </a:t>
            </a:r>
            <a:r>
              <a:rPr lang="sk-SK" sz="4400" dirty="0" err="1" smtClean="0">
                <a:latin typeface="Calibri" panose="020F0502020204030204" pitchFamily="34" charset="0"/>
              </a:rPr>
              <a:t>zhro-mažďovaní</a:t>
            </a:r>
            <a:r>
              <a:rPr lang="sk-SK" sz="4400" dirty="0">
                <a:latin typeface="Calibri" panose="020F0502020204030204" pitchFamily="34" charset="0"/>
              </a:rPr>
              <a:t>, </a:t>
            </a:r>
            <a:r>
              <a:rPr lang="sk-SK" sz="4400" dirty="0" smtClean="0">
                <a:latin typeface="Calibri" panose="020F0502020204030204" pitchFamily="34" charset="0"/>
              </a:rPr>
              <a:t>interpretácii </a:t>
            </a:r>
            <a:r>
              <a:rPr lang="sk-SK" sz="4400" dirty="0">
                <a:latin typeface="Calibri" panose="020F0502020204030204" pitchFamily="34" charset="0"/>
              </a:rPr>
              <a:t>a spracúvaní základnej odbornej literatúry. </a:t>
            </a:r>
            <a:r>
              <a:rPr lang="sk-SK" sz="4400" dirty="0" smtClean="0">
                <a:latin typeface="Calibri" panose="020F0502020204030204" pitchFamily="34" charset="0"/>
              </a:rPr>
              <a:t>(čl. 3, 1)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Obsah </a:t>
            </a:r>
            <a:r>
              <a:rPr lang="sk-SK" sz="5400" dirty="0" smtClean="0"/>
              <a:t>diela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Môže ísť aj o kompiláciu, syntetický prehľad literatúry, prípadne jej </a:t>
            </a:r>
            <a:r>
              <a:rPr lang="sk-SK" sz="4400" dirty="0" err="1" smtClean="0">
                <a:latin typeface="Calibri" panose="020F0502020204030204" pitchFamily="34" charset="0"/>
              </a:rPr>
              <a:t>apliká-ciu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v praxi alebo o riešenie čiastkovej úlohy, ktorá súvisí s budúcim </a:t>
            </a:r>
            <a:r>
              <a:rPr lang="sk-SK" sz="4400" dirty="0" err="1" smtClean="0">
                <a:latin typeface="Calibri" panose="020F0502020204030204" pitchFamily="34" charset="0"/>
              </a:rPr>
              <a:t>zamera</a:t>
            </a:r>
            <a:r>
              <a:rPr lang="sk-SK" sz="4400" dirty="0" smtClean="0">
                <a:latin typeface="Calibri" panose="020F0502020204030204" pitchFamily="34" charset="0"/>
              </a:rPr>
              <a:t>-ním </a:t>
            </a:r>
            <a:r>
              <a:rPr lang="sk-SK" sz="4400" dirty="0">
                <a:latin typeface="Calibri" panose="020F0502020204030204" pitchFamily="34" charset="0"/>
              </a:rPr>
              <a:t>študenta. Ak sa v práci uvádzajú hypotézy, tak sa musia dať verifikovať. </a:t>
            </a:r>
          </a:p>
          <a:p>
            <a:pPr marL="0" indent="0">
              <a:buNone/>
            </a:pPr>
            <a:r>
              <a:rPr lang="sk-SK" sz="4400" dirty="0" smtClean="0">
                <a:latin typeface="Calibri" panose="020F0502020204030204" pitchFamily="34" charset="0"/>
              </a:rPr>
              <a:t>  (čl. 3, 1 – druhá časť)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diela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Školské </a:t>
            </a:r>
            <a:r>
              <a:rPr lang="sk-SK" sz="4000" dirty="0">
                <a:latin typeface="Calibri" panose="020F0502020204030204" pitchFamily="34" charset="0"/>
              </a:rPr>
              <a:t>dielo musí byť originálne, vytvorené autorom pri dodržaní pravidiel práce s </a:t>
            </a:r>
            <a:r>
              <a:rPr lang="sk-SK" sz="4000" dirty="0" err="1" smtClean="0">
                <a:latin typeface="Calibri" panose="020F0502020204030204" pitchFamily="34" charset="0"/>
              </a:rPr>
              <a:t>infor</a:t>
            </a:r>
            <a:r>
              <a:rPr lang="sk-SK" sz="4000" dirty="0" smtClean="0">
                <a:latin typeface="Calibri" panose="020F0502020204030204" pitchFamily="34" charset="0"/>
              </a:rPr>
              <a:t>-mačnými </a:t>
            </a:r>
            <a:r>
              <a:rPr lang="sk-SK" sz="4000" dirty="0">
                <a:latin typeface="Calibri" panose="020F0502020204030204" pitchFamily="34" charset="0"/>
              </a:rPr>
              <a:t>zdrojmi. Školské dielo nesmie mať charakter plagiátorstva, nesmie narúšať autorské práva iných autorov. Autor je </a:t>
            </a:r>
            <a:r>
              <a:rPr lang="sk-SK" sz="4000" dirty="0" err="1" smtClean="0">
                <a:latin typeface="Calibri" panose="020F0502020204030204" pitchFamily="34" charset="0"/>
              </a:rPr>
              <a:t>povin-ný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dôsledne citovať použité informačné zdroje, uviesť menovite a konkrétne výsledky výskumu iných autorov alebo autorských kolektívov </a:t>
            </a:r>
            <a:r>
              <a:rPr lang="sk-SK" sz="4000" dirty="0" smtClean="0">
                <a:latin typeface="Calibri" panose="020F0502020204030204" pitchFamily="34" charset="0"/>
              </a:rPr>
              <a:t>... </a:t>
            </a:r>
            <a:r>
              <a:rPr lang="sk-SK" sz="4400" dirty="0" smtClean="0">
                <a:latin typeface="Calibri" panose="020F0502020204030204" pitchFamily="34" charset="0"/>
              </a:rPr>
              <a:t>(čl. 3, 4)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1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Obsah diela IV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sz="4000" dirty="0" smtClean="0">
                <a:latin typeface="Calibri" panose="020F0502020204030204" pitchFamily="34" charset="0"/>
              </a:rPr>
              <a:t>... citovaním </a:t>
            </a:r>
            <a:r>
              <a:rPr lang="sk-SK" sz="4000" dirty="0">
                <a:latin typeface="Calibri" panose="020F0502020204030204" pitchFamily="34" charset="0"/>
              </a:rPr>
              <a:t>príslušného zdroja presne opísať použité metódy a pracovné postupy iných autorov alebo autorských kolektívov, </a:t>
            </a:r>
            <a:r>
              <a:rPr lang="sk-SK" sz="4000" dirty="0" err="1" smtClean="0">
                <a:latin typeface="Calibri" panose="020F0502020204030204" pitchFamily="34" charset="0"/>
              </a:rPr>
              <a:t>zdoku-mentovať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laboratórne výsledky a terénne </a:t>
            </a:r>
            <a:r>
              <a:rPr lang="sk-SK" sz="4000" dirty="0" err="1" smtClean="0">
                <a:latin typeface="Calibri" panose="020F0502020204030204" pitchFamily="34" charset="0"/>
              </a:rPr>
              <a:t>výs-kumy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iných autorov alebo autorských </a:t>
            </a:r>
            <a:r>
              <a:rPr lang="sk-SK" sz="4000" dirty="0" err="1" smtClean="0">
                <a:latin typeface="Calibri" panose="020F0502020204030204" pitchFamily="34" charset="0"/>
              </a:rPr>
              <a:t>kolektí-vov</a:t>
            </a:r>
            <a:r>
              <a:rPr lang="sk-SK" sz="4000" dirty="0">
                <a:latin typeface="Calibri" panose="020F0502020204030204" pitchFamily="34" charset="0"/>
              </a:rPr>
              <a:t>. Autor nesmie opakovane odovzdať vlastnú rovnakú alebo mierne pozmenenú prácu, ktorú už raz odovzdal ako záverečnú prácu </a:t>
            </a:r>
            <a:r>
              <a:rPr lang="sk-SK" sz="4400" dirty="0" smtClean="0">
                <a:latin typeface="Calibri" panose="020F0502020204030204" pitchFamily="34" charset="0"/>
              </a:rPr>
              <a:t>(čl. 3, 4 – druhá časť)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Zmena zadania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-27296" y="1340768"/>
            <a:ext cx="9144000" cy="5517232"/>
          </a:xfrm>
        </p:spPr>
        <p:txBody>
          <a:bodyPr>
            <a:normAutofit fontScale="92500" lnSpcReduction="10000"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V </a:t>
            </a:r>
            <a:r>
              <a:rPr lang="sk-SK" sz="4400" dirty="0">
                <a:latin typeface="Calibri" panose="020F0502020204030204" pitchFamily="34" charset="0"/>
              </a:rPr>
              <a:t>odôvodnených prípadoch, po súhlase všetkých zainteresovaných osôb (autora, vedúceho práce, resp. školiteľa, osoby oprávnenej schvaľovaním zadania) je možné obsah jednotlivých bodov zadania zmeniť. Údaje v zadaní v čase </a:t>
            </a:r>
            <a:r>
              <a:rPr lang="sk-SK" sz="4400" dirty="0" err="1" smtClean="0">
                <a:latin typeface="Calibri" panose="020F0502020204030204" pitchFamily="34" charset="0"/>
              </a:rPr>
              <a:t>odovzda-nia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školského diela sú záväzné a musia byť zhodné s údajmi uvedenými na školskom </a:t>
            </a:r>
            <a:r>
              <a:rPr lang="sk-SK" sz="4400" dirty="0" smtClean="0">
                <a:latin typeface="Calibri" panose="020F0502020204030204" pitchFamily="34" charset="0"/>
              </a:rPr>
              <a:t>diele</a:t>
            </a:r>
            <a:r>
              <a:rPr lang="sk-SK" sz="4400" dirty="0">
                <a:latin typeface="Calibri" panose="020F0502020204030204" pitchFamily="34" charset="0"/>
              </a:rPr>
              <a:t> </a:t>
            </a:r>
            <a:r>
              <a:rPr lang="sk-SK" sz="4400" dirty="0" smtClean="0">
                <a:latin typeface="Calibri" panose="020F0502020204030204" pitchFamily="34" charset="0"/>
              </a:rPr>
              <a:t>(čl. 4, 5)</a:t>
            </a:r>
            <a:endParaRPr lang="sk-SK" sz="4400" dirty="0">
              <a:latin typeface="Calibri" panose="020F0502020204030204" pitchFamily="34" charset="0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Dielo </a:t>
            </a:r>
            <a:r>
              <a:rPr lang="sk-SK" sz="4400" dirty="0">
                <a:latin typeface="Calibri" panose="020F0502020204030204" pitchFamily="34" charset="0"/>
              </a:rPr>
              <a:t>obsahuje tieto hlavné časti: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a) úvodná časť,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b) hlavná textová časť,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c) záverečná časť,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d) prílohy a ďalšie doplnkové materiály (nepovinné). </a:t>
            </a:r>
            <a:r>
              <a:rPr lang="sk-SK" sz="4400" dirty="0" smtClean="0">
                <a:latin typeface="Calibri" panose="020F0502020204030204" pitchFamily="34" charset="0"/>
              </a:rPr>
              <a:t>(čl. 5, 1)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– úvodná časť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Úvodná </a:t>
            </a:r>
            <a:r>
              <a:rPr lang="sk-SK" sz="4400" dirty="0">
                <a:latin typeface="Calibri" panose="020F0502020204030204" pitchFamily="34" charset="0"/>
              </a:rPr>
              <a:t>časť školského diela obsahuje tieto položky v danom poradí: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a) obal,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b) titulný list,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c) zadanie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d) poďakovanie (nepovinné), </a:t>
            </a:r>
            <a:r>
              <a:rPr lang="sk-SK" sz="4400" dirty="0" smtClean="0">
                <a:latin typeface="Calibri" panose="020F0502020204030204" pitchFamily="34" charset="0"/>
              </a:rPr>
              <a:t>...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– úvodná časť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e) abstrakt v štátnom jazyku (ak je školské dielo písané v inom ako štátnom jazyku, abstrakt v štátnom jazyku je povinnou súčasťou školského diela</a:t>
            </a:r>
            <a:r>
              <a:rPr lang="sk-SK" sz="4400" dirty="0" smtClean="0">
                <a:latin typeface="Calibri" panose="020F0502020204030204" pitchFamily="34" charset="0"/>
              </a:rPr>
              <a:t>), </a:t>
            </a:r>
            <a:endParaRPr lang="sk-SK" sz="4400" dirty="0">
              <a:latin typeface="Calibri" panose="020F0502020204030204" pitchFamily="34" charset="0"/>
            </a:endParaRPr>
          </a:p>
          <a:p>
            <a:r>
              <a:rPr lang="sv-SE" sz="4400" dirty="0">
                <a:latin typeface="Calibri" panose="020F0502020204030204" pitchFamily="34" charset="0"/>
              </a:rPr>
              <a:t>f) abstrakt v anglickom, resp. inom cudzom jazyku, 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0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Štruktúra – úvodná časť </a:t>
            </a:r>
            <a:r>
              <a:rPr lang="sk-SK" sz="5400" dirty="0" smtClean="0"/>
              <a:t>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199856"/>
          </a:xfrm>
        </p:spPr>
        <p:txBody>
          <a:bodyPr>
            <a:no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g) predhovor,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h) obsah,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i) zoznam ilustrácií a zoznam tabuliek (nepovinné), </a:t>
            </a:r>
          </a:p>
          <a:p>
            <a:r>
              <a:rPr lang="pl-PL" sz="4400" dirty="0">
                <a:latin typeface="Calibri" panose="020F0502020204030204" pitchFamily="34" charset="0"/>
              </a:rPr>
              <a:t>j) zoznam skratiek a značiek (nepovinné),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k) slovník (nepovinné).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4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8907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Obal diela (ukážka v prílohe)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77714"/>
            <a:ext cx="9144000" cy="5447630"/>
          </a:xfrm>
        </p:spPr>
        <p:txBody>
          <a:bodyPr>
            <a:noAutofit/>
          </a:bodyPr>
          <a:lstStyle/>
          <a:p>
            <a:pPr lvl="1"/>
            <a:r>
              <a:rPr lang="sk-SK" sz="4200" dirty="0" smtClean="0">
                <a:latin typeface="Calibri" panose="020F0502020204030204" pitchFamily="34" charset="0"/>
              </a:rPr>
              <a:t>a</a:t>
            </a:r>
            <a:r>
              <a:rPr lang="sk-SK" sz="4200" dirty="0">
                <a:latin typeface="Calibri" panose="020F0502020204030204" pitchFamily="34" charset="0"/>
              </a:rPr>
              <a:t>) názov vysokej školy, </a:t>
            </a:r>
          </a:p>
          <a:p>
            <a:pPr lvl="1"/>
            <a:r>
              <a:rPr lang="sk-SK" sz="4200" dirty="0">
                <a:latin typeface="Calibri" panose="020F0502020204030204" pitchFamily="34" charset="0"/>
              </a:rPr>
              <a:t>b) názov fakulty, </a:t>
            </a:r>
          </a:p>
          <a:p>
            <a:pPr lvl="1"/>
            <a:r>
              <a:rPr lang="sk-SK" sz="4200" dirty="0">
                <a:latin typeface="Calibri" panose="020F0502020204030204" pitchFamily="34" charset="0"/>
              </a:rPr>
              <a:t>c) názov diela, </a:t>
            </a:r>
          </a:p>
          <a:p>
            <a:pPr lvl="1"/>
            <a:r>
              <a:rPr lang="sk-SK" sz="4200" dirty="0">
                <a:latin typeface="Calibri" panose="020F0502020204030204" pitchFamily="34" charset="0"/>
              </a:rPr>
              <a:t>d) podnázov diela (ak sa použil), </a:t>
            </a:r>
          </a:p>
          <a:p>
            <a:pPr lvl="1"/>
            <a:r>
              <a:rPr lang="sk-SK" sz="4200" dirty="0">
                <a:latin typeface="Calibri" panose="020F0502020204030204" pitchFamily="34" charset="0"/>
              </a:rPr>
              <a:t>e) označenie </a:t>
            </a:r>
            <a:r>
              <a:rPr lang="sk-SK" sz="4200" dirty="0" smtClean="0">
                <a:latin typeface="Calibri" panose="020F0502020204030204" pitchFamily="34" charset="0"/>
              </a:rPr>
              <a:t>bakalárska </a:t>
            </a:r>
            <a:r>
              <a:rPr lang="sk-SK" sz="4200" dirty="0">
                <a:latin typeface="Calibri" panose="020F0502020204030204" pitchFamily="34" charset="0"/>
              </a:rPr>
              <a:t>práca, </a:t>
            </a:r>
            <a:endParaRPr lang="sk-SK" sz="4200" dirty="0" smtClean="0">
              <a:latin typeface="Calibri" panose="020F0502020204030204" pitchFamily="34" charset="0"/>
            </a:endParaRPr>
          </a:p>
          <a:p>
            <a:pPr lvl="1"/>
            <a:r>
              <a:rPr lang="it-IT" sz="4400" dirty="0" smtClean="0">
                <a:latin typeface="Calibri" panose="020F0502020204030204" pitchFamily="34" charset="0"/>
              </a:rPr>
              <a:t>f</a:t>
            </a:r>
            <a:r>
              <a:rPr lang="it-IT" sz="4400" dirty="0">
                <a:latin typeface="Calibri" panose="020F0502020204030204" pitchFamily="34" charset="0"/>
              </a:rPr>
              <a:t>) meno, priezvisko a tituly autora, </a:t>
            </a:r>
          </a:p>
          <a:p>
            <a:pPr lvl="1"/>
            <a:r>
              <a:rPr lang="sk-SK" sz="4200" dirty="0">
                <a:latin typeface="Calibri" panose="020F0502020204030204" pitchFamily="34" charset="0"/>
              </a:rPr>
              <a:t>g) rok predloženia.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8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Titulný list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a</a:t>
            </a:r>
            <a:r>
              <a:rPr lang="sk-SK" sz="4400" dirty="0">
                <a:latin typeface="Calibri" panose="020F0502020204030204" pitchFamily="34" charset="0"/>
              </a:rPr>
              <a:t>) názov vysokej školy,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b) názov fakulty,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c) názov a podnázov (ak sa podnázov použil),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d) označenie </a:t>
            </a:r>
            <a:r>
              <a:rPr lang="sk-SK" sz="4400" dirty="0" smtClean="0">
                <a:latin typeface="Calibri" panose="020F0502020204030204" pitchFamily="34" charset="0"/>
              </a:rPr>
              <a:t>bakalárska </a:t>
            </a:r>
            <a:r>
              <a:rPr lang="sk-SK" sz="4400" dirty="0">
                <a:latin typeface="Calibri" panose="020F0502020204030204" pitchFamily="34" charset="0"/>
              </a:rPr>
              <a:t>práca, </a:t>
            </a:r>
            <a:endParaRPr lang="sk-SK" sz="4400" dirty="0" smtClean="0">
              <a:latin typeface="Calibri" panose="020F0502020204030204" pitchFamily="34" charset="0"/>
            </a:endParaRPr>
          </a:p>
          <a:p>
            <a:r>
              <a:rPr lang="it-IT" sz="4400" dirty="0" smtClean="0">
                <a:latin typeface="Calibri" panose="020F0502020204030204" pitchFamily="34" charset="0"/>
              </a:rPr>
              <a:t>e</a:t>
            </a:r>
            <a:r>
              <a:rPr lang="it-IT" sz="4400" dirty="0">
                <a:latin typeface="Calibri" panose="020F0502020204030204" pitchFamily="34" charset="0"/>
              </a:rPr>
              <a:t>) meno, priezvisko a tituly autora,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6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Titulný list diela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f</a:t>
            </a:r>
            <a:r>
              <a:rPr lang="sk-SK" sz="4400" dirty="0">
                <a:latin typeface="Calibri" panose="020F0502020204030204" pitchFamily="34" charset="0"/>
              </a:rPr>
              <a:t>) názov študijného programu </a:t>
            </a:r>
            <a:endParaRPr lang="sk-SK" sz="4400" dirty="0" smtClean="0">
              <a:latin typeface="Calibri" panose="020F0502020204030204" pitchFamily="34" charset="0"/>
            </a:endParaRPr>
          </a:p>
          <a:p>
            <a:r>
              <a:rPr lang="sk-SK" sz="4400" dirty="0" smtClean="0">
                <a:latin typeface="Calibri" panose="020F0502020204030204" pitchFamily="34" charset="0"/>
              </a:rPr>
              <a:t>g</a:t>
            </a:r>
            <a:r>
              <a:rPr lang="sk-SK" sz="4400" dirty="0">
                <a:latin typeface="Calibri" panose="020F0502020204030204" pitchFamily="34" charset="0"/>
              </a:rPr>
              <a:t>) číslo študijného odboru vo forme prvého štvorčíslia kódu </a:t>
            </a:r>
            <a:r>
              <a:rPr lang="sk-SK" sz="4400" dirty="0" smtClean="0">
                <a:latin typeface="Calibri" panose="020F0502020204030204" pitchFamily="34" charset="0"/>
              </a:rPr>
              <a:t>a jeho názov</a:t>
            </a:r>
          </a:p>
          <a:p>
            <a:r>
              <a:rPr lang="sk-SK" sz="4400" dirty="0" smtClean="0">
                <a:latin typeface="Calibri" panose="020F0502020204030204" pitchFamily="34" charset="0"/>
              </a:rPr>
              <a:t> h</a:t>
            </a:r>
            <a:r>
              <a:rPr lang="sk-SK" sz="4400" dirty="0">
                <a:latin typeface="Calibri" panose="020F0502020204030204" pitchFamily="34" charset="0"/>
              </a:rPr>
              <a:t>) meno, priezvisko a tituly vedúceho práce, resp. </a:t>
            </a:r>
            <a:r>
              <a:rPr lang="sk-SK" sz="4400" dirty="0" smtClean="0">
                <a:latin typeface="Calibri" panose="020F0502020204030204" pitchFamily="34" charset="0"/>
              </a:rPr>
              <a:t>školiteľa</a:t>
            </a:r>
            <a:endParaRPr lang="sk-SK" sz="4400" dirty="0"/>
          </a:p>
          <a:p>
            <a:r>
              <a:rPr lang="sk-SK" sz="4400" dirty="0">
                <a:latin typeface="Calibri" panose="020F0502020204030204" pitchFamily="34" charset="0"/>
              </a:rPr>
              <a:t>i) meno, priezvisko a tituly </a:t>
            </a:r>
            <a:r>
              <a:rPr lang="sk-SK" sz="4400" dirty="0" smtClean="0">
                <a:latin typeface="Calibri" panose="020F0502020204030204" pitchFamily="34" charset="0"/>
              </a:rPr>
              <a:t>konzultanta</a:t>
            </a:r>
            <a:r>
              <a:rPr lang="sk-SK" sz="4400" dirty="0">
                <a:latin typeface="Calibri" panose="020F0502020204030204" pitchFamily="34" charset="0"/>
              </a:rPr>
              <a:t>, ak bol určený </a:t>
            </a: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4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Titulný list diela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j) školiace pracovisko (ak bolo určené), </a:t>
            </a:r>
          </a:p>
          <a:p>
            <a:r>
              <a:rPr lang="pl-PL" sz="4400" dirty="0">
                <a:latin typeface="Calibri" panose="020F0502020204030204" pitchFamily="34" charset="0"/>
              </a:rPr>
              <a:t>k) miesto a rok predloženia.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Zadanie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Zadanie diela má predpísanú </a:t>
            </a:r>
            <a:r>
              <a:rPr lang="sk-SK" sz="4400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štruktú-ru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 (čl. 4, ods. 6) a prikladá sa jedna k jednej</a:t>
            </a:r>
          </a:p>
          <a:p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Predpokladám, </a:t>
            </a:r>
            <a:r>
              <a:rPr lang="sk-SK" sz="4400" dirty="0">
                <a:solidFill>
                  <a:srgbClr val="7030A0"/>
                </a:solidFill>
                <a:latin typeface="Calibri" panose="020F0502020204030204" pitchFamily="34" charset="0"/>
              </a:rPr>
              <a:t>ž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e každý  zadanie má a podpísané od všetkých </a:t>
            </a:r>
            <a:r>
              <a:rPr lang="sk-SK" sz="4400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zodpoved-ných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8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Poďakovanie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Poďakovanie </a:t>
            </a:r>
            <a:r>
              <a:rPr lang="sk-SK" sz="4400" dirty="0">
                <a:latin typeface="Calibri" panose="020F0502020204030204" pitchFamily="34" charset="0"/>
              </a:rPr>
              <a:t>obsahuje poďakovanie vedúcemu práce, resp. školiteľovi a ďalším osobám, pracoviskám alebo inštitúciám za pomoc a podporu pri vypracúvaní práce. Poďakovanie môže byť súčasťou </a:t>
            </a:r>
            <a:r>
              <a:rPr lang="sk-SK" sz="4400" dirty="0" smtClean="0">
                <a:latin typeface="Calibri" panose="020F0502020204030204" pitchFamily="34" charset="0"/>
              </a:rPr>
              <a:t>predhovoru</a:t>
            </a:r>
            <a:r>
              <a:rPr lang="sk-SK" sz="4400" dirty="0">
                <a:latin typeface="Calibri" panose="020F0502020204030204" pitchFamily="34" charset="0"/>
              </a:rPr>
              <a:t>. </a:t>
            </a:r>
            <a:r>
              <a:rPr lang="sk-SK" sz="4400" dirty="0" smtClean="0">
                <a:latin typeface="Calibri" panose="020F0502020204030204" pitchFamily="34" charset="0"/>
              </a:rPr>
              <a:t>(čl. 5, 7)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4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Abstrakt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Abstrakt </a:t>
            </a:r>
            <a:r>
              <a:rPr lang="sk-SK" sz="4400" dirty="0">
                <a:latin typeface="Calibri" panose="020F0502020204030204" pitchFamily="34" charset="0"/>
              </a:rPr>
              <a:t>obsahuje výstižnú informáciu o cieľoch školského diela, obsahu, </a:t>
            </a:r>
            <a:r>
              <a:rPr lang="sk-SK" sz="4400" dirty="0" err="1" smtClean="0">
                <a:latin typeface="Calibri" panose="020F0502020204030204" pitchFamily="34" charset="0"/>
              </a:rPr>
              <a:t>vý-sledkoch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a význame školského diela. Súčasťou abstraktu je 3 - 5 kľúčových slov. Abstrakt sa </a:t>
            </a:r>
            <a:r>
              <a:rPr lang="sk-SK" sz="4400" dirty="0" smtClean="0">
                <a:latin typeface="Calibri" panose="020F0502020204030204" pitchFamily="34" charset="0"/>
              </a:rPr>
              <a:t>píše </a:t>
            </a:r>
            <a:r>
              <a:rPr lang="sk-SK" sz="4400" dirty="0">
                <a:latin typeface="Calibri" panose="020F0502020204030204" pitchFamily="34" charset="0"/>
              </a:rPr>
              <a:t>súvisle ako jeden odsek a jeho rozsah je spravidla 100 až 500 slov. Jazykové verzie abstraktov sa uvádzajú na </a:t>
            </a:r>
            <a:r>
              <a:rPr lang="sk-SK" sz="4400" dirty="0" err="1" smtClean="0">
                <a:latin typeface="Calibri" panose="020F0502020204030204" pitchFamily="34" charset="0"/>
              </a:rPr>
              <a:t>samostat</a:t>
            </a:r>
            <a:r>
              <a:rPr lang="sk-SK" sz="4400" dirty="0" smtClean="0">
                <a:latin typeface="Calibri" panose="020F0502020204030204" pitchFamily="34" charset="0"/>
              </a:rPr>
              <a:t>. </a:t>
            </a:r>
            <a:r>
              <a:rPr lang="sk-SK" sz="4400" dirty="0">
                <a:latin typeface="Calibri" panose="020F0502020204030204" pitchFamily="34" charset="0"/>
              </a:rPr>
              <a:t>stranách. 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0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Predhovor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911824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Predhovor </a:t>
            </a:r>
            <a:r>
              <a:rPr lang="sk-SK" sz="4000" dirty="0">
                <a:latin typeface="Calibri" panose="020F0502020204030204" pitchFamily="34" charset="0"/>
              </a:rPr>
              <a:t>je všeobecná informácia o </a:t>
            </a:r>
            <a:r>
              <a:rPr lang="sk-SK" sz="4000" dirty="0" err="1" smtClean="0">
                <a:latin typeface="Calibri" panose="020F0502020204030204" pitchFamily="34" charset="0"/>
              </a:rPr>
              <a:t>prá</a:t>
            </a:r>
            <a:r>
              <a:rPr lang="sk-SK" sz="4000" dirty="0" smtClean="0">
                <a:latin typeface="Calibri" panose="020F0502020204030204" pitchFamily="34" charset="0"/>
              </a:rPr>
              <a:t>-ci</a:t>
            </a:r>
            <a:r>
              <a:rPr lang="sk-SK" sz="4000" dirty="0">
                <a:latin typeface="Calibri" panose="020F0502020204030204" pitchFamily="34" charset="0"/>
              </a:rPr>
              <a:t>, obsahuje hlavnú charakteristiku práce a okolnosti jej vzniku. Autor zdôvodní </a:t>
            </a:r>
            <a:r>
              <a:rPr lang="sk-SK" sz="4000" dirty="0" err="1" smtClean="0">
                <a:latin typeface="Calibri" panose="020F0502020204030204" pitchFamily="34" charset="0"/>
              </a:rPr>
              <a:t>vý</a:t>
            </a:r>
            <a:r>
              <a:rPr lang="sk-SK" sz="4000" dirty="0" smtClean="0">
                <a:latin typeface="Calibri" panose="020F0502020204030204" pitchFamily="34" charset="0"/>
              </a:rPr>
              <a:t>-ber </a:t>
            </a:r>
            <a:r>
              <a:rPr lang="sk-SK" sz="4000" dirty="0">
                <a:latin typeface="Calibri" panose="020F0502020204030204" pitchFamily="34" charset="0"/>
              </a:rPr>
              <a:t>témy, stručne informuje o cieľoch a význame práce, spomenie domáci a </a:t>
            </a:r>
            <a:r>
              <a:rPr lang="sk-SK" sz="4000" dirty="0" smtClean="0">
                <a:latin typeface="Calibri" panose="020F0502020204030204" pitchFamily="34" charset="0"/>
              </a:rPr>
              <a:t>za-hraničný </a:t>
            </a:r>
            <a:r>
              <a:rPr lang="sk-SK" sz="4000" dirty="0">
                <a:latin typeface="Calibri" panose="020F0502020204030204" pitchFamily="34" charset="0"/>
              </a:rPr>
              <a:t>kontext, komu je práca určená, použité metódy, stav poznania; autor stručne charakterizuje svoj prístup a svoje hľadisko.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 úvodnej časti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55542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Obsah </a:t>
            </a:r>
            <a:r>
              <a:rPr lang="sk-SK" sz="4000" dirty="0">
                <a:latin typeface="Calibri" panose="020F0502020204030204" pitchFamily="34" charset="0"/>
              </a:rPr>
              <a:t>je prehľad nečíslovaných a číslovaných častí (kapitol) </a:t>
            </a:r>
            <a:r>
              <a:rPr lang="sk-SK" sz="4000" dirty="0" smtClean="0">
                <a:latin typeface="Calibri" panose="020F0502020204030204" pitchFamily="34" charset="0"/>
              </a:rPr>
              <a:t>diela</a:t>
            </a:r>
            <a:r>
              <a:rPr lang="sk-SK" sz="4000" dirty="0">
                <a:latin typeface="Calibri" panose="020F0502020204030204" pitchFamily="34" charset="0"/>
              </a:rPr>
              <a:t>. </a:t>
            </a:r>
          </a:p>
          <a:p>
            <a:r>
              <a:rPr lang="sk-SK" sz="4000" dirty="0" smtClean="0">
                <a:latin typeface="Calibri" panose="020F0502020204030204" pitchFamily="34" charset="0"/>
              </a:rPr>
              <a:t>Zoznam </a:t>
            </a:r>
            <a:r>
              <a:rPr lang="sk-SK" sz="4000" dirty="0">
                <a:latin typeface="Calibri" panose="020F0502020204030204" pitchFamily="34" charset="0"/>
              </a:rPr>
              <a:t>ilustrácií, zoznam tabuliek, príloh, zoznam skratiek a značiek, ako aj slovník sú nepovinné časti </a:t>
            </a:r>
            <a:r>
              <a:rPr lang="sk-SK" sz="4000" dirty="0" smtClean="0">
                <a:latin typeface="Calibri" panose="020F0502020204030204" pitchFamily="34" charset="0"/>
              </a:rPr>
              <a:t>diela</a:t>
            </a:r>
            <a:r>
              <a:rPr lang="sk-SK" sz="4000" dirty="0">
                <a:latin typeface="Calibri" panose="020F0502020204030204" pitchFamily="34" charset="0"/>
              </a:rPr>
              <a:t>. </a:t>
            </a:r>
            <a:r>
              <a:rPr lang="sk-SK" sz="4000" dirty="0" smtClean="0">
                <a:latin typeface="Calibri" panose="020F0502020204030204" pitchFamily="34" charset="0"/>
              </a:rPr>
              <a:t>Uvádzajú sa, ak prispejú k </a:t>
            </a:r>
            <a:r>
              <a:rPr lang="sk-SK" sz="4000" dirty="0">
                <a:latin typeface="Calibri" panose="020F0502020204030204" pitchFamily="34" charset="0"/>
              </a:rPr>
              <a:t>zvýšeniu prehľadnosti, </a:t>
            </a:r>
            <a:r>
              <a:rPr lang="sk-SK" sz="4000" dirty="0" smtClean="0">
                <a:latin typeface="Calibri" panose="020F0502020204030204" pitchFamily="34" charset="0"/>
              </a:rPr>
              <a:t>jedno-</a:t>
            </a:r>
            <a:r>
              <a:rPr lang="sk-SK" sz="4000" dirty="0" err="1" smtClean="0">
                <a:latin typeface="Calibri" panose="020F0502020204030204" pitchFamily="34" charset="0"/>
              </a:rPr>
              <a:t>značnosti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výkladu a </a:t>
            </a:r>
            <a:r>
              <a:rPr lang="sk-SK" sz="4000" dirty="0" smtClean="0">
                <a:latin typeface="Calibri" panose="020F0502020204030204" pitchFamily="34" charset="0"/>
              </a:rPr>
              <a:t>zrozumiteľnosti </a:t>
            </a:r>
            <a:r>
              <a:rPr lang="sk-SK" sz="4000" dirty="0">
                <a:latin typeface="Calibri" panose="020F0502020204030204" pitchFamily="34" charset="0"/>
              </a:rPr>
              <a:t>diela.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5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Hlavná časť diela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a</a:t>
            </a:r>
            <a:r>
              <a:rPr lang="sk-SK" sz="4400" dirty="0">
                <a:latin typeface="Calibri" panose="020F0502020204030204" pitchFamily="34" charset="0"/>
              </a:rPr>
              <a:t>) úvod,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b) jadro,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c) záver,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d) zoznam použitej literatúry.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Úvod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Úvod </a:t>
            </a:r>
            <a:r>
              <a:rPr lang="sk-SK" sz="4000" dirty="0">
                <a:latin typeface="Calibri" panose="020F0502020204030204" pitchFamily="34" charset="0"/>
              </a:rPr>
              <a:t>je prvou komplexnou informáciou o práci, jej cieli, obsahu a štruktúre. Úvod sa vzťahuje na spracovanú tému konkrétne, obsahuje stručný a výstižný opis </a:t>
            </a:r>
            <a:r>
              <a:rPr lang="sk-SK" sz="4000" dirty="0" err="1" smtClean="0">
                <a:latin typeface="Calibri" panose="020F0502020204030204" pitchFamily="34" charset="0"/>
              </a:rPr>
              <a:t>proble</a:t>
            </a:r>
            <a:r>
              <a:rPr lang="sk-SK" sz="4000" dirty="0" smtClean="0">
                <a:latin typeface="Calibri" panose="020F0502020204030204" pitchFamily="34" charset="0"/>
              </a:rPr>
              <a:t>-matiky</a:t>
            </a:r>
            <a:r>
              <a:rPr lang="sk-SK" sz="4000" dirty="0">
                <a:latin typeface="Calibri" panose="020F0502020204030204" pitchFamily="34" charset="0"/>
              </a:rPr>
              <a:t>, charakterizuje stav poznania alebo praxe v oblasti, ktorá je predmetom </a:t>
            </a:r>
            <a:r>
              <a:rPr lang="sk-SK" sz="4000" dirty="0" err="1" smtClean="0">
                <a:latin typeface="Calibri" panose="020F0502020204030204" pitchFamily="34" charset="0"/>
              </a:rPr>
              <a:t>škol-ského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diela a oboznamuje s významom, cieľmi a zámermi školského diela.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Úvod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Autor </a:t>
            </a:r>
            <a:r>
              <a:rPr lang="sk-SK" sz="4400" dirty="0">
                <a:latin typeface="Calibri" panose="020F0502020204030204" pitchFamily="34" charset="0"/>
              </a:rPr>
              <a:t>v úvode zdôrazňuje, prečo je práca dôležitá a prečo sa rozhodol spracovať danú tému. Úvod ako názov kapitoly sa nečísluje a jeho rozsah je spravidla 1 až 2 strany.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5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Jadro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Jadro </a:t>
            </a:r>
            <a:r>
              <a:rPr lang="sk-SK" sz="4400" dirty="0">
                <a:latin typeface="Calibri" panose="020F0502020204030204" pitchFamily="34" charset="0"/>
              </a:rPr>
              <a:t>je hlavná časť školského diela a člení sa na kapitoly, podkapitoly, odseky a pod., ktoré sa vzostupne číslujú. </a:t>
            </a:r>
            <a:endParaRPr lang="sk-SK" sz="4400" dirty="0" smtClean="0">
              <a:latin typeface="Calibri" panose="020F0502020204030204" pitchFamily="34" charset="0"/>
            </a:endParaRPr>
          </a:p>
          <a:p>
            <a:r>
              <a:rPr lang="sk-SK" sz="4400" dirty="0" smtClean="0">
                <a:latin typeface="Calibri" panose="020F0502020204030204" pitchFamily="34" charset="0"/>
              </a:rPr>
              <a:t>Jadro sa (obvykle) skladá z častí: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Jadro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199856"/>
          </a:xfrm>
        </p:spPr>
        <p:txBody>
          <a:bodyPr>
            <a:no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a</a:t>
            </a:r>
            <a:r>
              <a:rPr lang="sk-SK" sz="4400" dirty="0">
                <a:latin typeface="Calibri" panose="020F0502020204030204" pitchFamily="34" charset="0"/>
              </a:rPr>
              <a:t>) súčasný stav riešenej problematiky doma a v zahraničí,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b) cieľ práce, </a:t>
            </a:r>
          </a:p>
          <a:p>
            <a:r>
              <a:rPr lang="pl-PL" sz="4400" dirty="0">
                <a:latin typeface="Calibri" panose="020F0502020204030204" pitchFamily="34" charset="0"/>
              </a:rPr>
              <a:t>c) metodika práce a metódy skúmania,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d) výsledky práce, </a:t>
            </a:r>
          </a:p>
          <a:p>
            <a:r>
              <a:rPr lang="sk-SK" sz="4400" dirty="0">
                <a:latin typeface="Calibri" panose="020F0502020204030204" pitchFamily="34" charset="0"/>
              </a:rPr>
              <a:t>e) diskusia.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Jadro III - informatické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>
                <a:solidFill>
                  <a:srgbClr val="7030A0"/>
                </a:solidFill>
                <a:latin typeface="Calibri" panose="020F0502020204030204" pitchFamily="34" charset="0"/>
              </a:rPr>
              <a:t>a) súčasný stav riešenej problematiky doma a v zahraničí, </a:t>
            </a:r>
          </a:p>
          <a:p>
            <a:r>
              <a:rPr lang="sk-SK" sz="4400" dirty="0">
                <a:solidFill>
                  <a:srgbClr val="7030A0"/>
                </a:solidFill>
                <a:latin typeface="Calibri" panose="020F0502020204030204" pitchFamily="34" charset="0"/>
              </a:rPr>
              <a:t>b) cieľ 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práce</a:t>
            </a:r>
            <a:r>
              <a:rPr lang="sk-SK" sz="4400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a metódy riešenia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pl-PL" sz="4400" dirty="0">
                <a:solidFill>
                  <a:srgbClr val="7030A0"/>
                </a:solidFill>
                <a:latin typeface="Calibri" panose="020F0502020204030204" pitchFamily="34" charset="0"/>
              </a:rPr>
              <a:t>c) </a:t>
            </a:r>
            <a:r>
              <a:rPr lang="pl-PL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špecifikácia softvérového diela</a:t>
            </a:r>
            <a:endParaRPr lang="pl-PL" sz="4400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sk-SK" sz="4400" dirty="0">
                <a:solidFill>
                  <a:srgbClr val="7030A0"/>
                </a:solidFill>
                <a:latin typeface="Calibri" panose="020F0502020204030204" pitchFamily="34" charset="0"/>
              </a:rPr>
              <a:t>d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) implementácia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sk-SK" sz="4400" dirty="0">
                <a:solidFill>
                  <a:srgbClr val="7030A0"/>
                </a:solidFill>
                <a:latin typeface="Calibri" panose="020F0502020204030204" pitchFamily="34" charset="0"/>
              </a:rPr>
              <a:t>e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) experimenty a výsledky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2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Stav problematiky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V časti „súčasný stav </a:t>
            </a:r>
            <a:r>
              <a:rPr lang="sk-SK" sz="4400" dirty="0" smtClean="0">
                <a:latin typeface="Calibri" panose="020F0502020204030204" pitchFamily="34" charset="0"/>
              </a:rPr>
              <a:t>problematiky“ </a:t>
            </a:r>
            <a:r>
              <a:rPr lang="sk-SK" sz="4400" dirty="0">
                <a:latin typeface="Calibri" panose="020F0502020204030204" pitchFamily="34" charset="0"/>
              </a:rPr>
              <a:t>autor </a:t>
            </a:r>
            <a:r>
              <a:rPr lang="sk-SK" sz="4400" dirty="0" smtClean="0">
                <a:latin typeface="Calibri" panose="020F0502020204030204" pitchFamily="34" charset="0"/>
              </a:rPr>
              <a:t>uvádza dostupné </a:t>
            </a:r>
            <a:r>
              <a:rPr lang="sk-SK" sz="4400" dirty="0">
                <a:latin typeface="Calibri" panose="020F0502020204030204" pitchFamily="34" charset="0"/>
              </a:rPr>
              <a:t>informácie a poznatky týkajúce sa danej témy. Zdrojom pre spracovanie </a:t>
            </a:r>
            <a:r>
              <a:rPr lang="sk-SK" sz="4400" dirty="0" smtClean="0">
                <a:latin typeface="Calibri" panose="020F0502020204030204" pitchFamily="34" charset="0"/>
              </a:rPr>
              <a:t>sú aktuálne </a:t>
            </a:r>
            <a:r>
              <a:rPr lang="sk-SK" sz="4400" dirty="0">
                <a:latin typeface="Calibri" panose="020F0502020204030204" pitchFamily="34" charset="0"/>
              </a:rPr>
              <a:t>publikované práce domácich a zahraničných </a:t>
            </a:r>
            <a:r>
              <a:rPr lang="sk-SK" sz="4400" dirty="0" smtClean="0">
                <a:latin typeface="Calibri" panose="020F0502020204030204" pitchFamily="34" charset="0"/>
              </a:rPr>
              <a:t>autorov</a:t>
            </a:r>
            <a:r>
              <a:rPr lang="sk-SK" sz="4400" dirty="0">
                <a:latin typeface="Calibri" panose="020F0502020204030204" pitchFamily="34" charset="0"/>
              </a:rPr>
              <a:t>. Podiel tejto časti </a:t>
            </a:r>
            <a:r>
              <a:rPr lang="sk-SK" sz="4400" dirty="0" smtClean="0">
                <a:latin typeface="Calibri" panose="020F0502020204030204" pitchFamily="34" charset="0"/>
              </a:rPr>
              <a:t>práce má </a:t>
            </a:r>
            <a:r>
              <a:rPr lang="sk-SK" sz="4400" dirty="0">
                <a:latin typeface="Calibri" panose="020F0502020204030204" pitchFamily="34" charset="0"/>
              </a:rPr>
              <a:t>tvoriť približne 30 % práce</a:t>
            </a:r>
            <a:r>
              <a:rPr lang="sk-SK" sz="4400" dirty="0"/>
              <a:t>.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Cieľ práce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Časť „cieľ práce“ školského diela jasne, výstižne a presne </a:t>
            </a:r>
            <a:r>
              <a:rPr lang="sk-SK" sz="4400" dirty="0" err="1" smtClean="0">
                <a:latin typeface="Calibri" panose="020F0502020204030204" pitchFamily="34" charset="0"/>
              </a:rPr>
              <a:t>charakteri-zuje</a:t>
            </a:r>
            <a:r>
              <a:rPr lang="sk-SK" sz="4400" dirty="0" smtClean="0">
                <a:latin typeface="Calibri" panose="020F0502020204030204" pitchFamily="34" charset="0"/>
              </a:rPr>
              <a:t> predmet riešenia</a:t>
            </a:r>
            <a:r>
              <a:rPr lang="sk-SK" sz="4400" dirty="0">
                <a:latin typeface="Calibri" panose="020F0502020204030204" pitchFamily="34" charset="0"/>
              </a:rPr>
              <a:t>. Súčasťou sú aj rozpracované čiastkové ciele, ktoré podmieňujú </a:t>
            </a:r>
            <a:r>
              <a:rPr lang="sk-SK" sz="4400" dirty="0" smtClean="0">
                <a:latin typeface="Calibri" panose="020F0502020204030204" pitchFamily="34" charset="0"/>
              </a:rPr>
              <a:t>dosiahnutie cieľa </a:t>
            </a:r>
            <a:r>
              <a:rPr lang="sk-SK" sz="4400" dirty="0">
                <a:latin typeface="Calibri" panose="020F0502020204030204" pitchFamily="34" charset="0"/>
              </a:rPr>
              <a:t>hlavného.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9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práce a diskusia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S</a:t>
            </a:r>
            <a:r>
              <a:rPr lang="sk-SK" sz="4400" dirty="0" smtClean="0">
                <a:latin typeface="Calibri" panose="020F0502020204030204" pitchFamily="34" charset="0"/>
              </a:rPr>
              <a:t>ú </a:t>
            </a:r>
            <a:r>
              <a:rPr lang="sk-SK" sz="4400" dirty="0">
                <a:latin typeface="Calibri" panose="020F0502020204030204" pitchFamily="34" charset="0"/>
              </a:rPr>
              <a:t>najvýznamnejšími časťami </a:t>
            </a:r>
            <a:r>
              <a:rPr lang="sk-SK" sz="4400" dirty="0" smtClean="0">
                <a:latin typeface="Calibri" panose="020F0502020204030204" pitchFamily="34" charset="0"/>
              </a:rPr>
              <a:t>diela. Výsledky </a:t>
            </a:r>
            <a:r>
              <a:rPr lang="sk-SK" sz="4400" dirty="0">
                <a:latin typeface="Calibri" panose="020F0502020204030204" pitchFamily="34" charset="0"/>
              </a:rPr>
              <a:t>(vlastné postoje alebo </a:t>
            </a:r>
            <a:r>
              <a:rPr lang="sk-SK" sz="4400" dirty="0" err="1" smtClean="0">
                <a:latin typeface="Calibri" panose="020F0502020204030204" pitchFamily="34" charset="0"/>
              </a:rPr>
              <a:t>vlast-né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riešenia), ku ktorým autor dospel, sa </a:t>
            </a:r>
            <a:r>
              <a:rPr lang="sk-SK" sz="4400" dirty="0" smtClean="0">
                <a:latin typeface="Calibri" panose="020F0502020204030204" pitchFamily="34" charset="0"/>
              </a:rPr>
              <a:t>musia logicky </a:t>
            </a:r>
            <a:r>
              <a:rPr lang="sk-SK" sz="4400" dirty="0">
                <a:latin typeface="Calibri" panose="020F0502020204030204" pitchFamily="34" charset="0"/>
              </a:rPr>
              <a:t>usporiadať a pri </a:t>
            </a:r>
            <a:r>
              <a:rPr lang="sk-SK" sz="4400" dirty="0" smtClean="0">
                <a:latin typeface="Calibri" panose="020F0502020204030204" pitchFamily="34" charset="0"/>
              </a:rPr>
              <a:t>opi-</a:t>
            </a:r>
            <a:r>
              <a:rPr lang="sk-SK" sz="4400" dirty="0" err="1" smtClean="0">
                <a:latin typeface="Calibri" panose="020F0502020204030204" pitchFamily="34" charset="0"/>
              </a:rPr>
              <a:t>sovaní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sa musia dostatočne zhodnotiť. Zároveň </a:t>
            </a:r>
            <a:r>
              <a:rPr lang="sk-SK" sz="4400" dirty="0" smtClean="0">
                <a:latin typeface="Calibri" panose="020F0502020204030204" pitchFamily="34" charset="0"/>
              </a:rPr>
              <a:t>sa komentujú </a:t>
            </a:r>
            <a:r>
              <a:rPr lang="sk-SK" sz="4400" dirty="0">
                <a:latin typeface="Calibri" panose="020F0502020204030204" pitchFamily="34" charset="0"/>
              </a:rPr>
              <a:t>všetky </a:t>
            </a:r>
            <a:r>
              <a:rPr lang="sk-SK" sz="4400" dirty="0" err="1" smtClean="0">
                <a:latin typeface="Calibri" panose="020F0502020204030204" pitchFamily="34" charset="0"/>
              </a:rPr>
              <a:t>skutoč-nosti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a poznatky v </a:t>
            </a:r>
            <a:r>
              <a:rPr lang="sk-SK" sz="4400" dirty="0" smtClean="0">
                <a:latin typeface="Calibri" panose="020F0502020204030204" pitchFamily="34" charset="0"/>
              </a:rPr>
              <a:t>konfrontácii ... </a:t>
            </a:r>
            <a:endParaRPr lang="sk-SK" sz="44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4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práce a diskusia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r>
              <a:rPr lang="sk-SK" sz="4400" dirty="0" smtClean="0"/>
              <a:t>...</a:t>
            </a:r>
            <a:r>
              <a:rPr lang="sk-SK" sz="4400" dirty="0">
                <a:latin typeface="Calibri" panose="020F0502020204030204" pitchFamily="34" charset="0"/>
              </a:rPr>
              <a:t> s </a:t>
            </a:r>
            <a:r>
              <a:rPr lang="sk-SK" sz="4400" dirty="0" smtClean="0">
                <a:latin typeface="Calibri" panose="020F0502020204030204" pitchFamily="34" charset="0"/>
              </a:rPr>
              <a:t>výsledkami </a:t>
            </a:r>
            <a:r>
              <a:rPr lang="sk-SK" sz="4400" dirty="0">
                <a:latin typeface="Calibri" panose="020F0502020204030204" pitchFamily="34" charset="0"/>
              </a:rPr>
              <a:t>iných autorov</a:t>
            </a:r>
            <a:r>
              <a:rPr lang="sk-SK" sz="4400" dirty="0" smtClean="0">
                <a:latin typeface="Calibri" panose="020F0502020204030204" pitchFamily="34" charset="0"/>
              </a:rPr>
              <a:t>. „</a:t>
            </a:r>
            <a:r>
              <a:rPr lang="sk-SK" sz="4400" dirty="0">
                <a:latin typeface="Calibri" panose="020F0502020204030204" pitchFamily="34" charset="0"/>
              </a:rPr>
              <a:t>Výsledky práce“ a „diskusia“ môžu tvoriť aj jednu samostatnú časť a spoločne tvoria spravidla 30 až 40 % školského diela.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Záver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V závere je potrebné v stručnosti zhrnúť dosiahnuté výsledky vo vzťahu k </a:t>
            </a:r>
            <a:r>
              <a:rPr lang="sk-SK" sz="4400" dirty="0" smtClean="0">
                <a:latin typeface="Calibri" panose="020F0502020204030204" pitchFamily="34" charset="0"/>
              </a:rPr>
              <a:t>stanoveným cieľom</a:t>
            </a:r>
            <a:r>
              <a:rPr lang="sk-SK" sz="4400" dirty="0">
                <a:latin typeface="Calibri" panose="020F0502020204030204" pitchFamily="34" charset="0"/>
              </a:rPr>
              <a:t>. Rozsah záveru je minimálne dve strany. Záver ako kapitola sa nečísluje</a:t>
            </a:r>
            <a:r>
              <a:rPr lang="sk-SK" sz="44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Treba </a:t>
            </a:r>
            <a:r>
              <a:rPr lang="sk-SK" sz="4400" smtClean="0">
                <a:solidFill>
                  <a:srgbClr val="7030A0"/>
                </a:solidFill>
                <a:latin typeface="Calibri" panose="020F0502020204030204" pitchFamily="34" charset="0"/>
              </a:rPr>
              <a:t>zvýrazniť vlastný prínos autora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5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Zoznam použitej literatúry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O</a:t>
            </a:r>
            <a:r>
              <a:rPr lang="sk-SK" sz="4400" dirty="0" smtClean="0">
                <a:latin typeface="Calibri" panose="020F0502020204030204" pitchFamily="34" charset="0"/>
              </a:rPr>
              <a:t>bsahuje </a:t>
            </a:r>
            <a:r>
              <a:rPr lang="sk-SK" sz="4400" dirty="0">
                <a:latin typeface="Calibri" panose="020F0502020204030204" pitchFamily="34" charset="0"/>
              </a:rPr>
              <a:t>úplný zoznam </a:t>
            </a:r>
            <a:r>
              <a:rPr lang="sk-SK" sz="4400" dirty="0" err="1" smtClean="0">
                <a:latin typeface="Calibri" panose="020F0502020204030204" pitchFamily="34" charset="0"/>
              </a:rPr>
              <a:t>bibliografic</a:t>
            </a:r>
            <a:r>
              <a:rPr lang="sk-SK" sz="4400" dirty="0" smtClean="0">
                <a:latin typeface="Calibri" panose="020F0502020204030204" pitchFamily="34" charset="0"/>
              </a:rPr>
              <a:t>-kých </a:t>
            </a:r>
            <a:r>
              <a:rPr lang="sk-SK" sz="4400" dirty="0">
                <a:latin typeface="Calibri" panose="020F0502020204030204" pitchFamily="34" charset="0"/>
              </a:rPr>
              <a:t>odkazov. </a:t>
            </a:r>
            <a:r>
              <a:rPr lang="sk-SK" sz="4400" dirty="0" smtClean="0">
                <a:latin typeface="Calibri" panose="020F0502020204030204" pitchFamily="34" charset="0"/>
              </a:rPr>
              <a:t>Rozsah tejto </a:t>
            </a:r>
            <a:r>
              <a:rPr lang="sk-SK" sz="4400" dirty="0">
                <a:latin typeface="Calibri" panose="020F0502020204030204" pitchFamily="34" charset="0"/>
              </a:rPr>
              <a:t>časti je daný počtom použitých literárnych zdrojov, ktoré musia </a:t>
            </a:r>
            <a:r>
              <a:rPr lang="sk-SK" sz="4400" dirty="0" smtClean="0">
                <a:latin typeface="Calibri" panose="020F0502020204030204" pitchFamily="34" charset="0"/>
              </a:rPr>
              <a:t>korešpondovať s </a:t>
            </a:r>
            <a:r>
              <a:rPr lang="sk-SK" sz="4400" dirty="0">
                <a:latin typeface="Calibri" panose="020F0502020204030204" pitchFamily="34" charset="0"/>
              </a:rPr>
              <a:t>citáciami použitými v texte.</a:t>
            </a:r>
            <a:endParaRPr lang="sk-SK" sz="4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Nepovinná časť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Nepovinná časť </a:t>
            </a:r>
            <a:r>
              <a:rPr lang="sk-SK" sz="4400" dirty="0" smtClean="0">
                <a:latin typeface="Calibri" panose="020F0502020204030204" pitchFamily="34" charset="0"/>
              </a:rPr>
              <a:t>Prílohy </a:t>
            </a:r>
            <a:r>
              <a:rPr lang="sk-SK" sz="4400" dirty="0">
                <a:latin typeface="Calibri" panose="020F0502020204030204" pitchFamily="34" charset="0"/>
              </a:rPr>
              <a:t>obsahuje materiály, ktoré neboli zaradené priamo do </a:t>
            </a:r>
            <a:r>
              <a:rPr lang="sk-SK" sz="4400" dirty="0" smtClean="0">
                <a:latin typeface="Calibri" panose="020F0502020204030204" pitchFamily="34" charset="0"/>
              </a:rPr>
              <a:t>textu. Každá </a:t>
            </a:r>
            <a:r>
              <a:rPr lang="sk-SK" sz="4400" dirty="0">
                <a:latin typeface="Calibri" panose="020F0502020204030204" pitchFamily="34" charset="0"/>
              </a:rPr>
              <a:t>príloha sa začína na novej strane. Zoznam príloh je súčasťou </a:t>
            </a:r>
            <a:r>
              <a:rPr lang="sk-SK" sz="4400" dirty="0" smtClean="0">
                <a:latin typeface="Calibri" panose="020F0502020204030204" pitchFamily="34" charset="0"/>
              </a:rPr>
              <a:t>obsahu.</a:t>
            </a:r>
          </a:p>
          <a:p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U nás je to napr. CD apod.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Šablóna školského diela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Šablóna školského diela, ako vzorový dokument, ktorý môže pomôcť pri </a:t>
            </a:r>
            <a:r>
              <a:rPr lang="sk-SK" sz="4400" dirty="0" smtClean="0">
                <a:latin typeface="Calibri" panose="020F0502020204030204" pitchFamily="34" charset="0"/>
              </a:rPr>
              <a:t>unifikácii formálnej </a:t>
            </a:r>
            <a:r>
              <a:rPr lang="sk-SK" sz="4400" dirty="0">
                <a:latin typeface="Calibri" panose="020F0502020204030204" pitchFamily="34" charset="0"/>
              </a:rPr>
              <a:t>stránky školského diela, je zverejnená na stránke centrálneho </a:t>
            </a:r>
            <a:r>
              <a:rPr lang="sk-SK" sz="4400" dirty="0" smtClean="0">
                <a:latin typeface="Calibri" panose="020F0502020204030204" pitchFamily="34" charset="0"/>
              </a:rPr>
              <a:t>registra: </a:t>
            </a:r>
            <a:r>
              <a:rPr lang="sk-SK" sz="4400" dirty="0" smtClean="0">
                <a:latin typeface="Calibri" panose="020F0502020204030204" pitchFamily="34" charset="0"/>
                <a:hlinkClick r:id="rId2"/>
              </a:rPr>
              <a:t>http</a:t>
            </a:r>
            <a:r>
              <a:rPr lang="sk-SK" sz="4400" dirty="0">
                <a:latin typeface="Calibri" panose="020F0502020204030204" pitchFamily="34" charset="0"/>
                <a:hlinkClick r:id="rId2"/>
              </a:rPr>
              <a:t>://www.crzp.sk</a:t>
            </a:r>
            <a:r>
              <a:rPr lang="sk-SK" sz="4400" dirty="0" smtClean="0">
                <a:latin typeface="Calibri" panose="020F0502020204030204" pitchFamily="34" charset="0"/>
                <a:hlinkClick r:id="rId2"/>
              </a:rPr>
              <a:t>/</a:t>
            </a:r>
            <a:endParaRPr lang="sk-SK" sz="4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56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Citácie a bibliografické odkazy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 fontScale="92500" lnSpcReduction="10000"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Pri citovaní je dôležitá etika aj technika </a:t>
            </a:r>
            <a:r>
              <a:rPr lang="sk-SK" sz="4400" dirty="0" smtClean="0">
                <a:latin typeface="Calibri" panose="020F0502020204030204" pitchFamily="34" charset="0"/>
              </a:rPr>
              <a:t>citovania</a:t>
            </a:r>
            <a:r>
              <a:rPr lang="sk-SK" sz="4400" dirty="0">
                <a:latin typeface="Calibri" panose="020F0502020204030204" pitchFamily="34" charset="0"/>
              </a:rPr>
              <a:t>. Etika citovania určuje </a:t>
            </a:r>
            <a:r>
              <a:rPr lang="sk-SK" sz="4400" dirty="0" smtClean="0">
                <a:latin typeface="Calibri" panose="020F0502020204030204" pitchFamily="34" charset="0"/>
              </a:rPr>
              <a:t>spôsob dodržiavania </a:t>
            </a:r>
            <a:r>
              <a:rPr lang="sk-SK" sz="4400" dirty="0">
                <a:latin typeface="Calibri" panose="020F0502020204030204" pitchFamily="34" charset="0"/>
              </a:rPr>
              <a:t>etických noriem vo vzťahu k cudzím myšlienkam a výsledkom, ktoré </a:t>
            </a:r>
            <a:r>
              <a:rPr lang="sk-SK" sz="4400" dirty="0" smtClean="0">
                <a:latin typeface="Calibri" panose="020F0502020204030204" pitchFamily="34" charset="0"/>
              </a:rPr>
              <a:t>sú obsiahnuté </a:t>
            </a:r>
            <a:r>
              <a:rPr lang="sk-SK" sz="4400" dirty="0">
                <a:latin typeface="Calibri" panose="020F0502020204030204" pitchFamily="34" charset="0"/>
              </a:rPr>
              <a:t>v iných dokumentoch a v použitej literatúre. Technika citovania </a:t>
            </a:r>
            <a:r>
              <a:rPr lang="sk-SK" sz="4400" dirty="0" smtClean="0">
                <a:latin typeface="Calibri" panose="020F0502020204030204" pitchFamily="34" charset="0"/>
              </a:rPr>
              <a:t>je jednoznačné </a:t>
            </a:r>
            <a:r>
              <a:rPr lang="sk-SK" sz="4400" dirty="0">
                <a:latin typeface="Calibri" panose="020F0502020204030204" pitchFamily="34" charset="0"/>
              </a:rPr>
              <a:t>označenie toho, čo </a:t>
            </a:r>
            <a:r>
              <a:rPr lang="sk-SK" sz="4400" dirty="0" smtClean="0">
                <a:latin typeface="Calibri" panose="020F0502020204030204" pitchFamily="34" charset="0"/>
              </a:rPr>
              <a:t>sa pre-</a:t>
            </a:r>
            <a:r>
              <a:rPr lang="sk-SK" sz="4400" dirty="0" err="1" smtClean="0">
                <a:latin typeface="Calibri" panose="020F0502020204030204" pitchFamily="34" charset="0"/>
              </a:rPr>
              <a:t>berá</a:t>
            </a:r>
            <a:r>
              <a:rPr lang="sk-SK" sz="4400" dirty="0">
                <a:latin typeface="Calibri" panose="020F0502020204030204" pitchFamily="34" charset="0"/>
              </a:rPr>
              <a:t>, od koho sa preberá a presne </a:t>
            </a:r>
            <a:r>
              <a:rPr lang="sk-SK" sz="4400" dirty="0" err="1" smtClean="0">
                <a:latin typeface="Calibri" panose="020F0502020204030204" pitchFamily="34" charset="0"/>
              </a:rPr>
              <a:t>iden-tifikuje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pl-PL" sz="4400" dirty="0" smtClean="0">
                <a:latin typeface="Calibri" panose="020F0502020204030204" pitchFamily="34" charset="0"/>
              </a:rPr>
              <a:t>zdroj</a:t>
            </a:r>
            <a:r>
              <a:rPr lang="pl-PL" sz="4400" dirty="0">
                <a:latin typeface="Calibri" panose="020F0502020204030204" pitchFamily="34" charset="0"/>
              </a:rPr>
              <a:t>, z ktorého sa preberá.</a:t>
            </a:r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Citácie a bibliografické odkazy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/>
          </a:bodyPr>
          <a:lstStyle/>
          <a:p>
            <a:r>
              <a:rPr lang="sk-SK" sz="4000" dirty="0">
                <a:latin typeface="Calibri" panose="020F0502020204030204" pitchFamily="34" charset="0"/>
              </a:rPr>
              <a:t>Technika citovania sa riadi zvyklosťami v danej vednej oblasti rešpektujúc </a:t>
            </a:r>
            <a:r>
              <a:rPr lang="sk-SK" sz="4000" dirty="0" smtClean="0">
                <a:latin typeface="Calibri" panose="020F0502020204030204" pitchFamily="34" charset="0"/>
              </a:rPr>
              <a:t>príslušné štandardy </a:t>
            </a:r>
            <a:r>
              <a:rPr lang="sk-SK" sz="4000" dirty="0">
                <a:latin typeface="Calibri" panose="020F0502020204030204" pitchFamily="34" charset="0"/>
              </a:rPr>
              <a:t>a normy. V celom školskom </a:t>
            </a:r>
            <a:r>
              <a:rPr lang="sk-SK" sz="4000" dirty="0" err="1" smtClean="0">
                <a:latin typeface="Calibri" panose="020F0502020204030204" pitchFamily="34" charset="0"/>
              </a:rPr>
              <a:t>die-le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je potrebné používať rovnakú </a:t>
            </a:r>
            <a:r>
              <a:rPr lang="sk-SK" sz="4000" dirty="0" smtClean="0">
                <a:latin typeface="Calibri" panose="020F0502020204030204" pitchFamily="34" charset="0"/>
              </a:rPr>
              <a:t>techniku citovania</a:t>
            </a:r>
            <a:r>
              <a:rPr lang="sk-SK" sz="4000" dirty="0">
                <a:latin typeface="Calibri" panose="020F0502020204030204" pitchFamily="34" charset="0"/>
              </a:rPr>
              <a:t>.</a:t>
            </a:r>
          </a:p>
          <a:p>
            <a:r>
              <a:rPr lang="sk-SK" sz="4000" dirty="0" smtClean="0">
                <a:latin typeface="Calibri" panose="020F0502020204030204" pitchFamily="34" charset="0"/>
              </a:rPr>
              <a:t>Ak </a:t>
            </a:r>
            <a:r>
              <a:rPr lang="sk-SK" sz="4000" dirty="0">
                <a:latin typeface="Calibri" panose="020F0502020204030204" pitchFamily="34" charset="0"/>
              </a:rPr>
              <a:t>vedná disciplína nemá vyšpecifikovanú techniku citovania, odporúča </a:t>
            </a:r>
            <a:r>
              <a:rPr lang="sk-SK" sz="4000" dirty="0" smtClean="0">
                <a:latin typeface="Calibri" panose="020F0502020204030204" pitchFamily="34" charset="0"/>
              </a:rPr>
              <a:t>sa </a:t>
            </a:r>
            <a:r>
              <a:rPr lang="sk-SK" sz="4000" dirty="0" err="1" smtClean="0">
                <a:latin typeface="Calibri" panose="020F0502020204030204" pitchFamily="34" charset="0"/>
              </a:rPr>
              <a:t>postupo-vať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podľa ISO </a:t>
            </a:r>
            <a:r>
              <a:rPr lang="sk-SK" sz="4000" dirty="0" smtClean="0">
                <a:latin typeface="Calibri" panose="020F0502020204030204" pitchFamily="34" charset="0"/>
              </a:rPr>
              <a:t>690.</a:t>
            </a:r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73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Formálna úprava diela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Školské dielo sa vypracúva spravidla v štátnom (slovenskom) jazyku a </a:t>
            </a:r>
            <a:r>
              <a:rPr lang="sk-SK" sz="4400" dirty="0" smtClean="0">
                <a:latin typeface="Calibri" panose="020F0502020204030204" pitchFamily="34" charset="0"/>
              </a:rPr>
              <a:t>spravidla v </a:t>
            </a:r>
            <a:r>
              <a:rPr lang="sk-SK" sz="4400" dirty="0">
                <a:latin typeface="Calibri" panose="020F0502020204030204" pitchFamily="34" charset="0"/>
              </a:rPr>
              <a:t>prvej osobe množného čísla v minulom čase. So súhlasom dekana fakulty môže </a:t>
            </a:r>
            <a:r>
              <a:rPr lang="sk-SK" sz="4400" dirty="0" smtClean="0">
                <a:latin typeface="Calibri" panose="020F0502020204030204" pitchFamily="34" charset="0"/>
              </a:rPr>
              <a:t>byť školské </a:t>
            </a:r>
            <a:r>
              <a:rPr lang="sk-SK" sz="4400" dirty="0">
                <a:latin typeface="Calibri" panose="020F0502020204030204" pitchFamily="34" charset="0"/>
              </a:rPr>
              <a:t>dielo napísané a obhajované aj v inom ako štátnom jazyku.</a:t>
            </a:r>
          </a:p>
        </p:txBody>
      </p:sp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Formálna úprava diela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Odporúčaný typ písma je </a:t>
            </a:r>
            <a:r>
              <a:rPr lang="sk-SK" sz="4400" dirty="0" err="1">
                <a:latin typeface="Calibri" panose="020F0502020204030204" pitchFamily="34" charset="0"/>
              </a:rPr>
              <a:t>Times</a:t>
            </a:r>
            <a:r>
              <a:rPr lang="sk-SK" sz="4400" dirty="0">
                <a:latin typeface="Calibri" panose="020F0502020204030204" pitchFamily="34" charset="0"/>
              </a:rPr>
              <a:t> New Roman, veľkosť 12. Odporúčané </a:t>
            </a:r>
            <a:r>
              <a:rPr lang="sk-SK" sz="4400" dirty="0" smtClean="0">
                <a:latin typeface="Calibri" panose="020F0502020204030204" pitchFamily="34" charset="0"/>
              </a:rPr>
              <a:t>nastavenie </a:t>
            </a:r>
            <a:r>
              <a:rPr lang="pl-PL" sz="4400" dirty="0" smtClean="0">
                <a:latin typeface="Calibri" panose="020F0502020204030204" pitchFamily="34" charset="0"/>
              </a:rPr>
              <a:t>strany </a:t>
            </a:r>
            <a:r>
              <a:rPr lang="pl-PL" sz="4400" dirty="0">
                <a:latin typeface="Calibri" panose="020F0502020204030204" pitchFamily="34" charset="0"/>
              </a:rPr>
              <a:t>- riadkovanie 1,5; okraje vľavo 3,5 cm, vpravo 2 cm, zhora a zdola 2,5 </a:t>
            </a:r>
            <a:r>
              <a:rPr lang="pl-PL" sz="4400" dirty="0" smtClean="0">
                <a:latin typeface="Calibri" panose="020F0502020204030204" pitchFamily="34" charset="0"/>
              </a:rPr>
              <a:t>cm, </a:t>
            </a:r>
            <a:r>
              <a:rPr lang="pt-BR" sz="4400" dirty="0" smtClean="0">
                <a:latin typeface="Calibri" panose="020F0502020204030204" pitchFamily="34" charset="0"/>
              </a:rPr>
              <a:t>orientácia </a:t>
            </a:r>
            <a:r>
              <a:rPr lang="pt-BR" sz="4400" dirty="0">
                <a:latin typeface="Calibri" panose="020F0502020204030204" pitchFamily="34" charset="0"/>
              </a:rPr>
              <a:t>na výšku, formát A4.</a:t>
            </a:r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7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Formálna úprava diela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 lnSpcReduction="10000"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Odporúčaný rozsah bakalárskej práce je spravidla minimálne 30 až 40 </a:t>
            </a:r>
            <a:r>
              <a:rPr lang="sk-SK" sz="4400" dirty="0" smtClean="0">
                <a:latin typeface="Calibri" panose="020F0502020204030204" pitchFamily="34" charset="0"/>
              </a:rPr>
              <a:t>nor-</a:t>
            </a:r>
            <a:r>
              <a:rPr lang="sk-SK" sz="4400" dirty="0" err="1" smtClean="0">
                <a:latin typeface="Calibri" panose="020F0502020204030204" pitchFamily="34" charset="0"/>
              </a:rPr>
              <a:t>mostrán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pt-BR" sz="4400" dirty="0" smtClean="0">
                <a:latin typeface="Calibri" panose="020F0502020204030204" pitchFamily="34" charset="0"/>
              </a:rPr>
              <a:t>(54 </a:t>
            </a:r>
            <a:r>
              <a:rPr lang="pt-BR" sz="4400" dirty="0">
                <a:latin typeface="Calibri" panose="020F0502020204030204" pitchFamily="34" charset="0"/>
              </a:rPr>
              <a:t>000 až 72 000 znakov vrátane medzier), diplomovej práce 50 až 70 </a:t>
            </a:r>
            <a:r>
              <a:rPr lang="pt-BR" sz="4400" dirty="0" smtClean="0">
                <a:latin typeface="Calibri" panose="020F0502020204030204" pitchFamily="34" charset="0"/>
              </a:rPr>
              <a:t>normostrán</a:t>
            </a:r>
            <a:r>
              <a:rPr lang="sk-SK" sz="4400" dirty="0">
                <a:latin typeface="Calibri" panose="020F0502020204030204" pitchFamily="34" charset="0"/>
              </a:rPr>
              <a:t> </a:t>
            </a:r>
            <a:r>
              <a:rPr lang="pl-PL" sz="4400" dirty="0" smtClean="0">
                <a:latin typeface="Calibri" panose="020F0502020204030204" pitchFamily="34" charset="0"/>
              </a:rPr>
              <a:t>(90 </a:t>
            </a:r>
            <a:r>
              <a:rPr lang="pl-PL" sz="4400" dirty="0">
                <a:latin typeface="Calibri" panose="020F0502020204030204" pitchFamily="34" charset="0"/>
              </a:rPr>
              <a:t>000 až 126 000 znakov</a:t>
            </a:r>
            <a:r>
              <a:rPr lang="pl-PL" sz="4400" dirty="0" smtClean="0">
                <a:latin typeface="Calibri" panose="020F0502020204030204" pitchFamily="34" charset="0"/>
              </a:rPr>
              <a:t>).</a:t>
            </a:r>
          </a:p>
          <a:p>
            <a:r>
              <a:rPr lang="sk-SK" sz="4400" dirty="0">
                <a:latin typeface="Calibri" panose="020F0502020204030204" pitchFamily="34" charset="0"/>
              </a:rPr>
              <a:t>Primeranosť rozsahu práce posúdi vedúci práce, resp. školiteľ.</a:t>
            </a:r>
          </a:p>
        </p:txBody>
      </p:sp>
    </p:spTree>
    <p:extLst>
      <p:ext uri="{BB962C8B-B14F-4D97-AF65-F5344CB8AC3E}">
        <p14:creationId xmlns:p14="http://schemas.microsoft.com/office/powerpoint/2010/main" val="31293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Formálna úprava diela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Školské dielo musí byť napísané podľa platných pravidiel slovenského </a:t>
            </a:r>
            <a:r>
              <a:rPr lang="sk-SK" sz="4400" dirty="0" smtClean="0">
                <a:latin typeface="Calibri" panose="020F0502020204030204" pitchFamily="34" charset="0"/>
              </a:rPr>
              <a:t>jazyka (prípadne </a:t>
            </a:r>
            <a:r>
              <a:rPr lang="sk-SK" sz="4400" dirty="0">
                <a:latin typeface="Calibri" panose="020F0502020204030204" pitchFamily="34" charset="0"/>
              </a:rPr>
              <a:t>použitého cudzieho jazyka).</a:t>
            </a:r>
          </a:p>
          <a:p>
            <a:r>
              <a:rPr lang="sk-SK" sz="4400" dirty="0" smtClean="0">
                <a:latin typeface="Calibri" panose="020F0502020204030204" pitchFamily="34" charset="0"/>
              </a:rPr>
              <a:t>Školské </a:t>
            </a:r>
            <a:r>
              <a:rPr lang="sk-SK" sz="4400" dirty="0">
                <a:latin typeface="Calibri" panose="020F0502020204030204" pitchFamily="34" charset="0"/>
              </a:rPr>
              <a:t>dielo má štandardnú úpravu a musí rešpektovať formálne a citačné </a:t>
            </a:r>
            <a:r>
              <a:rPr lang="sk-SK" sz="4400" dirty="0" smtClean="0">
                <a:latin typeface="Calibri" panose="020F0502020204030204" pitchFamily="34" charset="0"/>
              </a:rPr>
              <a:t>kritériá i </a:t>
            </a:r>
            <a:r>
              <a:rPr lang="sk-SK" sz="4400" dirty="0">
                <a:latin typeface="Calibri" panose="020F0502020204030204" pitchFamily="34" charset="0"/>
              </a:rPr>
              <a:t>zásady odkazovania na primárnu a sekundárnu literatúru.</a:t>
            </a:r>
          </a:p>
        </p:txBody>
      </p:sp>
    </p:spTree>
    <p:extLst>
      <p:ext uri="{BB962C8B-B14F-4D97-AF65-F5344CB8AC3E}">
        <p14:creationId xmlns:p14="http://schemas.microsoft.com/office/powerpoint/2010/main" val="182170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Formálna úprava diela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Bakalársky seminár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767808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Školské dielo sa vypracúva v tlačenej podobe zviazané v pevnej väzbe (v </a:t>
            </a:r>
            <a:r>
              <a:rPr lang="sk-SK" sz="4400" dirty="0" smtClean="0">
                <a:latin typeface="Calibri" panose="020F0502020204030204" pitchFamily="34" charset="0"/>
              </a:rPr>
              <a:t>tvrdých doskách</a:t>
            </a:r>
            <a:r>
              <a:rPr lang="sk-SK" sz="4400" dirty="0">
                <a:latin typeface="Calibri" panose="020F0502020204030204" pitchFamily="34" charset="0"/>
              </a:rPr>
              <a:t>) vytlačenú </a:t>
            </a:r>
            <a:r>
              <a:rPr lang="sk-SK" sz="4400" dirty="0" smtClean="0">
                <a:latin typeface="Calibri" panose="020F0502020204030204" pitchFamily="34" charset="0"/>
              </a:rPr>
              <a:t>jedno-stranne </a:t>
            </a:r>
            <a:r>
              <a:rPr lang="sk-SK" sz="4400" dirty="0">
                <a:latin typeface="Calibri" panose="020F0502020204030204" pitchFamily="34" charset="0"/>
              </a:rPr>
              <a:t>tak, aby sa jednotlivé listy nedali vyberať</a:t>
            </a:r>
            <a:r>
              <a:rPr lang="sk-SK" sz="44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To </a:t>
            </a:r>
            <a:r>
              <a:rPr lang="sk-SK" sz="4400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be</a:t>
            </a:r>
            <a:r>
              <a:rPr lang="sk-SK" sz="4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sk-SK" sz="4400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continued</a:t>
            </a:r>
            <a:r>
              <a:rPr lang="sk-SK" sz="4400" smtClean="0">
                <a:solidFill>
                  <a:srgbClr val="7030A0"/>
                </a:solidFill>
                <a:latin typeface="Calibri" panose="020F0502020204030204" pitchFamily="34" charset="0"/>
              </a:rPr>
              <a:t> ...</a:t>
            </a:r>
            <a:endParaRPr lang="sk-SK" sz="44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85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792</TotalTime>
  <Words>1930</Words>
  <Application>Microsoft Office PowerPoint</Application>
  <PresentationFormat>Prezentácia na obrazovke (4:3)</PresentationFormat>
  <Paragraphs>222</Paragraphs>
  <Slides>42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42</vt:i4>
      </vt:variant>
    </vt:vector>
  </HeadingPairs>
  <TitlesOfParts>
    <vt:vector size="46" baseType="lpstr">
      <vt:lpstr>Calibri</vt:lpstr>
      <vt:lpstr>Constantia</vt:lpstr>
      <vt:lpstr>Wingdings 2</vt:lpstr>
      <vt:lpstr>Flow</vt:lpstr>
      <vt:lpstr>Bakalársky seminár  šk.r. 2015-16</vt:lpstr>
      <vt:lpstr>Vnútorný predpis č. 12/2013 </vt:lpstr>
      <vt:lpstr>Základné pojmy</vt:lpstr>
      <vt:lpstr>Obsah diela</vt:lpstr>
      <vt:lpstr>Obsah diela II</vt:lpstr>
      <vt:lpstr>Obsah diela III</vt:lpstr>
      <vt:lpstr>Obsah diela IV</vt:lpstr>
      <vt:lpstr>Zmena zadania diela</vt:lpstr>
      <vt:lpstr>Štruktúra diela</vt:lpstr>
      <vt:lpstr>Štruktúra – úvodná časť</vt:lpstr>
      <vt:lpstr>Štruktúra – úvodná časť II</vt:lpstr>
      <vt:lpstr>Štruktúra – úvodná časť III</vt:lpstr>
      <vt:lpstr>Obal diela (ukážka v prílohe)</vt:lpstr>
      <vt:lpstr>Titulný list diela</vt:lpstr>
      <vt:lpstr>Titulný list diela II</vt:lpstr>
      <vt:lpstr>Titulný list diela III</vt:lpstr>
      <vt:lpstr>Zadanie diela</vt:lpstr>
      <vt:lpstr>Poďakovanie</vt:lpstr>
      <vt:lpstr>Abstrakt</vt:lpstr>
      <vt:lpstr>Predhovor</vt:lpstr>
      <vt:lpstr>K úvodnej časti diela</vt:lpstr>
      <vt:lpstr>Hlavná časť diela</vt:lpstr>
      <vt:lpstr>Úvod</vt:lpstr>
      <vt:lpstr>Úvod II</vt:lpstr>
      <vt:lpstr>Jadro</vt:lpstr>
      <vt:lpstr>Jadro II</vt:lpstr>
      <vt:lpstr>Jadro III - informatické</vt:lpstr>
      <vt:lpstr>Stav problematiky</vt:lpstr>
      <vt:lpstr>Cieľ práce</vt:lpstr>
      <vt:lpstr>Výsledky práce a diskusia</vt:lpstr>
      <vt:lpstr>Výsledky práce a diskusia II</vt:lpstr>
      <vt:lpstr>Záver</vt:lpstr>
      <vt:lpstr>Zoznam použitej literatúry</vt:lpstr>
      <vt:lpstr>Nepovinná časť</vt:lpstr>
      <vt:lpstr>Šablóna školského diela</vt:lpstr>
      <vt:lpstr>Citácie a bibliografické odkazy</vt:lpstr>
      <vt:lpstr>Citácie a bibliografické odkazy II</vt:lpstr>
      <vt:lpstr>Formálna úprava diela</vt:lpstr>
      <vt:lpstr>Formálna úprava diela II</vt:lpstr>
      <vt:lpstr>Formálna úprava diela III</vt:lpstr>
      <vt:lpstr>Formálna úprava diela IV</vt:lpstr>
      <vt:lpstr>Formálna úprava diela 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76</cp:revision>
  <dcterms:created xsi:type="dcterms:W3CDTF">2015-07-27T05:27:08Z</dcterms:created>
  <dcterms:modified xsi:type="dcterms:W3CDTF">2016-04-21T07:34:36Z</dcterms:modified>
</cp:coreProperties>
</file>