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56"/>
  </p:notesMasterIdLst>
  <p:sldIdLst>
    <p:sldId id="256" r:id="rId2"/>
    <p:sldId id="297" r:id="rId3"/>
    <p:sldId id="354" r:id="rId4"/>
    <p:sldId id="407" r:id="rId5"/>
    <p:sldId id="408" r:id="rId6"/>
    <p:sldId id="409" r:id="rId7"/>
    <p:sldId id="410" r:id="rId8"/>
    <p:sldId id="411" r:id="rId9"/>
    <p:sldId id="412" r:id="rId10"/>
    <p:sldId id="413" r:id="rId11"/>
    <p:sldId id="357" r:id="rId12"/>
    <p:sldId id="404" r:id="rId13"/>
    <p:sldId id="374" r:id="rId14"/>
    <p:sldId id="386" r:id="rId15"/>
    <p:sldId id="387" r:id="rId16"/>
    <p:sldId id="414" r:id="rId17"/>
    <p:sldId id="406" r:id="rId18"/>
    <p:sldId id="415" r:id="rId19"/>
    <p:sldId id="416" r:id="rId20"/>
    <p:sldId id="420" r:id="rId21"/>
    <p:sldId id="417" r:id="rId22"/>
    <p:sldId id="421" r:id="rId23"/>
    <p:sldId id="422" r:id="rId24"/>
    <p:sldId id="423" r:id="rId25"/>
    <p:sldId id="424" r:id="rId26"/>
    <p:sldId id="425" r:id="rId27"/>
    <p:sldId id="426" r:id="rId28"/>
    <p:sldId id="427" r:id="rId29"/>
    <p:sldId id="428" r:id="rId30"/>
    <p:sldId id="429" r:id="rId31"/>
    <p:sldId id="430" r:id="rId32"/>
    <p:sldId id="431" r:id="rId33"/>
    <p:sldId id="432" r:id="rId34"/>
    <p:sldId id="433" r:id="rId35"/>
    <p:sldId id="434" r:id="rId36"/>
    <p:sldId id="435" r:id="rId37"/>
    <p:sldId id="436" r:id="rId38"/>
    <p:sldId id="437" r:id="rId39"/>
    <p:sldId id="438" r:id="rId40"/>
    <p:sldId id="439" r:id="rId41"/>
    <p:sldId id="441" r:id="rId42"/>
    <p:sldId id="440" r:id="rId43"/>
    <p:sldId id="442" r:id="rId44"/>
    <p:sldId id="443" r:id="rId45"/>
    <p:sldId id="444" r:id="rId46"/>
    <p:sldId id="445" r:id="rId47"/>
    <p:sldId id="446" r:id="rId48"/>
    <p:sldId id="447" r:id="rId49"/>
    <p:sldId id="448" r:id="rId50"/>
    <p:sldId id="449" r:id="rId51"/>
    <p:sldId id="450" r:id="rId52"/>
    <p:sldId id="451" r:id="rId53"/>
    <p:sldId id="452" r:id="rId54"/>
    <p:sldId id="453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85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64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My vidíme mačku ale počítač vidí jednotlivé </a:t>
            </a:r>
            <a:r>
              <a:rPr lang="sk-SK" dirty="0" err="1" smtClean="0"/>
              <a:t>pixle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86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65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84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26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57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80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35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Ten rámec je dostatočne široký.</a:t>
            </a:r>
            <a:r>
              <a:rPr lang="sk-SK" baseline="0" dirty="0" smtClean="0"/>
              <a:t> Môže to byť rozpoznávanie jedla, určovanie počtu kalórií v jedle. Je to ľubovoľná úloha, kde sú k dispozícii obrazy objektov a k nim označenie triedy, do ktorej patria. V časti aplikácie si o tom povieme viac.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19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Tento prístup nefunguje</a:t>
            </a:r>
            <a:r>
              <a:rPr lang="sk-SK" baseline="0" dirty="0" smtClean="0"/>
              <a:t> veľmi dobre. Ak ho chceme pre inú triedu objektov, musme začať zase od začiatku.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98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Chce to veľké databázy obrazov, ktoré vieme</a:t>
            </a:r>
            <a:r>
              <a:rPr lang="sk-SK" baseline="0" dirty="0" smtClean="0"/>
              <a:t> </a:t>
            </a:r>
            <a:r>
              <a:rPr lang="sk-SK" baseline="0" dirty="0" err="1" smtClean="0"/>
              <a:t>získaťť</a:t>
            </a:r>
            <a:r>
              <a:rPr lang="sk-SK" baseline="0" dirty="0" smtClean="0"/>
              <a:t> z internetu a pre každý obraz priradíme triedu. Toto za posledných 20 rokov začalo fungovať.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8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Namiesto</a:t>
            </a:r>
            <a:r>
              <a:rPr lang="sk-SK" baseline="0" dirty="0" smtClean="0"/>
              <a:t> CNN začneme veľmi jednoduchým klasifikátorom.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01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Na tejto</a:t>
            </a:r>
            <a:r>
              <a:rPr lang="sk-SK" baseline="0" dirty="0" smtClean="0"/>
              <a:t> databáze </a:t>
            </a:r>
            <a:r>
              <a:rPr lang="sk-SK" dirty="0" smtClean="0"/>
              <a:t>budeme hovoriť konkrétne.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097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Niektorí</a:t>
            </a:r>
            <a:r>
              <a:rPr lang="sk-SK" baseline="0" dirty="0" smtClean="0"/>
              <a:t> najbližší susedia nie sú z tej istej triedy.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573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Manhattanská vzdialenosť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68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Kód je veľmi jednoduchý, využíva vektorové</a:t>
            </a:r>
            <a:r>
              <a:rPr lang="sk-SK" baseline="0" dirty="0" smtClean="0"/>
              <a:t> operácie z </a:t>
            </a:r>
            <a:r>
              <a:rPr lang="sk-SK" baseline="0" dirty="0" err="1" smtClean="0"/>
              <a:t>numpy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555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17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46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Je viacero metód a zrýchlenie</a:t>
            </a:r>
            <a:r>
              <a:rPr lang="sk-SK" baseline="0" dirty="0" smtClean="0"/>
              <a:t> KNN, ale to presahuje rámec našej prednášky. Dajú sa nájsť na </a:t>
            </a:r>
            <a:r>
              <a:rPr lang="sk-SK" baseline="0" dirty="0" err="1" smtClean="0"/>
              <a:t>Githube</a:t>
            </a:r>
            <a:r>
              <a:rPr lang="sk-SK" baseline="0" dirty="0" smtClean="0"/>
              <a:t>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87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Rozhodovacie oblasti. Problematická je tá žltá oblasť v zelenej</a:t>
            </a:r>
            <a:r>
              <a:rPr lang="sk-SK" baseline="0" dirty="0" smtClean="0"/>
              <a:t> oblasti.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010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 je zovšeobecnenie</a:t>
            </a:r>
            <a:r>
              <a:rPr lang="sk-SK" baseline="0" dirty="0" smtClean="0"/>
              <a:t> metódy jedného suseda.  Žltá oblasť v zelenej sa stratila. A modré prsty vľavo sa začali vyhladzovať.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890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Ak sa teraz pozrieme nie z pohľadu bodov vo</a:t>
            </a:r>
            <a:r>
              <a:rPr lang="sk-SK" baseline="0" dirty="0" smtClean="0"/>
              <a:t> viacrozmernom priestore, ale pozrieme sa na obrazy, aký bude výsledok metódy najbližšieho suseda?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58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Zelené sú správne klasifikácie a červené sú</a:t>
            </a:r>
            <a:r>
              <a:rPr lang="sk-SK" baseline="0" dirty="0" smtClean="0"/>
              <a:t> nesprávne. Môžeme zvyšovať K, ale to nemusí viesť ku správnej klasifikácii.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512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Druhá</a:t>
            </a:r>
            <a:r>
              <a:rPr lang="sk-SK" baseline="0" dirty="0" smtClean="0"/>
              <a:t> možnosť je zmeniť metriku.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906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692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69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137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434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Toto by ste nikdy nemali robiť. Nám záleží na tom, ako sa správa klasifikátor na testovacích dátach.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4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326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197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475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Všetky</a:t>
            </a:r>
            <a:r>
              <a:rPr lang="sk-SK" baseline="0" dirty="0" smtClean="0"/>
              <a:t> tri množiny by mali mať rovnaké rozdelenie. Preto získavame dáta rovnakou metódou a potom ich rozdelíme náhodne na tri časti.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660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Metriky nedorážajú percepčný</a:t>
            </a:r>
            <a:r>
              <a:rPr lang="sk-SK" baseline="0" dirty="0" smtClean="0"/>
              <a:t> rozdiel medzi obrazmi. Zložitosť rastie s počtom rozmerov (exponenciálne).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410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330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878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70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 KNN neboli žiadne parametre, ktoré sa nastavovali učením. Tu je to W.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396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343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0173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746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843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Môžeme si predstaviť, že každý riadok matice W predstavuje vzorový obraz triedy a pri násobení sa zistí, aká je zhoda tohto</a:t>
            </a:r>
            <a:r>
              <a:rPr lang="sk-SK" baseline="0" dirty="0" smtClean="0"/>
              <a:t> riadku s </a:t>
            </a:r>
            <a:r>
              <a:rPr lang="sk-SK" baseline="0" dirty="0" err="1" smtClean="0"/>
              <a:t>pixlami</a:t>
            </a:r>
            <a:r>
              <a:rPr lang="sk-SK" baseline="0" dirty="0" smtClean="0"/>
              <a:t> obrazu, ktorý klasifikujeme.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027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3484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426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833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Zobrazíme si váhy W pre jednotlivé triedy. Príklad lietadla-</a:t>
            </a:r>
            <a:r>
              <a:rPr lang="sk-SK" baseline="0" dirty="0" smtClean="0"/>
              <a:t> tam sa hľadajú modré tóny s nejakou škvrnou v strede. Aj pri aute vidíme, že v strede je maska a nad niečo ako čelné sklo. Ale žiadne auto nevyzerá ako tento obraz. To preto, že klasifikátor sa učí iba jeden vzor pre jednu triedu (to je jeden riadok matice W). V ňom sa musia prejaviť všetky variácie danej triedy obrazov. Podobne pri triede koní, kde ja dole tráva a vyzerá to, ako keby mal kôň dve hlavy.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763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Tu sme opäť pri predstave,</a:t>
            </a:r>
            <a:r>
              <a:rPr lang="sk-SK" baseline="0" dirty="0" smtClean="0"/>
              <a:t> že každý obraz je bodom vo viacrozmernom priestore.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7823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Tu e sa nedá nájsť lineárne riešenie.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977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02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4773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0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DE57-C40A-4C35-8A4F-6C61A6BFEBBA}" type="datetime1">
              <a:rPr lang="en-US" smtClean="0"/>
              <a:t>9/20/2020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0CE58FBD-5D9C-40BF-A954-96E0C80EA4EF}" type="datetime1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50CB-DB0F-48B0-BAB5-AFBD1621E4A9}" type="datetime1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291-528B-49C1-A592-B063F88FE5F4}" type="datetime1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7C729-8F7D-4D76-8E91-AF45B9778CAA}" type="datetime1">
              <a:rPr lang="en-US" smtClean="0"/>
              <a:t>9/20/2020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17DB6-6115-4C7E-83E2-7CAF318929F3}" type="datetime1">
              <a:rPr lang="en-US" smtClean="0"/>
              <a:t>9/20/2020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0526-E376-4D49-9D44-494AC1CBD819}" type="datetime1">
              <a:rPr lang="en-US" smtClean="0"/>
              <a:t>9/20/2020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06BB-82ED-4BE7-BB16-15C13D3DCE08}" type="datetime1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6FEA-90F3-40E5-896E-49D54F450B2F}" type="datetime1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5B45-F33E-48D5-A9C3-5D1617ECBB49}" type="datetime1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80D5-7A3A-4FDF-BA2A-393965E41205}" type="datetime1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E1E87E8-0688-4C1D-B2D6-10A928B72EDB}" type="datetime1">
              <a:rPr lang="en-US" smtClean="0"/>
              <a:t>9/20/2020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emf"/><Relationship Id="rId4" Type="http://schemas.openxmlformats.org/officeDocument/2006/relationships/image" Target="../media/image47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Neurónové siete </a:t>
            </a:r>
            <a:br>
              <a:rPr lang="sk-SK" dirty="0" smtClean="0"/>
            </a:br>
            <a:r>
              <a:rPr lang="sk-SK" dirty="0" smtClean="0"/>
              <a:t>pre počítačové videnie</a:t>
            </a:r>
            <a:br>
              <a:rPr lang="sk-SK" dirty="0" smtClean="0"/>
            </a:br>
            <a:r>
              <a:rPr lang="sk-SK" sz="3600" dirty="0" err="1" smtClean="0"/>
              <a:t>šk.r</a:t>
            </a:r>
            <a:r>
              <a:rPr lang="sk-SK" sz="3600" dirty="0" smtClean="0"/>
              <a:t>. </a:t>
            </a:r>
            <a:r>
              <a:rPr lang="sk-SK" sz="3600" dirty="0" smtClean="0"/>
              <a:t>2020-21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Kroky klasifikácie obrazu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RNDr. Zuzana Černeková, PhD.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dnešnej prednášky 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Klasické prístupy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Trénovacia, validačná a testovacia množina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Metóda najbližších susedov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Hyperparametre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Lineárny klasifikátor</a:t>
            </a:r>
          </a:p>
          <a:p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Klasifikácia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Kľúčová úloha v počítačovom videní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predpoklad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: je daná množina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diskrétnych označení tried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pes, mačka, lietadlo, auto, ...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2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mačka   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3633"/>
            <a:ext cx="2941215" cy="4140709"/>
          </a:xfrm>
          <a:prstGeom prst="rect">
            <a:avLst/>
          </a:prstGeom>
        </p:spPr>
      </p:pic>
      <p:sp>
        <p:nvSpPr>
          <p:cNvPr id="7" name="Šípka doprava 6"/>
          <p:cNvSpPr/>
          <p:nvPr/>
        </p:nvSpPr>
        <p:spPr>
          <a:xfrm>
            <a:off x="3707904" y="5085184"/>
            <a:ext cx="259228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809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 smtClean="0"/>
              <a:t>Problém: </a:t>
            </a:r>
            <a:r>
              <a:rPr lang="sk-SK" sz="5400" dirty="0" smtClean="0"/>
              <a:t>sémantický rozdiel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      Čo počítač vidí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 je iba veľkou mriežkou 					čísiel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zi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0,255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Napr. 800x600x3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(3 kanály RGB)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6149"/>
            <a:ext cx="2941215" cy="414070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825" y="1196752"/>
            <a:ext cx="3752434" cy="27363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Obdĺžnik 9"/>
          <p:cNvSpPr/>
          <p:nvPr/>
        </p:nvSpPr>
        <p:spPr>
          <a:xfrm>
            <a:off x="1691680" y="3573016"/>
            <a:ext cx="720080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4" name="Rovná spojnica 13"/>
          <p:cNvCxnSpPr/>
          <p:nvPr/>
        </p:nvCxnSpPr>
        <p:spPr>
          <a:xfrm flipV="1">
            <a:off x="2411760" y="1196752"/>
            <a:ext cx="2376264" cy="2376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ovná spojnica 17"/>
          <p:cNvCxnSpPr/>
          <p:nvPr/>
        </p:nvCxnSpPr>
        <p:spPr>
          <a:xfrm flipV="1">
            <a:off x="2411760" y="3933056"/>
            <a:ext cx="2375065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54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 smtClean="0"/>
              <a:t>Výzvy: </a:t>
            </a:r>
            <a:r>
              <a:rPr lang="sk-SK" sz="5400" dirty="0" smtClean="0"/>
              <a:t>zmena miesta snímania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Všetky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menia,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keď sa hýbe kamera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117" y="1412776"/>
            <a:ext cx="2429730" cy="3420629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1412777"/>
            <a:ext cx="2574134" cy="1876764"/>
          </a:xfrm>
          <a:prstGeom prst="rect">
            <a:avLst/>
          </a:prstGeom>
        </p:spPr>
      </p:pic>
      <p:sp>
        <p:nvSpPr>
          <p:cNvPr id="9" name="Obdĺžnik 8"/>
          <p:cNvSpPr/>
          <p:nvPr/>
        </p:nvSpPr>
        <p:spPr>
          <a:xfrm>
            <a:off x="3779912" y="2852936"/>
            <a:ext cx="576064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1" name="Rovná spojnica 10"/>
          <p:cNvCxnSpPr/>
          <p:nvPr/>
        </p:nvCxnSpPr>
        <p:spPr>
          <a:xfrm flipV="1">
            <a:off x="4355976" y="1412776"/>
            <a:ext cx="1224136" cy="144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 flipV="1">
            <a:off x="4355976" y="3212976"/>
            <a:ext cx="1224136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o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54" y="1699239"/>
            <a:ext cx="1493088" cy="1134959"/>
          </a:xfrm>
          <a:prstGeom prst="rect">
            <a:avLst/>
          </a:prstGeom>
        </p:spPr>
      </p:pic>
      <p:sp>
        <p:nvSpPr>
          <p:cNvPr id="22" name="Voľný tvar 21"/>
          <p:cNvSpPr/>
          <p:nvPr/>
        </p:nvSpPr>
        <p:spPr>
          <a:xfrm>
            <a:off x="611560" y="2834198"/>
            <a:ext cx="4230262" cy="3066809"/>
          </a:xfrm>
          <a:custGeom>
            <a:avLst/>
            <a:gdLst>
              <a:gd name="connsiteX0" fmla="*/ 127991 w 4280266"/>
              <a:gd name="connsiteY0" fmla="*/ 0 h 2973676"/>
              <a:gd name="connsiteX1" fmla="*/ 517735 w 4280266"/>
              <a:gd name="connsiteY1" fmla="*/ 2773181 h 2973676"/>
              <a:gd name="connsiteX2" fmla="*/ 4280266 w 4280266"/>
              <a:gd name="connsiteY2" fmla="*/ 2758191 h 297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0266" h="2973676">
                <a:moveTo>
                  <a:pt x="127991" y="0"/>
                </a:moveTo>
                <a:cubicBezTo>
                  <a:pt x="-23160" y="1156741"/>
                  <a:pt x="-174311" y="2313483"/>
                  <a:pt x="517735" y="2773181"/>
                </a:cubicBezTo>
                <a:cubicBezTo>
                  <a:pt x="1209781" y="3232880"/>
                  <a:pt x="4280266" y="2758191"/>
                  <a:pt x="4280266" y="275819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35" name="Rovná spojnica 34"/>
          <p:cNvCxnSpPr>
            <a:endCxn id="22" idx="2"/>
          </p:cNvCxnSpPr>
          <p:nvPr/>
        </p:nvCxnSpPr>
        <p:spPr>
          <a:xfrm>
            <a:off x="4572000" y="5589240"/>
            <a:ext cx="269822" cy="895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nica 36"/>
          <p:cNvCxnSpPr/>
          <p:nvPr/>
        </p:nvCxnSpPr>
        <p:spPr>
          <a:xfrm flipV="1">
            <a:off x="4572000" y="5678773"/>
            <a:ext cx="269822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88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výrazné pozadie</a:t>
            </a:r>
            <a:endParaRPr lang="sk-SK" sz="5400" dirty="0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744407"/>
            <a:ext cx="9144000" cy="3372751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3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osvetlenie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170" y="1118995"/>
            <a:ext cx="6080495" cy="288663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570" y="4005631"/>
            <a:ext cx="5595454" cy="284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4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deformácie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8358"/>
            <a:ext cx="5292080" cy="278586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39" y="3954226"/>
            <a:ext cx="5253062" cy="289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smtClean="0"/>
              <a:t>zakrytie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79" y="1107776"/>
            <a:ext cx="7514842" cy="296310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4106496"/>
            <a:ext cx="3697232" cy="275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4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b="1" dirty="0"/>
              <a:t>Výzvy</a:t>
            </a:r>
            <a:r>
              <a:rPr lang="sk-SK" sz="5400" b="1" dirty="0" smtClean="0"/>
              <a:t>: </a:t>
            </a:r>
            <a:r>
              <a:rPr lang="sk-SK" sz="5400" dirty="0" err="1" smtClean="0"/>
              <a:t>vnútrotriedna</a:t>
            </a:r>
            <a:r>
              <a:rPr lang="sk-SK" sz="5400" dirty="0" smtClean="0"/>
              <a:t> variácia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0" y="1275150"/>
            <a:ext cx="9115972" cy="50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1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3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Chceme, aby robil klasifikáciu obrazu, t.j. jeho vstupom je obraz a výstupom označenie triedy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rozdiel napr. od triedenia zoznamu čísiel,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nie je žiadny zrejmý postup,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naprogramo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vať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algoritmus pre rozpoznávanie mačky, alebo iných tried obrazov</a:t>
            </a: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076" y="2636912"/>
            <a:ext cx="48278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3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Klasický (príznakový) prístup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3363621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7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Prístup strojového učenia (ML)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1"/>
            <a:ext cx="9144000" cy="545271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Dátovo orientovaný prístup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Získajte databázu obrazov a pre obrazy triedy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Využite ML na trénovanie klasifikátora</a:t>
            </a: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Vyhodnoťte klasifikátor na nových obrazoch</a:t>
            </a:r>
          </a:p>
          <a:p>
            <a:pPr>
              <a:spcBef>
                <a:spcPts val="12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9" y="3666166"/>
            <a:ext cx="3732944" cy="93610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72528"/>
            <a:ext cx="3644264" cy="81356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536" y="3663479"/>
            <a:ext cx="5353797" cy="247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4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1. klasifikátor: najbližší sused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0" indent="0" algn="r">
              <a:spcBef>
                <a:spcPts val="120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24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Zapamätaj si všetky 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obrazy a ich triedy</a:t>
            </a:r>
          </a:p>
          <a:p>
            <a:pPr marL="0" indent="0" algn="r">
              <a:spcBef>
                <a:spcPts val="120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20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Zaraď obraz do triedy, 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do ktorej patrí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najpo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dobnejší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trénovací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obraz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1" y="1844824"/>
            <a:ext cx="4636157" cy="115212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1" y="4144199"/>
            <a:ext cx="4712253" cy="1085001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4726414" y="2276872"/>
            <a:ext cx="99771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740575" y="4470675"/>
            <a:ext cx="99771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902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databázy: </a:t>
            </a:r>
            <a:r>
              <a:rPr lang="sk-SK" sz="5400" b="1" dirty="0" smtClean="0"/>
              <a:t>CIFAR10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3"/>
            <a:ext cx="9144000" cy="57606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10 tried obrazov</a:t>
            </a:r>
          </a:p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50.000 trénovacích</a:t>
            </a:r>
          </a:p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10.000 testovacích</a:t>
            </a:r>
            <a:r>
              <a:rPr lang="sk-SK" sz="3600" dirty="0" smtClean="0">
                <a:latin typeface="+mj-lt"/>
              </a:rPr>
              <a:t>	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38826"/>
            <a:ext cx="4644008" cy="341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1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Ukážka databázy: </a:t>
            </a:r>
            <a:r>
              <a:rPr lang="sk-SK" sz="5400" b="1" dirty="0" smtClean="0"/>
              <a:t>CIFAR10</a:t>
            </a:r>
            <a:endParaRPr lang="sk-SK" sz="5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3"/>
            <a:ext cx="9144000" cy="57606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10 tried obrazov</a:t>
            </a:r>
          </a:p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50.000 trénovacích		     Testovacie obrazy a ich</a:t>
            </a:r>
          </a:p>
          <a:p>
            <a:pPr>
              <a:spcBef>
                <a:spcPts val="0"/>
              </a:spcBef>
            </a:pPr>
            <a:r>
              <a:rPr lang="sk-SK" sz="3200" dirty="0" smtClean="0">
                <a:latin typeface="+mj-lt"/>
              </a:rPr>
              <a:t>10.000 testovacích	     	     najbližší susedia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924944"/>
            <a:ext cx="4662872" cy="343140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794" y="2924944"/>
            <a:ext cx="4114758" cy="340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3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Metrika na určenie najbližšieho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83264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Metrika na porovnávanie obrazov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b="1" dirty="0" smtClean="0">
                <a:latin typeface="+mj-lt"/>
              </a:rPr>
              <a:t>    L1 metrika: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1772816"/>
            <a:ext cx="3946250" cy="100811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8862"/>
            <a:ext cx="9144000" cy="256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8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 najbližšieho suseda</a:t>
            </a:r>
            <a:endParaRPr lang="sk-SK" sz="5400" dirty="0"/>
          </a:p>
        </p:txBody>
      </p:sp>
      <p:pic>
        <p:nvPicPr>
          <p:cNvPr id="9" name="Zástupný symbol obsahu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196752"/>
            <a:ext cx="6295998" cy="5159598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 najbližšieho suseda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3" name="Obdĺžnik 2"/>
          <p:cNvSpPr/>
          <p:nvPr/>
        </p:nvSpPr>
        <p:spPr>
          <a:xfrm>
            <a:off x="0" y="2348880"/>
            <a:ext cx="6295998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/>
          <a:lstStyle/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120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Zapamätaj si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trénovacie dáta</a:t>
            </a: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Zástupný symbol obsahu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6295998" cy="5159598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0" y="2348880"/>
            <a:ext cx="6295998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5211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Klasifikátor najbližšieho suseda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sp>
        <p:nvSpPr>
          <p:cNvPr id="3" name="Obdĺžnik 2"/>
          <p:cNvSpPr/>
          <p:nvPr/>
        </p:nvSpPr>
        <p:spPr>
          <a:xfrm>
            <a:off x="0" y="2348880"/>
            <a:ext cx="6295998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>
          <a:xfrm>
            <a:off x="0" y="1444526"/>
            <a:ext cx="9144000" cy="4911824"/>
          </a:xfrm>
        </p:spPr>
        <p:txBody>
          <a:bodyPr>
            <a:normAutofit lnSpcReduction="10000"/>
          </a:bodyPr>
          <a:lstStyle/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120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Zapamätaj si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trénovacie dáta</a:t>
            </a: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 každý testovací 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obraz: Nájdi najbližší 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trénovací</a:t>
            </a: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obraz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Jeho triedu priraď </a:t>
            </a:r>
          </a:p>
          <a:p>
            <a:pPr marL="91440" indent="0" algn="r">
              <a:spcBef>
                <a:spcPts val="0"/>
              </a:spcBef>
              <a:buNone/>
            </a:pPr>
            <a:r>
              <a:rPr lang="sk-S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sk-SK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 výstup</a:t>
            </a:r>
          </a:p>
          <a:p>
            <a:pPr marL="91440" indent="0" algn="r">
              <a:spcBef>
                <a:spcPts val="0"/>
              </a:spcBef>
              <a:buNone/>
            </a:pPr>
            <a:endParaRPr lang="sk-SK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0" algn="r">
              <a:spcBef>
                <a:spcPts val="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Zástupný symbol obsahu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6295998" cy="5159598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0" y="2348880"/>
            <a:ext cx="6295998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/>
          <p:cNvSpPr/>
          <p:nvPr/>
        </p:nvSpPr>
        <p:spPr>
          <a:xfrm>
            <a:off x="0" y="4581128"/>
            <a:ext cx="6295998" cy="15121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203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Aká je rýchlosť klasifikátora?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686800" cy="5055840"/>
          </a:xfrm>
        </p:spPr>
        <p:txBody>
          <a:bodyPr>
            <a:normAutofit lnSpcReduction="10000"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 O(1) 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Klasifikácia O(N)</a:t>
            </a:r>
          </a:p>
          <a:p>
            <a:pPr algn="r"/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   To je ZLE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 klasifikátor,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je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rýchly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pri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lasifikácii.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Ak je </a:t>
            </a:r>
            <a:r>
              <a:rPr lang="sk-SK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pomalý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 pri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trénovaní, to je OK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Zástupný symbol obsahu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6295998" cy="515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5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Ako to vyzerá v praxi?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163" y="1237975"/>
            <a:ext cx="6681637" cy="49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6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i="1" dirty="0" smtClean="0"/>
              <a:t>K</a:t>
            </a:r>
            <a:r>
              <a:rPr lang="sk-SK" sz="5400" dirty="0" smtClean="0"/>
              <a:t> najbližších susedov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Namiesto prevzatia triedy od najbližšieho suseda, výsledok klasifikácie určí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väčšinové hlasovanie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K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najbližších bodov (biele plochy, reprezentujú remízu)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5024"/>
            <a:ext cx="9144000" cy="247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65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Ako to vyzerá v praxi?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082" y="1268760"/>
            <a:ext cx="6110270" cy="508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7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Ako to vyzerá v praxi?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271" y="1284635"/>
            <a:ext cx="6163081" cy="505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44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Metrika pre KNN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L1 (Manhattanská) metrika     L2 (Euklidovská) metrika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2" y="1950533"/>
            <a:ext cx="4107138" cy="437406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568" y="1956125"/>
            <a:ext cx="3888432" cy="439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0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Metrika pre KNN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L1 (Manhattanská) metrika     L2 (Euklidovská) metrika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0533"/>
            <a:ext cx="4002422" cy="437406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1953512"/>
            <a:ext cx="4139952" cy="440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3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Hyperparametre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Aká je najlepšia hodnota pre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K?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Akú je najlepšie zvoliť metriku?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Toto sú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hyperparametre: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sú také parametre algoritmu, ktoré nastavuje používateľ dopredu a nenastavujú sa počas trénovania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08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Hyperparametre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Aká je najlepšia hodnota pre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K?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Akú je najlepšie zvoliť metriku?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Toto sú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hyperparametre: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sú také parametre algoritmu, ktoré nastavuje používateľ dopredu a nenastavujú sa počas trénovania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Správne hodnoty veľmi závisia od problému, ktorý riešime. Treba skúsiť všetky možné a potom vybrať hodnoty, čo najlepšie fungujú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71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76872"/>
            <a:ext cx="9144000" cy="5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75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76872"/>
            <a:ext cx="9144000" cy="5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3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Rozdeliť dáta: 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zvoliť také hyperparametre,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najlepšie fungujú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testovacích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76872"/>
            <a:ext cx="9144000" cy="55144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4055698"/>
            <a:ext cx="9162869" cy="5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0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Rozdeliť dáta: 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ZLÝ nápad: nevieme, ako </a:t>
            </a:r>
            <a:endParaRPr lang="sk-SK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zvoliť také hyperparametre,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 fungovať algoritmus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najlepšie fungujú na testovacích 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nových dátach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76872"/>
            <a:ext cx="9144000" cy="55144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07" y="4073907"/>
            <a:ext cx="9162869" cy="5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Rozdeliť dáta: 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ZLÝ nápad: nevieme, ako </a:t>
            </a:r>
            <a:endParaRPr lang="sk-SK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zvoliť také hyperparametre,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 fungovať algoritmus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najlepšie fungujú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testovacích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nových dátach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Rozdeliť dáta: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alidačné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vybrať hyperparametre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validačných a vyhodnotiť na testovacích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1768"/>
            <a:ext cx="9144000" cy="55144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4097252"/>
            <a:ext cx="9162869" cy="55258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5954009"/>
            <a:ext cx="9162869" cy="5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6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Nastavenie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 č. 1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Zvoliť hyperparametre,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	ZLÝ nápad: </a:t>
            </a:r>
            <a:r>
              <a:rPr lang="sk-SK" sz="2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 funguje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toré najlepšie fungujú na dátach  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vždy na trénovacích dátach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Rozdeliť dáta: 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ZLÝ nápad: nevieme, ako </a:t>
            </a:r>
            <a:endParaRPr lang="sk-SK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zvoliť také hyperparametre,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 fungovať algoritmus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najlepšie fungujú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testovacích      	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nových dátach</a:t>
            </a:r>
            <a:endParaRPr lang="sk-SK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Nápad č.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Rozdeliť dáta: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trénovacie,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alidačné 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testovacie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vybrať hyperparametre           </a:t>
            </a:r>
            <a:r>
              <a:rPr lang="sk-SK" sz="28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LEPŠIE!!!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validačných a vyhodnotiť na testovacích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1768"/>
            <a:ext cx="9144000" cy="55144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4097252"/>
            <a:ext cx="9162869" cy="55258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9" y="5954009"/>
            <a:ext cx="9162869" cy="5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0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KNN sa na obrazoch </a:t>
            </a:r>
            <a:r>
              <a:rPr lang="sk-SK" sz="5400" b="1" dirty="0" smtClean="0"/>
              <a:t>nepoužíva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veľmi pomalý pri klasifikácii</a:t>
            </a:r>
            <a:endParaRPr lang="sk-SK" sz="3600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Metriky nie sú na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pixloch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dostatočne informatívne</a:t>
            </a:r>
          </a:p>
          <a:p>
            <a:pPr marL="0" indent="0" algn="ctr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(všetky tri obrazy majú rovnakú L2 vzdialenosť k originálu)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2" y="3356992"/>
            <a:ext cx="8992855" cy="221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KNN sumarizácia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klasifikácii obrazu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začíname s trénovacou množinou obrazov a ich zaradením do tried a klasifikujeme neznáme obrazy v testovacej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KNN klasifikuje obraz na základe zaradenia najbližších susedov z trénovacej množiny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Metrika a parameter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sú hyperparametre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výber hyperparametrov používame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validač-né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dáta a skutočne testujeme na konci iba raz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9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Lineárna klasifikácia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dôležitá preto, že </a:t>
            </a:r>
          </a:p>
          <a:p>
            <a:pPr marL="365760" lvl="1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neurónová sieť sa </a:t>
            </a:r>
          </a:p>
          <a:p>
            <a:pPr marL="365760" lvl="1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skladá z lineárnych </a:t>
            </a:r>
          </a:p>
          <a:p>
            <a:pPr marL="365760" lvl="1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klasifikátorov, ktoré </a:t>
            </a:r>
          </a:p>
          <a:p>
            <a:pPr marL="365760" lvl="1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spájame ako lego </a:t>
            </a:r>
          </a:p>
          <a:p>
            <a:pPr marL="365760" lvl="1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kocky</a:t>
            </a:r>
          </a:p>
          <a:p>
            <a:pPr>
              <a:spcBef>
                <a:spcPts val="30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Lineárny klasifikátor bude fungovať vtedy, keď triedy obrazov sú lineárne separovateľné (oddeliteľné)</a:t>
            </a: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98" y="1196751"/>
            <a:ext cx="4819773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3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Znovu použijeme CIFAR 10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50.000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trénovacích obrazov</a:t>
            </a:r>
          </a:p>
          <a:p>
            <a:pPr marL="0" indent="0" algn="r">
              <a:spcBef>
                <a:spcPts val="18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Každý obraz je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</a:p>
          <a:p>
            <a:pPr marL="0" indent="0" algn="r">
              <a:spcBef>
                <a:spcPts val="180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10.000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testovacích obrazov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5292080" cy="413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6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Parametrický prístup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4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4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Obraz </a:t>
            </a:r>
            <a:r>
              <a:rPr lang="sk-SK" sz="4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sk-SK" sz="4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f(</a:t>
            </a:r>
            <a:r>
              <a:rPr lang="sk-SK" sz="36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sz="3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		10 čísiel 							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vyjadrujúcich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	skóre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triedy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    </a:t>
            </a:r>
            <a:r>
              <a:rPr lang="sk-SK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Pole </a:t>
            </a:r>
            <a:r>
              <a:rPr lang="sk-SK" sz="3000" b="1" dirty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čísiel	       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parametre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(Spolu 3072 čísiel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	        </a:t>
            </a:r>
            <a:r>
              <a:rPr lang="sk-SK" sz="3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váhy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  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212976"/>
            <a:ext cx="1688353" cy="1656184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2339752" y="3429000"/>
            <a:ext cx="1224136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930075" y="3429000"/>
            <a:ext cx="1332148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hor 9"/>
          <p:cNvSpPr/>
          <p:nvPr/>
        </p:nvSpPr>
        <p:spPr>
          <a:xfrm>
            <a:off x="4211960" y="3836070"/>
            <a:ext cx="144016" cy="792088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665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Lineárny je vtedy, keď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f(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endParaRPr lang="sk-SK" sz="4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4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Obraz </a:t>
            </a:r>
            <a:r>
              <a:rPr lang="sk-SK" sz="4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sk-SK" sz="4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f(</a:t>
            </a:r>
            <a:r>
              <a:rPr lang="sk-SK" sz="36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sz="3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		10 čísiel 							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vyjadrujúcich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	skóre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triedy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    </a:t>
            </a:r>
            <a:r>
              <a:rPr lang="sk-SK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Pole </a:t>
            </a:r>
            <a:r>
              <a:rPr lang="sk-SK" sz="3000" b="1" dirty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čísiel	       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parametre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(Spolu 3072 čísiel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	        </a:t>
            </a:r>
            <a:r>
              <a:rPr lang="sk-SK" sz="3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váhy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  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212976"/>
            <a:ext cx="1688353" cy="1656184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2339752" y="3429000"/>
            <a:ext cx="1224136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930075" y="3429000"/>
            <a:ext cx="1332148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hor 9"/>
          <p:cNvSpPr/>
          <p:nvPr/>
        </p:nvSpPr>
        <p:spPr>
          <a:xfrm>
            <a:off x="4211960" y="3836070"/>
            <a:ext cx="144016" cy="792088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879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Parametrický prístup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sz="4200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3072x1</a:t>
            </a:r>
            <a:endParaRPr lang="sk-SK" sz="4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f(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endParaRPr lang="sk-SK" sz="4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4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Obraz </a:t>
            </a:r>
            <a:r>
              <a:rPr lang="sk-SK" sz="4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42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   </a:t>
            </a:r>
            <a:r>
              <a:rPr lang="sk-SK" sz="4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10x1      </a:t>
            </a:r>
            <a:r>
              <a:rPr lang="sk-SK" sz="4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10x3072</a:t>
            </a:r>
            <a:endParaRPr lang="sk-SK" sz="4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42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sz="42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10 čísiel 							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vyjadrujúcich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	skóre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triedy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     </a:t>
            </a:r>
            <a:r>
              <a:rPr lang="sk-SK" sz="4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sk-SK" sz="4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Pole </a:t>
            </a:r>
            <a:r>
              <a:rPr lang="sk-SK" sz="3000" b="1" dirty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čísiel	        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parametre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(Spolu 3072 čísiel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	         </a:t>
            </a:r>
            <a:r>
              <a:rPr lang="sk-SK" sz="3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váhy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  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212976"/>
            <a:ext cx="1688353" cy="1656184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2339752" y="3429000"/>
            <a:ext cx="1224136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930075" y="3429000"/>
            <a:ext cx="1332148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hor 9"/>
          <p:cNvSpPr/>
          <p:nvPr/>
        </p:nvSpPr>
        <p:spPr>
          <a:xfrm>
            <a:off x="4211960" y="3836070"/>
            <a:ext cx="144016" cy="792088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3131840" y="1700808"/>
            <a:ext cx="1224136" cy="57606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/>
          <p:cNvSpPr/>
          <p:nvPr/>
        </p:nvSpPr>
        <p:spPr>
          <a:xfrm>
            <a:off x="4716016" y="1700808"/>
            <a:ext cx="50405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/>
          <p:cNvSpPr/>
          <p:nvPr/>
        </p:nvSpPr>
        <p:spPr>
          <a:xfrm>
            <a:off x="5220072" y="1844824"/>
            <a:ext cx="288032" cy="43204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681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Parametrický prístup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sz="4200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3072x1</a:t>
            </a:r>
            <a:endParaRPr lang="sk-SK" sz="4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f(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4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sk-SK" sz="4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   </a:t>
            </a:r>
            <a:r>
              <a:rPr lang="sk-SK" sz="42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10x1</a:t>
            </a:r>
            <a:endParaRPr lang="sk-SK" sz="4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4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Obraz </a:t>
            </a:r>
            <a:r>
              <a:rPr lang="sk-SK" sz="4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42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   </a:t>
            </a:r>
            <a:r>
              <a:rPr lang="sk-SK" sz="4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10x1      </a:t>
            </a:r>
            <a:r>
              <a:rPr lang="sk-SK" sz="4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10x3072</a:t>
            </a:r>
            <a:endParaRPr lang="sk-SK" sz="4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42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sk-SK" sz="4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sz="42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10 čísiel 							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vyjadrujúcich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	skóre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triedy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     </a:t>
            </a:r>
            <a:r>
              <a:rPr lang="sk-SK" sz="4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sk-SK" sz="4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Pole </a:t>
            </a:r>
            <a:r>
              <a:rPr lang="sk-SK" sz="3000" b="1" dirty="0">
                <a:latin typeface="Calibri" panose="020F0502020204030204" pitchFamily="34" charset="0"/>
                <a:cs typeface="Calibri" panose="020F0502020204030204" pitchFamily="34" charset="0"/>
              </a:rPr>
              <a:t>32x32x3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čísiel	         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parametre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(Spolu 3072 čísiel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	         </a:t>
            </a:r>
            <a:r>
              <a:rPr lang="sk-SK" sz="3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alebo váhy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      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212976"/>
            <a:ext cx="1688353" cy="1656184"/>
          </a:xfrm>
          <a:prstGeom prst="rect">
            <a:avLst/>
          </a:prstGeom>
        </p:spPr>
      </p:pic>
      <p:sp>
        <p:nvSpPr>
          <p:cNvPr id="8" name="Šípka doprava 7"/>
          <p:cNvSpPr/>
          <p:nvPr/>
        </p:nvSpPr>
        <p:spPr>
          <a:xfrm>
            <a:off x="2339752" y="3429000"/>
            <a:ext cx="1224136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4930075" y="3429000"/>
            <a:ext cx="1332148" cy="1440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nahor 9"/>
          <p:cNvSpPr/>
          <p:nvPr/>
        </p:nvSpPr>
        <p:spPr>
          <a:xfrm>
            <a:off x="4211960" y="3836070"/>
            <a:ext cx="144016" cy="792088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3131840" y="1700808"/>
            <a:ext cx="1224136" cy="57606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/>
          <p:cNvSpPr/>
          <p:nvPr/>
        </p:nvSpPr>
        <p:spPr>
          <a:xfrm>
            <a:off x="4716016" y="1700808"/>
            <a:ext cx="50405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/>
          <p:cNvSpPr/>
          <p:nvPr/>
        </p:nvSpPr>
        <p:spPr>
          <a:xfrm>
            <a:off x="5220072" y="1844824"/>
            <a:ext cx="288032" cy="43204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/>
          <p:cNvSpPr/>
          <p:nvPr/>
        </p:nvSpPr>
        <p:spPr>
          <a:xfrm>
            <a:off x="5796136" y="1844824"/>
            <a:ext cx="360040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804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3 triedy (</a:t>
            </a:r>
            <a:r>
              <a:rPr lang="sk-SK" sz="36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mačka, </a:t>
            </a:r>
            <a:r>
              <a:rPr lang="sk-SK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pes, </a:t>
            </a:r>
            <a:r>
              <a:rPr lang="sk-SK" sz="36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loď)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2934"/>
            <a:ext cx="5436096" cy="326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5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3 triedy (</a:t>
            </a:r>
            <a:r>
              <a:rPr lang="sk-SK" sz="36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mačka, </a:t>
            </a:r>
            <a:r>
              <a:rPr lang="sk-SK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pes, </a:t>
            </a:r>
            <a:r>
              <a:rPr lang="sk-SK" sz="36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loď)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3109"/>
            <a:ext cx="5734850" cy="344853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3346"/>
            <a:ext cx="9144000" cy="344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5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3 triedy (</a:t>
            </a:r>
            <a:r>
              <a:rPr lang="sk-SK" sz="36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mačka, </a:t>
            </a:r>
            <a:r>
              <a:rPr lang="sk-SK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pes, </a:t>
            </a:r>
            <a:r>
              <a:rPr lang="sk-SK" sz="36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loď)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sk-SK" sz="36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Algebraický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pohľad</a:t>
            </a:r>
          </a:p>
          <a:p>
            <a:pPr marL="0" indent="0">
              <a:spcBef>
                <a:spcPts val="4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f(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02" y="4036779"/>
            <a:ext cx="4604402" cy="173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4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3 triedy (</a:t>
            </a:r>
            <a:r>
              <a:rPr lang="sk-SK" sz="36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mačka, </a:t>
            </a:r>
            <a:r>
              <a:rPr lang="sk-SK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pes, </a:t>
            </a:r>
            <a:r>
              <a:rPr lang="sk-SK" sz="36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loď)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sk-SK" sz="36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Algebraický</a:t>
            </a: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 pohľad</a:t>
            </a:r>
          </a:p>
          <a:p>
            <a:pPr marL="0" indent="0">
              <a:spcBef>
                <a:spcPts val="4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f(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4136"/>
            <a:ext cx="4604402" cy="173347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54" y="2260494"/>
            <a:ext cx="4342146" cy="350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5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Interpretácia lineárneho klasifikátora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2669"/>
            <a:ext cx="4644008" cy="362776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54" y="1962669"/>
            <a:ext cx="4342146" cy="350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Interpretácia lineárneho klasifikátora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Vizuálny pohľad</a:t>
            </a:r>
            <a:endParaRPr lang="sk-SK" sz="3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2669"/>
            <a:ext cx="4644008" cy="362776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54" y="1962669"/>
            <a:ext cx="4342146" cy="350711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5734447"/>
            <a:ext cx="9127171" cy="96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Interpretácia lineárneho klasifikátora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Geometrický pohľad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sz="3600" b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 toho vypočítame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oddeľujúce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nadro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viny, kde pre dve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riedy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predsta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uje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otočenie a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posunutie voči 0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6585"/>
            <a:ext cx="5529848" cy="399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5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Ako klasifikovať nelineárny prípad?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661249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Trieda 1			Trieda 1			Trieda 1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1. a 3. Q		</a:t>
                </a:r>
                <a14:m>
                  <m:oMath xmlns:m="http://schemas.openxmlformats.org/officeDocument/2006/math">
                    <m:r>
                      <a:rPr lang="sk-SK" sz="32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sk-SK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≤</m:t>
                    </m:r>
                    <m:r>
                      <a:rPr lang="sk-SK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𝐿</m:t>
                    </m:r>
                    <m:r>
                      <a:rPr lang="sk-SK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2 </m:t>
                    </m:r>
                    <m:r>
                      <a:rPr lang="sk-SK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𝑛𝑜𝑟𝑚</m:t>
                    </m:r>
                    <m:r>
                      <a:rPr lang="sk-SK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≤2</m:t>
                    </m:r>
                  </m:oMath>
                </a14:m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3 kruhy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6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Trieda 2			Trieda 2			Trieda 2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2. a 4. Q		    Všetko ostatné	 Všetko ostatné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661249"/>
              </a:xfrm>
              <a:blipFill rotWithShape="0">
                <a:blip r:embed="rId3"/>
                <a:stretch>
                  <a:fillRect l="-2000" t="-1615" r="-10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829" y="3750220"/>
            <a:ext cx="9144000" cy="260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9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Tri pohľady na lineárny klasifikátor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200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Algebraický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		</a:t>
            </a:r>
            <a:r>
              <a:rPr lang="sk-SK" sz="32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Vizuálny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    </a:t>
            </a:r>
            <a:r>
              <a:rPr lang="sk-SK" sz="32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Geometrický</a:t>
            </a:r>
          </a:p>
          <a:p>
            <a:pPr marL="0" indent="0">
              <a:spcBef>
                <a:spcPts val="0"/>
              </a:spcBef>
              <a:buNone/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Jeden vzor	       Nadroviny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rozde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pre triedu	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ľujúce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priestor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3099714" cy="250361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853" y="4442859"/>
            <a:ext cx="2792293" cy="122765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021" y="3942050"/>
            <a:ext cx="2951150" cy="2134581"/>
          </a:xfrm>
          <a:prstGeom prst="rect">
            <a:avLst/>
          </a:prstGeom>
        </p:spPr>
      </p:pic>
      <p:cxnSp>
        <p:nvCxnSpPr>
          <p:cNvPr id="14" name="Rovná spojnica 13"/>
          <p:cNvCxnSpPr/>
          <p:nvPr/>
        </p:nvCxnSpPr>
        <p:spPr>
          <a:xfrm>
            <a:off x="3175853" y="1628800"/>
            <a:ext cx="0" cy="46559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nica 15"/>
          <p:cNvCxnSpPr/>
          <p:nvPr/>
        </p:nvCxnSpPr>
        <p:spPr>
          <a:xfrm>
            <a:off x="5968146" y="1628800"/>
            <a:ext cx="0" cy="46559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49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Čo doteraz vieme?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k-SK" sz="3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Definovali sme (lineárnu) funkciu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sk-SK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ohodnotenie skóre</a:t>
            </a:r>
          </a:p>
          <a:p>
            <a:pPr marL="0" indent="0">
              <a:spcBef>
                <a:spcPts val="0"/>
              </a:spcBef>
              <a:buNone/>
            </a:pPr>
            <a:endParaRPr lang="sk-SK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Tu je ukážka skóre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 3 triedy pre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ejakú hodnotu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</a:p>
          <a:p>
            <a:pPr marL="0" indent="0">
              <a:spcBef>
                <a:spcPts val="0"/>
              </a:spcBef>
              <a:buNone/>
            </a:pPr>
            <a:endParaRPr lang="sk-SK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vieme povedať,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č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toto </a:t>
            </a:r>
            <a:r>
              <a:rPr lang="sk-SK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dobré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lebo zlé?</a:t>
            </a:r>
            <a:endParaRPr lang="sk-SK" sz="3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178" y="1946311"/>
            <a:ext cx="4061517" cy="1227656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2460" y="3317982"/>
            <a:ext cx="5144340" cy="287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7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27171" cy="1008112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Čo nás čaká najbližšie?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sk-SK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sk-SK" sz="4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x,W</a:t>
            </a:r>
            <a:r>
              <a:rPr lang="sk-SK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sk-SK" sz="4400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sk-SK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Wx</a:t>
            </a:r>
            <a:r>
              <a:rPr lang="sk-SK" sz="4400" dirty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  <a:p>
            <a:pPr>
              <a:spcBef>
                <a:spcPts val="600"/>
              </a:spcBef>
            </a:pPr>
            <a:r>
              <a:rPr lang="sk-SK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Stratová funkcia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(kvantifikujeme, čo 						  znamená „dobré“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sk-SK" sz="4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sk-SK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Optimalizácia	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(začneme s náhodným 					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nájdeme také, čo					  minimalizuje stratu)</a:t>
            </a:r>
            <a:endParaRPr lang="sk-SK" sz="4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sk-SK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Konvolučné siete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(doladíme funkčnú 						  formu pre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f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sk-SK" sz="4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buFontTx/>
              <a:buChar char="-"/>
            </a:pPr>
            <a:endParaRPr lang="sk-SK" sz="44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97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3220</TotalTime>
  <Words>1733</Words>
  <Application>Microsoft Office PowerPoint</Application>
  <PresentationFormat>Prezentácia na obrazovke (4:3)</PresentationFormat>
  <Paragraphs>492</Paragraphs>
  <Slides>54</Slides>
  <Notes>54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54</vt:i4>
      </vt:variant>
    </vt:vector>
  </HeadingPairs>
  <TitlesOfParts>
    <vt:vector size="59" baseType="lpstr">
      <vt:lpstr>Calibri</vt:lpstr>
      <vt:lpstr>Cambria Math</vt:lpstr>
      <vt:lpstr>Constantia</vt:lpstr>
      <vt:lpstr>Wingdings 2</vt:lpstr>
      <vt:lpstr>Flow</vt:lpstr>
      <vt:lpstr>Neurónové siete  pre počítačové videnie šk.r. 2020-21</vt:lpstr>
      <vt:lpstr>Štruktúra dnešnej prednášky </vt:lpstr>
      <vt:lpstr>Klasifikácia obrazu</vt:lpstr>
      <vt:lpstr>Problém: sémantický rozdiel</vt:lpstr>
      <vt:lpstr>Výzvy: zmena miesta snímania</vt:lpstr>
      <vt:lpstr>Výzvy: výrazné pozadie</vt:lpstr>
      <vt:lpstr>Výzvy: osvetlenie</vt:lpstr>
      <vt:lpstr>Výzvy: deformácie</vt:lpstr>
      <vt:lpstr>Výzvy: zakrytie</vt:lpstr>
      <vt:lpstr>Výzvy: vnútrotriedna variácia</vt:lpstr>
      <vt:lpstr>Klasifikátor</vt:lpstr>
      <vt:lpstr>Klasický (príznakový) prístup</vt:lpstr>
      <vt:lpstr>Prístup strojového učenia (ML)</vt:lpstr>
      <vt:lpstr>1. klasifikátor: najbližší sused</vt:lpstr>
      <vt:lpstr>Ukážka databázy: CIFAR10</vt:lpstr>
      <vt:lpstr>Ukážka databázy: CIFAR10</vt:lpstr>
      <vt:lpstr>Metrika na určenie najbližšieho</vt:lpstr>
      <vt:lpstr>Klasifikátor najbližšieho suseda</vt:lpstr>
      <vt:lpstr>Klasifikátor najbližšieho suseda</vt:lpstr>
      <vt:lpstr>Klasifikátor najbližšieho suseda</vt:lpstr>
      <vt:lpstr>Aká je rýchlosť klasifikátora?</vt:lpstr>
      <vt:lpstr>Ako to vyzerá v praxi?</vt:lpstr>
      <vt:lpstr>K najbližších susedov</vt:lpstr>
      <vt:lpstr>Ako to vyzerá v praxi?</vt:lpstr>
      <vt:lpstr>Ako to vyzerá v praxi? II</vt:lpstr>
      <vt:lpstr>Metrika pre KNN</vt:lpstr>
      <vt:lpstr>Metrika pre KNN II</vt:lpstr>
      <vt:lpstr>Hyperparametre</vt:lpstr>
      <vt:lpstr>Hyperparametre</vt:lpstr>
      <vt:lpstr>Nastavenie hyperparametrov</vt:lpstr>
      <vt:lpstr>Nastavenie hyperparametrov</vt:lpstr>
      <vt:lpstr>Nastavenie hyperparametrov</vt:lpstr>
      <vt:lpstr>Nastavenie hyperparametrov</vt:lpstr>
      <vt:lpstr>Nastavenie hyperparametrov</vt:lpstr>
      <vt:lpstr>Nastavenie hyperparametrov</vt:lpstr>
      <vt:lpstr>KNN sa na obrazoch nepoužíva</vt:lpstr>
      <vt:lpstr>KNN sumarizácia</vt:lpstr>
      <vt:lpstr>Lineárna klasifikácia</vt:lpstr>
      <vt:lpstr>Znovu použijeme CIFAR 10</vt:lpstr>
      <vt:lpstr>Parametrický prístup</vt:lpstr>
      <vt:lpstr>Lineárny je vtedy, keď</vt:lpstr>
      <vt:lpstr>Parametrický prístup</vt:lpstr>
      <vt:lpstr>Parametrický prístup</vt:lpstr>
      <vt:lpstr>Príklad</vt:lpstr>
      <vt:lpstr>Príklad</vt:lpstr>
      <vt:lpstr>Príklad</vt:lpstr>
      <vt:lpstr>Príklad</vt:lpstr>
      <vt:lpstr>Interpretácia lineárneho klasifikátora</vt:lpstr>
      <vt:lpstr>Interpretácia lineárneho klasifikátora</vt:lpstr>
      <vt:lpstr>Interpretácia lineárneho klasifikátora</vt:lpstr>
      <vt:lpstr>Ako klasifikovať nelineárny prípad?</vt:lpstr>
      <vt:lpstr>Tri pohľady na lineárny klasifikátor</vt:lpstr>
      <vt:lpstr>Čo doteraz vieme?</vt:lpstr>
      <vt:lpstr>Čo nás čaká najbližšie?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265</cp:revision>
  <dcterms:created xsi:type="dcterms:W3CDTF">2015-07-27T05:27:08Z</dcterms:created>
  <dcterms:modified xsi:type="dcterms:W3CDTF">2020-09-20T19:03:35Z</dcterms:modified>
</cp:coreProperties>
</file>