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11"/>
  </p:notesMasterIdLst>
  <p:sldIdLst>
    <p:sldId id="256" r:id="rId2"/>
    <p:sldId id="736" r:id="rId3"/>
    <p:sldId id="851" r:id="rId4"/>
    <p:sldId id="852" r:id="rId5"/>
    <p:sldId id="853" r:id="rId6"/>
    <p:sldId id="854" r:id="rId7"/>
    <p:sldId id="856" r:id="rId8"/>
    <p:sldId id="855" r:id="rId9"/>
    <p:sldId id="857" r:id="rId10"/>
    <p:sldId id="858" r:id="rId11"/>
    <p:sldId id="859" r:id="rId12"/>
    <p:sldId id="860" r:id="rId13"/>
    <p:sldId id="861" r:id="rId14"/>
    <p:sldId id="862" r:id="rId15"/>
    <p:sldId id="850" r:id="rId16"/>
    <p:sldId id="863" r:id="rId17"/>
    <p:sldId id="849" r:id="rId18"/>
    <p:sldId id="867" r:id="rId19"/>
    <p:sldId id="868" r:id="rId20"/>
    <p:sldId id="866" r:id="rId21"/>
    <p:sldId id="865" r:id="rId22"/>
    <p:sldId id="874" r:id="rId23"/>
    <p:sldId id="873" r:id="rId24"/>
    <p:sldId id="872" r:id="rId25"/>
    <p:sldId id="875" r:id="rId26"/>
    <p:sldId id="877" r:id="rId27"/>
    <p:sldId id="876" r:id="rId28"/>
    <p:sldId id="878" r:id="rId29"/>
    <p:sldId id="871" r:id="rId30"/>
    <p:sldId id="879" r:id="rId31"/>
    <p:sldId id="870" r:id="rId32"/>
    <p:sldId id="869" r:id="rId33"/>
    <p:sldId id="883" r:id="rId34"/>
    <p:sldId id="884" r:id="rId35"/>
    <p:sldId id="882" r:id="rId36"/>
    <p:sldId id="887" r:id="rId37"/>
    <p:sldId id="886" r:id="rId38"/>
    <p:sldId id="885" r:id="rId39"/>
    <p:sldId id="881" r:id="rId40"/>
    <p:sldId id="890" r:id="rId41"/>
    <p:sldId id="889" r:id="rId42"/>
    <p:sldId id="888" r:id="rId43"/>
    <p:sldId id="891" r:id="rId44"/>
    <p:sldId id="892" r:id="rId45"/>
    <p:sldId id="893" r:id="rId46"/>
    <p:sldId id="894" r:id="rId47"/>
    <p:sldId id="895" r:id="rId48"/>
    <p:sldId id="896" r:id="rId49"/>
    <p:sldId id="898" r:id="rId50"/>
    <p:sldId id="897" r:id="rId51"/>
    <p:sldId id="880" r:id="rId52"/>
    <p:sldId id="904" r:id="rId53"/>
    <p:sldId id="903" r:id="rId54"/>
    <p:sldId id="902" r:id="rId55"/>
    <p:sldId id="905" r:id="rId56"/>
    <p:sldId id="906" r:id="rId57"/>
    <p:sldId id="907" r:id="rId58"/>
    <p:sldId id="908" r:id="rId59"/>
    <p:sldId id="909" r:id="rId60"/>
    <p:sldId id="901" r:id="rId61"/>
    <p:sldId id="913" r:id="rId62"/>
    <p:sldId id="914" r:id="rId63"/>
    <p:sldId id="915" r:id="rId64"/>
    <p:sldId id="916" r:id="rId65"/>
    <p:sldId id="952" r:id="rId66"/>
    <p:sldId id="953" r:id="rId67"/>
    <p:sldId id="954" r:id="rId68"/>
    <p:sldId id="955" r:id="rId69"/>
    <p:sldId id="951" r:id="rId70"/>
    <p:sldId id="956" r:id="rId71"/>
    <p:sldId id="912" r:id="rId72"/>
    <p:sldId id="917" r:id="rId73"/>
    <p:sldId id="918" r:id="rId74"/>
    <p:sldId id="919" r:id="rId75"/>
    <p:sldId id="920" r:id="rId76"/>
    <p:sldId id="911" r:id="rId77"/>
    <p:sldId id="910" r:id="rId78"/>
    <p:sldId id="949" r:id="rId79"/>
    <p:sldId id="900" r:id="rId80"/>
    <p:sldId id="899" r:id="rId81"/>
    <p:sldId id="921" r:id="rId82"/>
    <p:sldId id="924" r:id="rId83"/>
    <p:sldId id="925" r:id="rId84"/>
    <p:sldId id="927" r:id="rId85"/>
    <p:sldId id="926" r:id="rId86"/>
    <p:sldId id="923" r:id="rId87"/>
    <p:sldId id="928" r:id="rId88"/>
    <p:sldId id="929" r:id="rId89"/>
    <p:sldId id="930" r:id="rId90"/>
    <p:sldId id="922" r:id="rId91"/>
    <p:sldId id="931" r:id="rId92"/>
    <p:sldId id="932" r:id="rId93"/>
    <p:sldId id="935" r:id="rId94"/>
    <p:sldId id="936" r:id="rId95"/>
    <p:sldId id="934" r:id="rId96"/>
    <p:sldId id="937" r:id="rId97"/>
    <p:sldId id="938" r:id="rId98"/>
    <p:sldId id="939" r:id="rId99"/>
    <p:sldId id="943" r:id="rId100"/>
    <p:sldId id="941" r:id="rId101"/>
    <p:sldId id="944" r:id="rId102"/>
    <p:sldId id="942" r:id="rId103"/>
    <p:sldId id="940" r:id="rId104"/>
    <p:sldId id="947" r:id="rId105"/>
    <p:sldId id="946" r:id="rId106"/>
    <p:sldId id="945" r:id="rId107"/>
    <p:sldId id="948" r:id="rId108"/>
    <p:sldId id="933" r:id="rId109"/>
    <p:sldId id="864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40FE6"/>
    <a:srgbClr val="00FF00"/>
    <a:srgbClr val="1D0BA5"/>
    <a:srgbClr val="290FC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0" autoAdjust="0"/>
    <p:restoredTop sz="94253" autoAdjust="0"/>
  </p:normalViewPr>
  <p:slideViewPr>
    <p:cSldViewPr>
      <p:cViewPr varScale="1">
        <p:scale>
          <a:sx n="106" d="100"/>
          <a:sy n="106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91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949B-4D77-4CD3-8CBD-E236E95B80CE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14ACB41-DE72-4F57-A2F3-A74CDF156642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4809-C717-44FE-BD1C-D895F50D9309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FA6B-EEEB-4A68-AF27-0600601F3591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BF40-1600-434E-9249-5749B1BE4F3C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B5AC-DD24-480F-96D4-ECE6CF539238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000-7B8E-4200-9319-001289F98FDA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602C-82BB-43F0-AEAB-B38593E0FB13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BB8-89AC-4761-A48A-DE24A8522CB9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7988-0A0F-449E-AE6A-8297929BCA47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3C60-3BCB-4BC0-B421-AC76A230272D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163E15-AF53-4C1C-9BDC-B4A543E88B17}" type="datetime1">
              <a:rPr lang="en-US" smtClean="0"/>
              <a:pPr/>
              <a:t>11/26/2019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1.png"/><Relationship Id="rId7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42.png"/><Relationship Id="rId9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1.png"/><Relationship Id="rId7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42.png"/><Relationship Id="rId9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Relationship Id="rId9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60.png"/><Relationship Id="rId5" Type="http://schemas.openxmlformats.org/officeDocument/2006/relationships/image" Target="../media/image51.jpeg"/><Relationship Id="rId10" Type="http://schemas.openxmlformats.org/officeDocument/2006/relationships/image" Target="../media/image59.png"/><Relationship Id="rId4" Type="http://schemas.openxmlformats.org/officeDocument/2006/relationships/image" Target="../media/image50.png"/><Relationship Id="rId9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60.png"/><Relationship Id="rId5" Type="http://schemas.openxmlformats.org/officeDocument/2006/relationships/image" Target="../media/image51.jpeg"/><Relationship Id="rId10" Type="http://schemas.openxmlformats.org/officeDocument/2006/relationships/image" Target="../media/image59.png"/><Relationship Id="rId4" Type="http://schemas.openxmlformats.org/officeDocument/2006/relationships/image" Target="../media/image50.png"/><Relationship Id="rId9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jpeg"/><Relationship Id="rId5" Type="http://schemas.openxmlformats.org/officeDocument/2006/relationships/image" Target="../media/image54.png"/><Relationship Id="rId10" Type="http://schemas.openxmlformats.org/officeDocument/2006/relationships/image" Target="../media/image66.png"/><Relationship Id="rId4" Type="http://schemas.openxmlformats.org/officeDocument/2006/relationships/image" Target="../media/image50.png"/><Relationship Id="rId9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50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54.png"/><Relationship Id="rId4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50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54.png"/><Relationship Id="rId4" Type="http://schemas.openxmlformats.org/officeDocument/2006/relationships/image" Target="../media/image7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Relationship Id="rId9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9.jpeg"/><Relationship Id="rId7" Type="http://schemas.openxmlformats.org/officeDocument/2006/relationships/image" Target="../media/image7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82.png"/><Relationship Id="rId5" Type="http://schemas.openxmlformats.org/officeDocument/2006/relationships/image" Target="../media/image77.png"/><Relationship Id="rId10" Type="http://schemas.openxmlformats.org/officeDocument/2006/relationships/image" Target="../media/image81.png"/><Relationship Id="rId4" Type="http://schemas.openxmlformats.org/officeDocument/2006/relationships/image" Target="../media/image50.png"/><Relationship Id="rId9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49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49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80.png"/><Relationship Id="rId18" Type="http://schemas.openxmlformats.org/officeDocument/2006/relationships/image" Target="../media/image55.png"/><Relationship Id="rId3" Type="http://schemas.openxmlformats.org/officeDocument/2006/relationships/image" Target="../media/image99.png"/><Relationship Id="rId21" Type="http://schemas.openxmlformats.org/officeDocument/2006/relationships/image" Target="../media/image107.jpeg"/><Relationship Id="rId7" Type="http://schemas.openxmlformats.org/officeDocument/2006/relationships/image" Target="../media/image102.png"/><Relationship Id="rId12" Type="http://schemas.openxmlformats.org/officeDocument/2006/relationships/image" Target="../media/image88.png"/><Relationship Id="rId17" Type="http://schemas.openxmlformats.org/officeDocument/2006/relationships/image" Target="../media/image84.png"/><Relationship Id="rId2" Type="http://schemas.openxmlformats.org/officeDocument/2006/relationships/image" Target="../media/image50.png"/><Relationship Id="rId16" Type="http://schemas.openxmlformats.org/officeDocument/2006/relationships/image" Target="../media/image83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87.png"/><Relationship Id="rId5" Type="http://schemas.openxmlformats.org/officeDocument/2006/relationships/image" Target="../media/image100.png"/><Relationship Id="rId15" Type="http://schemas.openxmlformats.org/officeDocument/2006/relationships/image" Target="../media/image82.png"/><Relationship Id="rId23" Type="http://schemas.openxmlformats.org/officeDocument/2006/relationships/image" Target="../media/image109.png"/><Relationship Id="rId10" Type="http://schemas.openxmlformats.org/officeDocument/2006/relationships/image" Target="../media/image79.png"/><Relationship Id="rId19" Type="http://schemas.openxmlformats.org/officeDocument/2006/relationships/image" Target="../media/image105.png"/><Relationship Id="rId4" Type="http://schemas.openxmlformats.org/officeDocument/2006/relationships/image" Target="../media/image49.png"/><Relationship Id="rId9" Type="http://schemas.openxmlformats.org/officeDocument/2006/relationships/image" Target="../media/image104.png"/><Relationship Id="rId14" Type="http://schemas.openxmlformats.org/officeDocument/2006/relationships/image" Target="../media/image81.png"/><Relationship Id="rId22" Type="http://schemas.openxmlformats.org/officeDocument/2006/relationships/image" Target="../media/image10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103.png"/><Relationship Id="rId7" Type="http://schemas.openxmlformats.org/officeDocument/2006/relationships/image" Target="../media/image83.png"/><Relationship Id="rId12" Type="http://schemas.openxmlformats.org/officeDocument/2006/relationships/image" Target="../media/image11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106.png"/><Relationship Id="rId5" Type="http://schemas.openxmlformats.org/officeDocument/2006/relationships/image" Target="../media/image87.png"/><Relationship Id="rId10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111.jpeg"/><Relationship Id="rId3" Type="http://schemas.openxmlformats.org/officeDocument/2006/relationships/image" Target="../media/image103.png"/><Relationship Id="rId7" Type="http://schemas.openxmlformats.org/officeDocument/2006/relationships/image" Target="../media/image83.png"/><Relationship Id="rId12" Type="http://schemas.openxmlformats.org/officeDocument/2006/relationships/image" Target="../media/image11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106.png"/><Relationship Id="rId5" Type="http://schemas.openxmlformats.org/officeDocument/2006/relationships/image" Target="../media/image87.png"/><Relationship Id="rId10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111.jpeg"/><Relationship Id="rId3" Type="http://schemas.openxmlformats.org/officeDocument/2006/relationships/image" Target="../media/image103.png"/><Relationship Id="rId7" Type="http://schemas.openxmlformats.org/officeDocument/2006/relationships/image" Target="../media/image83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50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106.png"/><Relationship Id="rId5" Type="http://schemas.openxmlformats.org/officeDocument/2006/relationships/image" Target="../media/image87.png"/><Relationship Id="rId15" Type="http://schemas.openxmlformats.org/officeDocument/2006/relationships/image" Target="../media/image113.png"/><Relationship Id="rId10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55.png"/><Relationship Id="rId14" Type="http://schemas.openxmlformats.org/officeDocument/2006/relationships/image" Target="../media/image11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2.png"/><Relationship Id="rId7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2.png"/><Relationship Id="rId7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1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4.jpeg"/><Relationship Id="rId7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1.jpeg"/><Relationship Id="rId5" Type="http://schemas.openxmlformats.org/officeDocument/2006/relationships/image" Target="../media/image126.png"/><Relationship Id="rId10" Type="http://schemas.openxmlformats.org/officeDocument/2006/relationships/image" Target="../media/image130.jpeg"/><Relationship Id="rId4" Type="http://schemas.openxmlformats.org/officeDocument/2006/relationships/image" Target="../media/image125.png"/><Relationship Id="rId9" Type="http://schemas.openxmlformats.org/officeDocument/2006/relationships/image" Target="../media/image129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41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4.jpeg"/><Relationship Id="rId7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1.jpeg"/><Relationship Id="rId5" Type="http://schemas.openxmlformats.org/officeDocument/2006/relationships/image" Target="../media/image126.png"/><Relationship Id="rId10" Type="http://schemas.openxmlformats.org/officeDocument/2006/relationships/image" Target="../media/image130.jpeg"/><Relationship Id="rId4" Type="http://schemas.openxmlformats.org/officeDocument/2006/relationships/image" Target="../media/image125.png"/><Relationship Id="rId9" Type="http://schemas.openxmlformats.org/officeDocument/2006/relationships/image" Target="../media/image129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soumith/ganhacks" TargetMode="Externa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7" Type="http://schemas.openxmlformats.org/officeDocument/2006/relationships/image" Target="../media/image171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jpeg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berkeley-cs294-158-sp19/home" TargetMode="External"/><Relationship Id="rId2" Type="http://schemas.openxmlformats.org/officeDocument/2006/relationships/hyperlink" Target="https://deepgenerativemodels.github.io/" TargetMode="Externa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 </a:t>
            </a:r>
            <a:br>
              <a:rPr lang="sk-SK" sz="5400" dirty="0" smtClean="0"/>
            </a:br>
            <a:r>
              <a:rPr lang="sk-SK" sz="5400" dirty="0" smtClean="0"/>
              <a:t>pre počítačové videnie</a:t>
            </a:r>
            <a:br>
              <a:rPr lang="sk-SK" sz="5400" dirty="0" smtClean="0"/>
            </a:br>
            <a:r>
              <a:rPr lang="sk-SK" sz="3200" dirty="0" err="1" smtClean="0"/>
              <a:t>šk.r</a:t>
            </a:r>
            <a:r>
              <a:rPr lang="sk-SK" sz="3200" dirty="0" smtClean="0"/>
              <a:t>. 2019-20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j-lt"/>
              </a:rPr>
              <a:t>10</a:t>
            </a:r>
            <a:r>
              <a:rPr lang="sk-SK" sz="4400" dirty="0" smtClean="0"/>
              <a:t> </a:t>
            </a:r>
            <a:r>
              <a:rPr lang="sk-SK" sz="4400" spc="-45" dirty="0" smtClean="0"/>
              <a:t>Generative</a:t>
            </a:r>
            <a:r>
              <a:rPr lang="sk-SK" sz="4400" spc="-65" dirty="0" smtClean="0"/>
              <a:t> </a:t>
            </a:r>
            <a:r>
              <a:rPr lang="sk-SK" sz="4400" spc="50" dirty="0" smtClean="0"/>
              <a:t>Models</a:t>
            </a:r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564832"/>
            <a:ext cx="8280920" cy="103252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2400" dirty="0" smtClean="0"/>
              <a:t>RNDr. Zuzana Černeková, PhD.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1" name="object 2"/>
          <p:cNvSpPr txBox="1">
            <a:spLocks noGrp="1"/>
          </p:cNvSpPr>
          <p:nvPr>
            <p:ph type="title"/>
          </p:nvPr>
        </p:nvSpPr>
        <p:spPr>
          <a:xfrm>
            <a:off x="899592" y="1268760"/>
            <a:ext cx="337224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Overview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971600" y="3068960"/>
            <a:ext cx="6984776" cy="202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9575" indent="-397510">
              <a:lnSpc>
                <a:spcPct val="100000"/>
              </a:lnSpc>
              <a:spcBef>
                <a:spcPts val="100"/>
              </a:spcBef>
              <a:buChar char="●"/>
              <a:tabLst>
                <a:tab pos="409575" algn="l"/>
                <a:tab pos="410209" algn="l"/>
              </a:tabLst>
            </a:pPr>
            <a:r>
              <a:rPr sz="2200" spc="-5" dirty="0">
                <a:latin typeface="Arial"/>
                <a:cs typeface="Arial"/>
              </a:rPr>
              <a:t>Unsupervised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Learning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●"/>
            </a:pPr>
            <a:endParaRPr sz="2250">
              <a:latin typeface="Times New Roman"/>
              <a:cs typeface="Times New Roman"/>
            </a:endParaRPr>
          </a:p>
          <a:p>
            <a:pPr marL="409575" indent="-397510">
              <a:lnSpc>
                <a:spcPts val="2630"/>
              </a:lnSpc>
              <a:buChar char="●"/>
              <a:tabLst>
                <a:tab pos="409575" algn="l"/>
                <a:tab pos="410209" algn="l"/>
              </a:tabLst>
            </a:pPr>
            <a:r>
              <a:rPr sz="2200" spc="-5" dirty="0">
                <a:latin typeface="Arial"/>
                <a:cs typeface="Arial"/>
              </a:rPr>
              <a:t>Generative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Models</a:t>
            </a:r>
            <a:endParaRPr sz="2200">
              <a:latin typeface="Arial"/>
              <a:cs typeface="Arial"/>
            </a:endParaRPr>
          </a:p>
          <a:p>
            <a:pPr marL="866775" lvl="1" indent="-397510">
              <a:lnSpc>
                <a:spcPts val="2625"/>
              </a:lnSpc>
              <a:buChar char="○"/>
              <a:tabLst>
                <a:tab pos="866775" algn="l"/>
                <a:tab pos="867410" algn="l"/>
              </a:tabLst>
            </a:pPr>
            <a:r>
              <a:rPr sz="2200" spc="-5" dirty="0">
                <a:latin typeface="Arial"/>
                <a:cs typeface="Arial"/>
              </a:rPr>
              <a:t>PixelRNN and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PixelCNN</a:t>
            </a:r>
            <a:endParaRPr sz="2200">
              <a:latin typeface="Arial"/>
              <a:cs typeface="Arial"/>
            </a:endParaRPr>
          </a:p>
          <a:p>
            <a:pPr marL="866775" lvl="1" indent="-397510">
              <a:lnSpc>
                <a:spcPts val="2625"/>
              </a:lnSpc>
              <a:buChar char="○"/>
              <a:tabLst>
                <a:tab pos="866775" algn="l"/>
                <a:tab pos="867410" algn="l"/>
              </a:tabLst>
            </a:pPr>
            <a:r>
              <a:rPr sz="2200" spc="-20" dirty="0">
                <a:latin typeface="Arial"/>
                <a:cs typeface="Arial"/>
              </a:rPr>
              <a:t>Variational </a:t>
            </a:r>
            <a:r>
              <a:rPr sz="2200" spc="-5" dirty="0">
                <a:latin typeface="Arial"/>
                <a:cs typeface="Arial"/>
              </a:rPr>
              <a:t>Autoencoders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(VAE)</a:t>
            </a:r>
            <a:endParaRPr sz="2200">
              <a:latin typeface="Arial"/>
              <a:cs typeface="Arial"/>
            </a:endParaRPr>
          </a:p>
          <a:p>
            <a:pPr marL="866775" lvl="1" indent="-397510">
              <a:lnSpc>
                <a:spcPts val="2635"/>
              </a:lnSpc>
              <a:buChar char="○"/>
              <a:tabLst>
                <a:tab pos="866775" algn="l"/>
                <a:tab pos="867410" algn="l"/>
              </a:tabLst>
            </a:pPr>
            <a:r>
              <a:rPr sz="2200" spc="-5" dirty="0">
                <a:latin typeface="Arial"/>
                <a:cs typeface="Arial"/>
              </a:rPr>
              <a:t>Generative Adversarial Networks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(GAN)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5214164" y="2780928"/>
            <a:ext cx="1835500" cy="1588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7230863" y="3575340"/>
            <a:ext cx="438784" cy="0"/>
          </a:xfrm>
          <a:custGeom>
            <a:avLst/>
            <a:gdLst/>
            <a:ahLst/>
            <a:cxnLst/>
            <a:rect l="l" t="t" r="r" b="b"/>
            <a:pathLst>
              <a:path w="438784">
                <a:moveTo>
                  <a:pt x="0" y="0"/>
                </a:moveTo>
                <a:lnTo>
                  <a:pt x="438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7655026" y="3513854"/>
            <a:ext cx="158250" cy="122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 txBox="1"/>
          <p:nvPr/>
        </p:nvSpPr>
        <p:spPr>
          <a:xfrm>
            <a:off x="8006789" y="3393259"/>
            <a:ext cx="38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6254189" y="4688659"/>
            <a:ext cx="137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Classification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5580112" y="2462573"/>
            <a:ext cx="2093699" cy="179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 txBox="1"/>
          <p:nvPr/>
        </p:nvSpPr>
        <p:spPr>
          <a:xfrm>
            <a:off x="5707101" y="4389105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5837540" y="4929480"/>
            <a:ext cx="1712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Object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Detection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5438348" y="4929480"/>
            <a:ext cx="2446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Semantic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Segmentation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5919820" y="4166504"/>
            <a:ext cx="148209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7160" marR="5080" indent="-125095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5558416" y="2347074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/>
          <p:cNvSpPr/>
          <p:nvPr/>
        </p:nvSpPr>
        <p:spPr>
          <a:xfrm>
            <a:off x="5624630" y="2716486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3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5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3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5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2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1" y="486814"/>
                </a:lnTo>
                <a:lnTo>
                  <a:pt x="642188" y="387670"/>
                </a:lnTo>
                <a:lnTo>
                  <a:pt x="394488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5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1999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0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/>
          <p:cNvSpPr/>
          <p:nvPr/>
        </p:nvSpPr>
        <p:spPr>
          <a:xfrm>
            <a:off x="5624630" y="2716486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2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3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1999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0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1" y="486814"/>
                </a:lnTo>
                <a:lnTo>
                  <a:pt x="642188" y="387670"/>
                </a:lnTo>
                <a:lnTo>
                  <a:pt x="394488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/>
        </p:nvSpPr>
        <p:spPr>
          <a:xfrm>
            <a:off x="5567255" y="3012711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5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5">
                <a:moveTo>
                  <a:pt x="2132373" y="86347"/>
                </a:moveTo>
                <a:lnTo>
                  <a:pt x="1873677" y="86347"/>
                </a:lnTo>
                <a:lnTo>
                  <a:pt x="2132769" y="56329"/>
                </a:lnTo>
                <a:lnTo>
                  <a:pt x="2132373" y="86347"/>
                </a:lnTo>
                <a:close/>
              </a:path>
              <a:path w="2132965" h="1138555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5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4" y="632293"/>
                </a:lnTo>
                <a:lnTo>
                  <a:pt x="1343249" y="554753"/>
                </a:lnTo>
                <a:lnTo>
                  <a:pt x="1471849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5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/>
          <p:nvPr/>
        </p:nvSpPr>
        <p:spPr>
          <a:xfrm>
            <a:off x="5567255" y="3012711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5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4" y="632293"/>
                </a:lnTo>
                <a:lnTo>
                  <a:pt x="1343249" y="554753"/>
                </a:lnTo>
                <a:lnTo>
                  <a:pt x="1471849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69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2"/>
          <p:cNvSpPr/>
          <p:nvPr/>
        </p:nvSpPr>
        <p:spPr>
          <a:xfrm>
            <a:off x="5563680" y="2389686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4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6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6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7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3"/>
          <p:cNvSpPr/>
          <p:nvPr/>
        </p:nvSpPr>
        <p:spPr>
          <a:xfrm>
            <a:off x="5563680" y="2389686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4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7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/>
          <p:cNvSpPr/>
          <p:nvPr/>
        </p:nvSpPr>
        <p:spPr>
          <a:xfrm>
            <a:off x="5570822" y="2349065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3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89" y="372910"/>
                </a:moveTo>
                <a:lnTo>
                  <a:pt x="678773" y="332287"/>
                </a:lnTo>
                <a:lnTo>
                  <a:pt x="1010490" y="332287"/>
                </a:lnTo>
                <a:lnTo>
                  <a:pt x="871689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5"/>
          <p:cNvSpPr/>
          <p:nvPr/>
        </p:nvSpPr>
        <p:spPr>
          <a:xfrm>
            <a:off x="5570823" y="2349065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89" y="372910"/>
                </a:lnTo>
                <a:lnTo>
                  <a:pt x="678773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5883633" y="4785464"/>
            <a:ext cx="17646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Image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captioning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5533016" y="2434858"/>
            <a:ext cx="2334975" cy="17147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/>
          <p:cNvSpPr txBox="1"/>
          <p:nvPr/>
        </p:nvSpPr>
        <p:spPr>
          <a:xfrm>
            <a:off x="5406216" y="4250062"/>
            <a:ext cx="2550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 cat sitting </a:t>
            </a:r>
            <a:r>
              <a:rPr sz="1200" i="1" spc="-5" dirty="0">
                <a:latin typeface="Arial"/>
                <a:cs typeface="Arial"/>
              </a:rPr>
              <a:t>on </a:t>
            </a:r>
            <a:r>
              <a:rPr sz="1200" i="1" dirty="0">
                <a:latin typeface="Arial"/>
                <a:cs typeface="Arial"/>
              </a:rPr>
              <a:t>a suitcase </a:t>
            </a:r>
            <a:r>
              <a:rPr sz="1200" i="1" spc="-5" dirty="0">
                <a:latin typeface="Arial"/>
                <a:cs typeface="Arial"/>
              </a:rPr>
              <a:t>on the</a:t>
            </a:r>
            <a:r>
              <a:rPr sz="1200" i="1" spc="-15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floor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395536" y="2139032"/>
            <a:ext cx="3677920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, no</a:t>
            </a:r>
            <a:r>
              <a:rPr sz="20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/>
                <a:cs typeface="Arial"/>
              </a:rPr>
              <a:t>labels</a:t>
            </a:r>
            <a:r>
              <a:rPr sz="2000" spc="-5" dirty="0">
                <a:latin typeface="Arial"/>
                <a:cs typeface="Arial"/>
              </a:rPr>
              <a:t>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395536" y="2139032"/>
            <a:ext cx="3677920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data, 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labels!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5292080" y="2253609"/>
            <a:ext cx="2467524" cy="2518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 txBox="1"/>
          <p:nvPr/>
        </p:nvSpPr>
        <p:spPr>
          <a:xfrm>
            <a:off x="5578852" y="4785464"/>
            <a:ext cx="1978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K-means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clustering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395536" y="2139032"/>
            <a:ext cx="3677920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data, 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labels!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4315844" y="2492896"/>
            <a:ext cx="4511279" cy="1635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/>
          <p:cNvSpPr txBox="1"/>
          <p:nvPr/>
        </p:nvSpPr>
        <p:spPr>
          <a:xfrm>
            <a:off x="5143151" y="4235412"/>
            <a:ext cx="3249930" cy="115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26665" algn="l"/>
              </a:tabLst>
            </a:pPr>
            <a:r>
              <a:rPr sz="1800" spc="-5" dirty="0">
                <a:latin typeface="Arial"/>
                <a:cs typeface="Arial"/>
              </a:rPr>
              <a:t>3-d	2-d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412115" marR="5080" indent="-191135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Principal Component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Analysis  </a:t>
            </a:r>
            <a:r>
              <a:rPr sz="1800" dirty="0">
                <a:latin typeface="Arial"/>
                <a:cs typeface="Arial"/>
              </a:rPr>
              <a:t>(Dimensionality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reduction)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9"/>
          <p:cNvSpPr/>
          <p:nvPr/>
        </p:nvSpPr>
        <p:spPr>
          <a:xfrm>
            <a:off x="6293475" y="4387218"/>
            <a:ext cx="438784" cy="0"/>
          </a:xfrm>
          <a:custGeom>
            <a:avLst/>
            <a:gdLst/>
            <a:ahLst/>
            <a:cxnLst/>
            <a:rect l="l" t="t" r="r" b="b"/>
            <a:pathLst>
              <a:path w="438784">
                <a:moveTo>
                  <a:pt x="0" y="0"/>
                </a:moveTo>
                <a:lnTo>
                  <a:pt x="438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/>
        </p:nvSpPr>
        <p:spPr>
          <a:xfrm>
            <a:off x="6717637" y="4325732"/>
            <a:ext cx="158250" cy="122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395536" y="2139032"/>
            <a:ext cx="3677920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data, 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labels!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4220698" y="2315408"/>
            <a:ext cx="4522723" cy="2824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/>
          <p:cNvSpPr txBox="1"/>
          <p:nvPr/>
        </p:nvSpPr>
        <p:spPr>
          <a:xfrm>
            <a:off x="5968041" y="5157311"/>
            <a:ext cx="18415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0256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Autoencoders  </a:t>
            </a:r>
            <a:r>
              <a:rPr sz="1800" dirty="0">
                <a:latin typeface="Arial"/>
                <a:cs typeface="Arial"/>
              </a:rPr>
              <a:t>(Feature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learning)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395536" y="2139032"/>
            <a:ext cx="3677920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data, 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labels!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5562733" y="5045288"/>
            <a:ext cx="2247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2-d density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estimation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9"/>
          <p:cNvSpPr/>
          <p:nvPr/>
        </p:nvSpPr>
        <p:spPr>
          <a:xfrm>
            <a:off x="4535596" y="2276872"/>
            <a:ext cx="3874968" cy="7508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/>
        </p:nvSpPr>
        <p:spPr>
          <a:xfrm>
            <a:off x="4427984" y="3560131"/>
            <a:ext cx="1999574" cy="15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/>
          <p:nvPr/>
        </p:nvSpPr>
        <p:spPr>
          <a:xfrm>
            <a:off x="6777107" y="3670480"/>
            <a:ext cx="1541077" cy="1258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2"/>
          <p:cNvSpPr txBox="1"/>
          <p:nvPr/>
        </p:nvSpPr>
        <p:spPr>
          <a:xfrm>
            <a:off x="4569060" y="2991296"/>
            <a:ext cx="3165475" cy="44069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600" spc="-5" dirty="0">
                <a:solidFill>
                  <a:srgbClr val="999999"/>
                </a:solidFill>
                <a:latin typeface="Calibri"/>
                <a:cs typeface="Calibri"/>
              </a:rPr>
              <a:t>Figure copyright Ian Goodfellow, 2016. Reproduced with</a:t>
            </a:r>
            <a:r>
              <a:rPr sz="600" spc="-15" dirty="0">
                <a:solidFill>
                  <a:srgbClr val="999999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Calibri"/>
                <a:cs typeface="Calibri"/>
              </a:rPr>
              <a:t>permission.</a:t>
            </a:r>
            <a:endParaRPr sz="600">
              <a:latin typeface="Calibri"/>
              <a:cs typeface="Calibri"/>
            </a:endParaRPr>
          </a:p>
          <a:p>
            <a:pPr marL="929640">
              <a:lnSpc>
                <a:spcPct val="100000"/>
              </a:lnSpc>
              <a:spcBef>
                <a:spcPts val="290"/>
              </a:spcBef>
            </a:pPr>
            <a:r>
              <a:rPr sz="1800" spc="-5" dirty="0">
                <a:latin typeface="Arial"/>
                <a:cs typeface="Arial"/>
              </a:rPr>
              <a:t>1-d density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estimation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805050" y="2139032"/>
            <a:ext cx="367792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data, 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labels!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80167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Supervised </a:t>
            </a:r>
            <a:r>
              <a:rPr sz="4000" dirty="0"/>
              <a:t>vs </a:t>
            </a:r>
            <a:r>
              <a:rPr sz="4000" spc="-5" dirty="0"/>
              <a:t>Unsupervised</a:t>
            </a:r>
            <a:r>
              <a:rPr sz="4000" spc="-90" dirty="0"/>
              <a:t> </a:t>
            </a:r>
            <a:r>
              <a:rPr sz="4000" spc="-5" dirty="0"/>
              <a:t>Learning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95536" y="2132856"/>
            <a:ext cx="409575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(x,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y)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x </a:t>
            </a:r>
            <a:r>
              <a:rPr sz="2000" spc="-5" dirty="0">
                <a:latin typeface="Arial"/>
                <a:cs typeface="Arial"/>
              </a:rPr>
              <a:t>is data,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i="1" spc="-5" dirty="0">
                <a:latin typeface="Arial"/>
                <a:cs typeface="Arial"/>
              </a:rPr>
              <a:t>function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map x -&gt;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63119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Classification,  </a:t>
            </a:r>
            <a:r>
              <a:rPr sz="2000" dirty="0">
                <a:latin typeface="Arial"/>
                <a:cs typeface="Arial"/>
              </a:rPr>
              <a:t>regression, </a:t>
            </a:r>
            <a:r>
              <a:rPr sz="2000" spc="-5" dirty="0">
                <a:latin typeface="Arial"/>
                <a:cs typeface="Arial"/>
              </a:rPr>
              <a:t>object detection,  </a:t>
            </a:r>
            <a:r>
              <a:rPr sz="2000" dirty="0">
                <a:latin typeface="Arial"/>
                <a:cs typeface="Arial"/>
              </a:rPr>
              <a:t>semantic segmentation,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image  </a:t>
            </a:r>
            <a:r>
              <a:rPr sz="2000" dirty="0">
                <a:latin typeface="Arial"/>
                <a:cs typeface="Arial"/>
              </a:rPr>
              <a:t>captioning,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805050" y="2139032"/>
            <a:ext cx="367792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Unsupervised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Learning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Data</a:t>
            </a:r>
            <a:r>
              <a:rPr sz="2000" spc="-5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Just </a:t>
            </a:r>
            <a:r>
              <a:rPr sz="2000" spc="-5" dirty="0">
                <a:latin typeface="Arial"/>
                <a:cs typeface="Arial"/>
              </a:rPr>
              <a:t>data, no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labels!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37020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Goal</a:t>
            </a:r>
            <a:r>
              <a:rPr sz="2000" spc="-5" dirty="0">
                <a:latin typeface="Arial"/>
                <a:cs typeface="Arial"/>
              </a:rPr>
              <a:t>: Learn </a:t>
            </a:r>
            <a:r>
              <a:rPr sz="2000" dirty="0">
                <a:latin typeface="Arial"/>
                <a:cs typeface="Arial"/>
              </a:rPr>
              <a:t>some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underlying  hidden </a:t>
            </a:r>
            <a:r>
              <a:rPr sz="2000" i="1" dirty="0">
                <a:latin typeface="Arial"/>
                <a:cs typeface="Arial"/>
              </a:rPr>
              <a:t>structure </a:t>
            </a:r>
            <a:r>
              <a:rPr sz="2000" spc="-5" dirty="0">
                <a:latin typeface="Arial"/>
                <a:cs typeface="Arial"/>
              </a:rPr>
              <a:t>of 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Examples</a:t>
            </a:r>
            <a:r>
              <a:rPr sz="2000" spc="-5" dirty="0">
                <a:latin typeface="Arial"/>
                <a:cs typeface="Arial"/>
              </a:rPr>
              <a:t>: Clustering,  dimensionality </a:t>
            </a:r>
            <a:r>
              <a:rPr sz="2000" dirty="0">
                <a:latin typeface="Arial"/>
                <a:cs typeface="Arial"/>
              </a:rPr>
              <a:t>reduction,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feature  learning, density estimation,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7196374" y="2838829"/>
            <a:ext cx="1911985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5240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Holy grail: Solve  unsupervised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learning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=&gt; understand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structure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visual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world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4788024" y="2060848"/>
            <a:ext cx="2845435" cy="7270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endParaRPr sz="2000" dirty="0">
              <a:latin typeface="Arial"/>
              <a:cs typeface="Arial"/>
            </a:endParaRPr>
          </a:p>
          <a:p>
            <a:pPr marL="121285">
              <a:lnSpc>
                <a:spcPct val="100000"/>
              </a:lnSpc>
              <a:spcBef>
                <a:spcPts val="535"/>
              </a:spcBef>
            </a:pP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Training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data is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cheap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6214361" y="2800204"/>
            <a:ext cx="74659" cy="257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/>
          <p:cNvSpPr/>
          <p:nvPr/>
        </p:nvSpPr>
        <p:spPr>
          <a:xfrm>
            <a:off x="8181642" y="3687916"/>
            <a:ext cx="286385" cy="379730"/>
          </a:xfrm>
          <a:custGeom>
            <a:avLst/>
            <a:gdLst/>
            <a:ahLst/>
            <a:cxnLst/>
            <a:rect l="l" t="t" r="r" b="b"/>
            <a:pathLst>
              <a:path w="286384" h="379730">
                <a:moveTo>
                  <a:pt x="286281" y="0"/>
                </a:moveTo>
                <a:lnTo>
                  <a:pt x="0" y="379476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8155610" y="4057918"/>
            <a:ext cx="38735" cy="44450"/>
          </a:xfrm>
          <a:custGeom>
            <a:avLst/>
            <a:gdLst/>
            <a:ahLst/>
            <a:cxnLst/>
            <a:rect l="l" t="t" r="r" b="b"/>
            <a:pathLst>
              <a:path w="38734" h="44450">
                <a:moveTo>
                  <a:pt x="13473" y="0"/>
                </a:moveTo>
                <a:lnTo>
                  <a:pt x="0" y="43981"/>
                </a:lnTo>
                <a:lnTo>
                  <a:pt x="38591" y="18949"/>
                </a:lnTo>
                <a:lnTo>
                  <a:pt x="13473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701200" y="2876213"/>
            <a:ext cx="649482" cy="595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298098" y="3104995"/>
            <a:ext cx="603989" cy="5486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326025" y="3288624"/>
            <a:ext cx="558519" cy="528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565646" y="2830943"/>
            <a:ext cx="649481" cy="5566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059711" y="3258451"/>
            <a:ext cx="558518" cy="5276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037435" y="3181360"/>
            <a:ext cx="603989" cy="5486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1079300" y="3818036"/>
            <a:ext cx="6310630" cy="81597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105"/>
              </a:spcBef>
              <a:tabLst>
                <a:tab pos="3522979" algn="l"/>
              </a:tabLst>
            </a:pPr>
            <a:r>
              <a:rPr sz="1600" spc="-10" dirty="0">
                <a:latin typeface="Arial"/>
                <a:cs typeface="Arial"/>
              </a:rPr>
              <a:t>Training </a:t>
            </a:r>
            <a:r>
              <a:rPr sz="1600" spc="-5" dirty="0">
                <a:latin typeface="Arial"/>
                <a:cs typeface="Arial"/>
              </a:rPr>
              <a:t>data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~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575" baseline="-31746" dirty="0">
                <a:latin typeface="Arial"/>
                <a:cs typeface="Arial"/>
              </a:rPr>
              <a:t>data</a:t>
            </a:r>
            <a:r>
              <a:rPr sz="1600" dirty="0">
                <a:latin typeface="Arial"/>
                <a:cs typeface="Arial"/>
              </a:rPr>
              <a:t>(x)	</a:t>
            </a:r>
            <a:r>
              <a:rPr sz="1600" spc="-5" dirty="0">
                <a:latin typeface="Arial"/>
                <a:cs typeface="Arial"/>
              </a:rPr>
              <a:t>Generated </a:t>
            </a:r>
            <a:r>
              <a:rPr sz="1600" dirty="0">
                <a:latin typeface="Arial"/>
                <a:cs typeface="Arial"/>
              </a:rPr>
              <a:t>samples ~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p</a:t>
            </a:r>
            <a:r>
              <a:rPr sz="1575" spc="7" baseline="-31746" dirty="0">
                <a:latin typeface="Arial"/>
                <a:cs typeface="Arial"/>
              </a:rPr>
              <a:t>model</a:t>
            </a:r>
            <a:r>
              <a:rPr sz="1600" spc="5" dirty="0">
                <a:latin typeface="Arial"/>
                <a:cs typeface="Arial"/>
              </a:rPr>
              <a:t>(x)</a:t>
            </a:r>
            <a:endParaRPr sz="1600">
              <a:latin typeface="Arial"/>
              <a:cs typeface="Arial"/>
            </a:endParaRPr>
          </a:p>
          <a:p>
            <a:pPr marL="192405" algn="ctr">
              <a:lnSpc>
                <a:spcPct val="100000"/>
              </a:lnSpc>
              <a:spcBef>
                <a:spcPts val="1135"/>
              </a:spcBef>
            </a:pPr>
            <a:r>
              <a:rPr sz="1800" spc="-20" dirty="0">
                <a:latin typeface="Arial"/>
                <a:cs typeface="Arial"/>
              </a:rPr>
              <a:t>Want </a:t>
            </a:r>
            <a:r>
              <a:rPr sz="1800" spc="-5" dirty="0">
                <a:latin typeface="Arial"/>
                <a:cs typeface="Arial"/>
              </a:rPr>
              <a:t>to learn </a:t>
            </a:r>
            <a:r>
              <a:rPr sz="1800" dirty="0">
                <a:latin typeface="Arial"/>
                <a:cs typeface="Arial"/>
              </a:rPr>
              <a:t>p</a:t>
            </a:r>
            <a:r>
              <a:rPr sz="1800" baseline="-32407" dirty="0">
                <a:latin typeface="Arial"/>
                <a:cs typeface="Arial"/>
              </a:rPr>
              <a:t>model</a:t>
            </a:r>
            <a:r>
              <a:rPr sz="1800" dirty="0">
                <a:latin typeface="Arial"/>
                <a:cs typeface="Arial"/>
              </a:rPr>
              <a:t>(x) similar </a:t>
            </a:r>
            <a:r>
              <a:rPr sz="1800" spc="-5" dirty="0">
                <a:latin typeface="Arial"/>
                <a:cs typeface="Arial"/>
              </a:rPr>
              <a:t>to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32407" dirty="0">
                <a:latin typeface="Arial"/>
                <a:cs typeface="Arial"/>
              </a:rPr>
              <a:t>data</a:t>
            </a:r>
            <a:r>
              <a:rPr sz="1800" spc="-5" dirty="0">
                <a:latin typeface="Arial"/>
                <a:cs typeface="Arial"/>
              </a:rPr>
              <a:t>(x)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7484109" cy="97726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pc="-5" dirty="0"/>
              <a:t>Generative</a:t>
            </a:r>
            <a:r>
              <a:rPr spc="-15" dirty="0"/>
              <a:t> </a:t>
            </a:r>
            <a:r>
              <a:rPr dirty="0"/>
              <a:t>Models</a:t>
            </a:r>
          </a:p>
          <a:p>
            <a:pPr marL="83185">
              <a:lnSpc>
                <a:spcPct val="100000"/>
              </a:lnSpc>
              <a:spcBef>
                <a:spcPts val="595"/>
              </a:spcBef>
            </a:pPr>
            <a:r>
              <a:rPr sz="2000" spc="-5" dirty="0"/>
              <a:t>Given training data, generate new </a:t>
            </a:r>
            <a:r>
              <a:rPr sz="2000" dirty="0"/>
              <a:t>samples </a:t>
            </a:r>
            <a:r>
              <a:rPr sz="2000" spc="-5" dirty="0"/>
              <a:t>from </a:t>
            </a:r>
            <a:r>
              <a:rPr sz="2000" dirty="0"/>
              <a:t>same</a:t>
            </a:r>
            <a:r>
              <a:rPr sz="2000" spc="-80" dirty="0"/>
              <a:t> </a:t>
            </a:r>
            <a:r>
              <a:rPr sz="2000" spc="-5" dirty="0"/>
              <a:t>distribution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701200" y="2876213"/>
            <a:ext cx="649482" cy="595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298098" y="3104995"/>
            <a:ext cx="603989" cy="5486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326025" y="3288624"/>
            <a:ext cx="558519" cy="528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565646" y="2830943"/>
            <a:ext cx="649481" cy="5566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059711" y="3258451"/>
            <a:ext cx="558518" cy="5276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037435" y="3181360"/>
            <a:ext cx="603989" cy="5486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1079300" y="3818036"/>
            <a:ext cx="6310630" cy="81597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105"/>
              </a:spcBef>
              <a:tabLst>
                <a:tab pos="3522979" algn="l"/>
              </a:tabLst>
            </a:pPr>
            <a:r>
              <a:rPr sz="1600" spc="-10" dirty="0">
                <a:latin typeface="Arial"/>
                <a:cs typeface="Arial"/>
              </a:rPr>
              <a:t>Training </a:t>
            </a:r>
            <a:r>
              <a:rPr sz="1600" spc="-5" dirty="0">
                <a:latin typeface="Arial"/>
                <a:cs typeface="Arial"/>
              </a:rPr>
              <a:t>data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~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575" baseline="-31746" dirty="0">
                <a:latin typeface="Arial"/>
                <a:cs typeface="Arial"/>
              </a:rPr>
              <a:t>data</a:t>
            </a:r>
            <a:r>
              <a:rPr sz="1600" dirty="0">
                <a:latin typeface="Arial"/>
                <a:cs typeface="Arial"/>
              </a:rPr>
              <a:t>(x)	</a:t>
            </a:r>
            <a:r>
              <a:rPr sz="1600" spc="-5" dirty="0">
                <a:latin typeface="Arial"/>
                <a:cs typeface="Arial"/>
              </a:rPr>
              <a:t>Generated </a:t>
            </a:r>
            <a:r>
              <a:rPr sz="1600" dirty="0">
                <a:latin typeface="Arial"/>
                <a:cs typeface="Arial"/>
              </a:rPr>
              <a:t>samples ~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p</a:t>
            </a:r>
            <a:r>
              <a:rPr sz="1575" spc="7" baseline="-31746" dirty="0">
                <a:latin typeface="Arial"/>
                <a:cs typeface="Arial"/>
              </a:rPr>
              <a:t>model</a:t>
            </a:r>
            <a:r>
              <a:rPr sz="1600" spc="5" dirty="0">
                <a:latin typeface="Arial"/>
                <a:cs typeface="Arial"/>
              </a:rPr>
              <a:t>(x)</a:t>
            </a:r>
            <a:endParaRPr sz="1600">
              <a:latin typeface="Arial"/>
              <a:cs typeface="Arial"/>
            </a:endParaRPr>
          </a:p>
          <a:p>
            <a:pPr marL="192405" algn="ctr">
              <a:lnSpc>
                <a:spcPct val="100000"/>
              </a:lnSpc>
              <a:spcBef>
                <a:spcPts val="1135"/>
              </a:spcBef>
            </a:pPr>
            <a:r>
              <a:rPr sz="1800" spc="-20" dirty="0">
                <a:latin typeface="Arial"/>
                <a:cs typeface="Arial"/>
              </a:rPr>
              <a:t>Want </a:t>
            </a:r>
            <a:r>
              <a:rPr sz="1800" spc="-5" dirty="0">
                <a:latin typeface="Arial"/>
                <a:cs typeface="Arial"/>
              </a:rPr>
              <a:t>to learn </a:t>
            </a:r>
            <a:r>
              <a:rPr sz="1800" dirty="0">
                <a:latin typeface="Arial"/>
                <a:cs typeface="Arial"/>
              </a:rPr>
              <a:t>p</a:t>
            </a:r>
            <a:r>
              <a:rPr sz="1800" baseline="-32407" dirty="0">
                <a:latin typeface="Arial"/>
                <a:cs typeface="Arial"/>
              </a:rPr>
              <a:t>model</a:t>
            </a:r>
            <a:r>
              <a:rPr sz="1800" dirty="0">
                <a:latin typeface="Arial"/>
                <a:cs typeface="Arial"/>
              </a:rPr>
              <a:t>(x) similar </a:t>
            </a:r>
            <a:r>
              <a:rPr sz="1800" spc="-5" dirty="0">
                <a:latin typeface="Arial"/>
                <a:cs typeface="Arial"/>
              </a:rPr>
              <a:t>to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32407" dirty="0">
                <a:latin typeface="Arial"/>
                <a:cs typeface="Arial"/>
              </a:rPr>
              <a:t>data</a:t>
            </a:r>
            <a:r>
              <a:rPr sz="1800" spc="-5" dirty="0">
                <a:latin typeface="Arial"/>
                <a:cs typeface="Arial"/>
              </a:rPr>
              <a:t>(x)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 txBox="1">
            <a:spLocks noGrp="1"/>
          </p:cNvSpPr>
          <p:nvPr>
            <p:ph type="title"/>
          </p:nvPr>
        </p:nvSpPr>
        <p:spPr>
          <a:xfrm>
            <a:off x="539552" y="836712"/>
            <a:ext cx="7484109" cy="97726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pc="-5" dirty="0"/>
              <a:t>Generative</a:t>
            </a:r>
            <a:r>
              <a:rPr spc="-15" dirty="0"/>
              <a:t> </a:t>
            </a:r>
            <a:r>
              <a:rPr dirty="0"/>
              <a:t>Models</a:t>
            </a:r>
          </a:p>
          <a:p>
            <a:pPr marL="83185">
              <a:lnSpc>
                <a:spcPct val="100000"/>
              </a:lnSpc>
              <a:spcBef>
                <a:spcPts val="595"/>
              </a:spcBef>
            </a:pPr>
            <a:r>
              <a:rPr sz="2000" spc="-5" dirty="0"/>
              <a:t>Given training data, generate new </a:t>
            </a:r>
            <a:r>
              <a:rPr sz="2000" dirty="0"/>
              <a:t>samples </a:t>
            </a:r>
            <a:r>
              <a:rPr sz="2000" spc="-5" dirty="0"/>
              <a:t>from </a:t>
            </a:r>
            <a:r>
              <a:rPr sz="2000" dirty="0"/>
              <a:t>same</a:t>
            </a:r>
            <a:r>
              <a:rPr sz="2000" spc="-80" dirty="0"/>
              <a:t> </a:t>
            </a:r>
            <a:r>
              <a:rPr sz="2000" spc="-5" dirty="0"/>
              <a:t>distribution</a:t>
            </a:r>
            <a:endParaRPr sz="2000" dirty="0"/>
          </a:p>
        </p:txBody>
      </p:sp>
      <p:sp>
        <p:nvSpPr>
          <p:cNvPr id="14" name="object 9"/>
          <p:cNvSpPr txBox="1"/>
          <p:nvPr/>
        </p:nvSpPr>
        <p:spPr>
          <a:xfrm>
            <a:off x="107504" y="3789040"/>
            <a:ext cx="8923020" cy="225510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2117090">
              <a:lnSpc>
                <a:spcPct val="100000"/>
              </a:lnSpc>
              <a:spcBef>
                <a:spcPts val="1135"/>
              </a:spcBef>
            </a:pPr>
            <a:endParaRPr lang="en-US" sz="1800" spc="-20" dirty="0" smtClean="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1980"/>
              </a:spcBef>
            </a:pPr>
            <a:endParaRPr lang="en-US" sz="1800" spc="-5" dirty="0" smtClean="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1980"/>
              </a:spcBef>
            </a:pPr>
            <a:r>
              <a:rPr sz="1800" spc="-5" dirty="0" smtClean="0">
                <a:latin typeface="Arial"/>
                <a:cs typeface="Arial"/>
              </a:rPr>
              <a:t>Addresses </a:t>
            </a:r>
            <a:r>
              <a:rPr sz="1800" spc="-5" dirty="0">
                <a:latin typeface="Arial"/>
                <a:cs typeface="Arial"/>
              </a:rPr>
              <a:t>density estimation, </a:t>
            </a:r>
            <a:r>
              <a:rPr sz="1800" dirty="0">
                <a:latin typeface="Arial"/>
                <a:cs typeface="Arial"/>
              </a:rPr>
              <a:t>a core </a:t>
            </a:r>
            <a:r>
              <a:rPr sz="1800" spc="-5" dirty="0">
                <a:latin typeface="Arial"/>
                <a:cs typeface="Arial"/>
              </a:rPr>
              <a:t>problem in unsupervised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learning</a:t>
            </a:r>
            <a:endParaRPr sz="1800" dirty="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15"/>
              </a:spcBef>
            </a:pPr>
            <a:r>
              <a:rPr sz="1800" b="1" spc="-5" dirty="0">
                <a:latin typeface="Arial"/>
                <a:cs typeface="Arial"/>
              </a:rPr>
              <a:t>Several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flavors:</a:t>
            </a:r>
            <a:endParaRPr sz="1800" dirty="0">
              <a:latin typeface="Arial"/>
              <a:cs typeface="Arial"/>
            </a:endParaRPr>
          </a:p>
          <a:p>
            <a:pPr marL="520700" indent="-296545">
              <a:lnSpc>
                <a:spcPct val="100000"/>
              </a:lnSpc>
              <a:spcBef>
                <a:spcPts val="20"/>
              </a:spcBef>
              <a:buChar char="-"/>
              <a:tabLst>
                <a:tab pos="520065" algn="l"/>
                <a:tab pos="520700" algn="l"/>
              </a:tabLst>
            </a:pPr>
            <a:r>
              <a:rPr sz="1600" spc="-5" dirty="0">
                <a:latin typeface="Arial"/>
                <a:cs typeface="Arial"/>
              </a:rPr>
              <a:t>Explicit density estimation: explicitly define and </a:t>
            </a:r>
            <a:r>
              <a:rPr sz="1600" dirty="0">
                <a:latin typeface="Arial"/>
                <a:cs typeface="Arial"/>
              </a:rPr>
              <a:t>solve </a:t>
            </a:r>
            <a:r>
              <a:rPr sz="1600" spc="-5" dirty="0">
                <a:latin typeface="Arial"/>
                <a:cs typeface="Arial"/>
              </a:rPr>
              <a:t>for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p</a:t>
            </a:r>
            <a:r>
              <a:rPr sz="1575" spc="15" baseline="-31746" dirty="0">
                <a:latin typeface="Arial"/>
                <a:cs typeface="Arial"/>
              </a:rPr>
              <a:t>model</a:t>
            </a:r>
            <a:r>
              <a:rPr sz="1600" spc="10" dirty="0">
                <a:latin typeface="Arial"/>
                <a:cs typeface="Arial"/>
              </a:rPr>
              <a:t>(x)</a:t>
            </a:r>
            <a:endParaRPr sz="1600" dirty="0">
              <a:latin typeface="Arial"/>
              <a:cs typeface="Arial"/>
            </a:endParaRPr>
          </a:p>
          <a:p>
            <a:pPr marL="520700" indent="-304800">
              <a:lnSpc>
                <a:spcPct val="100000"/>
              </a:lnSpc>
              <a:spcBef>
                <a:spcPts val="25"/>
              </a:spcBef>
              <a:buSzPct val="112500"/>
              <a:buChar char="-"/>
              <a:tabLst>
                <a:tab pos="520065" algn="l"/>
                <a:tab pos="520700" algn="l"/>
              </a:tabLst>
            </a:pPr>
            <a:r>
              <a:rPr sz="1600" spc="-5" dirty="0">
                <a:latin typeface="Arial"/>
                <a:cs typeface="Arial"/>
              </a:rPr>
              <a:t>Implicit density estimation: learn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that </a:t>
            </a:r>
            <a:r>
              <a:rPr sz="1600" dirty="0">
                <a:latin typeface="Arial"/>
                <a:cs typeface="Arial"/>
              </a:rPr>
              <a:t>can sample </a:t>
            </a:r>
            <a:r>
              <a:rPr sz="1600" spc="-5" dirty="0">
                <a:latin typeface="Arial"/>
                <a:cs typeface="Arial"/>
              </a:rPr>
              <a:t>from </a:t>
            </a:r>
            <a:r>
              <a:rPr sz="1600" spc="10" dirty="0">
                <a:latin typeface="Arial"/>
                <a:cs typeface="Arial"/>
              </a:rPr>
              <a:t>p</a:t>
            </a:r>
            <a:r>
              <a:rPr sz="1575" spc="15" baseline="-31746" dirty="0">
                <a:latin typeface="Arial"/>
                <a:cs typeface="Arial"/>
              </a:rPr>
              <a:t>model</a:t>
            </a:r>
            <a:r>
              <a:rPr sz="1600" spc="10" dirty="0">
                <a:latin typeface="Arial"/>
                <a:cs typeface="Arial"/>
              </a:rPr>
              <a:t>(x) </a:t>
            </a:r>
            <a:r>
              <a:rPr sz="1600" spc="-5" dirty="0">
                <a:latin typeface="Arial"/>
                <a:cs typeface="Arial"/>
              </a:rPr>
              <a:t>w/o explicitly defining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it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0225" y="1772816"/>
            <a:ext cx="42945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Why </a:t>
            </a:r>
            <a:r>
              <a:rPr spc="-5" dirty="0"/>
              <a:t>Generative</a:t>
            </a:r>
            <a:r>
              <a:rPr spc="-90" dirty="0"/>
              <a:t> </a:t>
            </a:r>
            <a:r>
              <a:rPr dirty="0"/>
              <a:t>Models?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623399" y="2367258"/>
            <a:ext cx="679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</a:tabLst>
            </a:pPr>
            <a:r>
              <a:rPr sz="1800" dirty="0">
                <a:latin typeface="Arial"/>
                <a:cs typeface="Arial"/>
              </a:rPr>
              <a:t>-	</a:t>
            </a:r>
            <a:r>
              <a:rPr sz="1800" spc="-5" dirty="0">
                <a:latin typeface="Arial"/>
                <a:cs typeface="Arial"/>
              </a:rPr>
              <a:t>Realistic </a:t>
            </a:r>
            <a:r>
              <a:rPr sz="1800" dirty="0">
                <a:latin typeface="Arial"/>
                <a:cs typeface="Arial"/>
              </a:rPr>
              <a:t>samples </a:t>
            </a:r>
            <a:r>
              <a:rPr sz="1800" spc="-5" dirty="0">
                <a:latin typeface="Arial"/>
                <a:cs typeface="Arial"/>
              </a:rPr>
              <a:t>for artwork, </a:t>
            </a:r>
            <a:r>
              <a:rPr sz="1800" dirty="0">
                <a:latin typeface="Arial"/>
                <a:cs typeface="Arial"/>
              </a:rPr>
              <a:t>super-resolution, colorization,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etc.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23399" y="4577059"/>
            <a:ext cx="7357745" cy="11283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16865" marR="5080" indent="-304800">
              <a:lnSpc>
                <a:spcPct val="100699"/>
              </a:lnSpc>
              <a:spcBef>
                <a:spcPts val="85"/>
              </a:spcBef>
              <a:buChar char="-"/>
              <a:tabLst>
                <a:tab pos="316865" algn="l"/>
                <a:tab pos="317500" algn="l"/>
              </a:tabLst>
            </a:pPr>
            <a:r>
              <a:rPr sz="1800" spc="-5" dirty="0">
                <a:latin typeface="Arial"/>
                <a:cs typeface="Arial"/>
              </a:rPr>
              <a:t>Generative </a:t>
            </a:r>
            <a:r>
              <a:rPr sz="1800" dirty="0">
                <a:latin typeface="Arial"/>
                <a:cs typeface="Arial"/>
              </a:rPr>
              <a:t>models </a:t>
            </a:r>
            <a:r>
              <a:rPr sz="1800" spc="-5" dirty="0">
                <a:latin typeface="Arial"/>
                <a:cs typeface="Arial"/>
              </a:rPr>
              <a:t>of time-series data </a:t>
            </a:r>
            <a:r>
              <a:rPr sz="1800" dirty="0">
                <a:latin typeface="Arial"/>
                <a:cs typeface="Arial"/>
              </a:rPr>
              <a:t>can </a:t>
            </a:r>
            <a:r>
              <a:rPr sz="1800" spc="-5" dirty="0">
                <a:latin typeface="Arial"/>
                <a:cs typeface="Arial"/>
              </a:rPr>
              <a:t>be used for </a:t>
            </a:r>
            <a:r>
              <a:rPr sz="1800" dirty="0">
                <a:latin typeface="Arial"/>
                <a:cs typeface="Arial"/>
              </a:rPr>
              <a:t>simulation </a:t>
            </a:r>
            <a:r>
              <a:rPr sz="1800" spc="-5" dirty="0">
                <a:latin typeface="Arial"/>
                <a:cs typeface="Arial"/>
              </a:rPr>
              <a:t>and  planning </a:t>
            </a:r>
            <a:r>
              <a:rPr sz="1800" dirty="0">
                <a:latin typeface="Arial"/>
                <a:cs typeface="Arial"/>
              </a:rPr>
              <a:t>(reinforcement </a:t>
            </a:r>
            <a:r>
              <a:rPr sz="1800" spc="-5" dirty="0">
                <a:latin typeface="Arial"/>
                <a:cs typeface="Arial"/>
              </a:rPr>
              <a:t>learning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applications!)</a:t>
            </a:r>
            <a:endParaRPr sz="1800">
              <a:latin typeface="Arial"/>
              <a:cs typeface="Arial"/>
            </a:endParaRPr>
          </a:p>
          <a:p>
            <a:pPr marL="316865" marR="678815" indent="-304800">
              <a:lnSpc>
                <a:spcPct val="100699"/>
              </a:lnSpc>
              <a:buChar char="-"/>
              <a:tabLst>
                <a:tab pos="316865" algn="l"/>
                <a:tab pos="317500" algn="l"/>
              </a:tabLst>
            </a:pPr>
            <a:r>
              <a:rPr sz="1800" spc="-10" dirty="0">
                <a:latin typeface="Arial"/>
                <a:cs typeface="Arial"/>
              </a:rPr>
              <a:t>Training </a:t>
            </a:r>
            <a:r>
              <a:rPr sz="1800" spc="-5" dirty="0">
                <a:latin typeface="Arial"/>
                <a:cs typeface="Arial"/>
              </a:rPr>
              <a:t>generative </a:t>
            </a:r>
            <a:r>
              <a:rPr sz="1800" dirty="0">
                <a:latin typeface="Arial"/>
                <a:cs typeface="Arial"/>
              </a:rPr>
              <a:t>models can </a:t>
            </a:r>
            <a:r>
              <a:rPr sz="1800" spc="-5" dirty="0">
                <a:latin typeface="Arial"/>
                <a:cs typeface="Arial"/>
              </a:rPr>
              <a:t>also enable inference of latent  </a:t>
            </a:r>
            <a:r>
              <a:rPr sz="1800" dirty="0">
                <a:latin typeface="Arial"/>
                <a:cs typeface="Arial"/>
              </a:rPr>
              <a:t>representations </a:t>
            </a:r>
            <a:r>
              <a:rPr sz="1800" spc="-5" dirty="0">
                <a:latin typeface="Arial"/>
                <a:cs typeface="Arial"/>
              </a:rPr>
              <a:t>that </a:t>
            </a:r>
            <a:r>
              <a:rPr sz="1800" dirty="0">
                <a:latin typeface="Arial"/>
                <a:cs typeface="Arial"/>
              </a:rPr>
              <a:t>can </a:t>
            </a:r>
            <a:r>
              <a:rPr sz="1800" spc="-5" dirty="0">
                <a:latin typeface="Arial"/>
                <a:cs typeface="Arial"/>
              </a:rPr>
              <a:t>be useful as general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614075" y="2726028"/>
            <a:ext cx="2703325" cy="1819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427694" y="2726028"/>
            <a:ext cx="3018693" cy="1819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/>
          <p:cNvSpPr/>
          <p:nvPr/>
        </p:nvSpPr>
        <p:spPr>
          <a:xfrm>
            <a:off x="6556702" y="2743864"/>
            <a:ext cx="2378230" cy="1783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9169" y="764704"/>
            <a:ext cx="754724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0" dirty="0"/>
              <a:t>Taxonomy </a:t>
            </a:r>
            <a:r>
              <a:rPr sz="4000" spc="-5" dirty="0"/>
              <a:t>of Generative</a:t>
            </a:r>
            <a:r>
              <a:rPr sz="4000" spc="-20" dirty="0"/>
              <a:t> </a:t>
            </a:r>
            <a:r>
              <a:rPr sz="4000" dirty="0"/>
              <a:t>Models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234687" y="2544382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390"/>
              </a:spcBef>
            </a:pPr>
            <a:r>
              <a:rPr sz="1800" b="1" spc="-5" dirty="0">
                <a:latin typeface="Arial"/>
                <a:cs typeface="Arial"/>
              </a:rPr>
              <a:t>Generative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197686" y="3244857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28625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Explicit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688587" y="3244857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Implicit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795561" y="1966458"/>
            <a:ext cx="147891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40690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Direct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179512" y="4027708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390"/>
              </a:spcBef>
            </a:pPr>
            <a:r>
              <a:rPr sz="1800" spc="-10" dirty="0">
                <a:latin typeface="Arial"/>
                <a:cs typeface="Arial"/>
              </a:rPr>
              <a:t>Tractable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2981837" y="4027708"/>
            <a:ext cx="271462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Approximate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6393136" y="3911457"/>
            <a:ext cx="2112010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90"/>
              </a:spcBef>
            </a:pPr>
            <a:r>
              <a:rPr sz="1800" dirty="0">
                <a:latin typeface="Arial"/>
                <a:cs typeface="Arial"/>
              </a:rPr>
              <a:t>Markov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2905637" y="4789707"/>
            <a:ext cx="173418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390"/>
              </a:spcBef>
            </a:pPr>
            <a:r>
              <a:rPr sz="1800" spc="-20" dirty="0">
                <a:latin typeface="Arial"/>
                <a:cs typeface="Arial"/>
              </a:rPr>
              <a:t>Variational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15437" y="4789707"/>
            <a:ext cx="2112010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90"/>
              </a:spcBef>
            </a:pPr>
            <a:r>
              <a:rPr sz="1800" dirty="0">
                <a:latin typeface="Arial"/>
                <a:cs typeface="Arial"/>
              </a:rPr>
              <a:t>Markov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7273912" y="4326205"/>
            <a:ext cx="465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GSN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7350112" y="2345005"/>
            <a:ext cx="465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GAN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1471246" y="3638457"/>
            <a:ext cx="911860" cy="348615"/>
          </a:xfrm>
          <a:custGeom>
            <a:avLst/>
            <a:gdLst/>
            <a:ahLst/>
            <a:cxnLst/>
            <a:rect l="l" t="t" r="r" b="b"/>
            <a:pathLst>
              <a:path w="911860" h="348614">
                <a:moveTo>
                  <a:pt x="911440" y="0"/>
                </a:moveTo>
                <a:lnTo>
                  <a:pt x="0" y="34857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1380973" y="3948114"/>
            <a:ext cx="111036" cy="79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2382737" y="3638307"/>
            <a:ext cx="1844675" cy="367665"/>
          </a:xfrm>
          <a:custGeom>
            <a:avLst/>
            <a:gdLst/>
            <a:ahLst/>
            <a:cxnLst/>
            <a:rect l="l" t="t" r="r" b="b"/>
            <a:pathLst>
              <a:path w="1844675" h="367664">
                <a:moveTo>
                  <a:pt x="0" y="0"/>
                </a:moveTo>
                <a:lnTo>
                  <a:pt x="1844199" y="367086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211268" y="3965009"/>
            <a:ext cx="109979" cy="80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95732" y="2937957"/>
            <a:ext cx="1941195" cy="290195"/>
          </a:xfrm>
          <a:custGeom>
            <a:avLst/>
            <a:gdLst/>
            <a:ahLst/>
            <a:cxnLst/>
            <a:rect l="l" t="t" r="r" b="b"/>
            <a:pathLst>
              <a:path w="1941195" h="290194">
                <a:moveTo>
                  <a:pt x="1941054" y="0"/>
                </a:moveTo>
                <a:lnTo>
                  <a:pt x="0" y="29001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00705" y="3187323"/>
            <a:ext cx="109201" cy="812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419686" y="2937982"/>
            <a:ext cx="1342390" cy="283845"/>
          </a:xfrm>
          <a:custGeom>
            <a:avLst/>
            <a:gdLst/>
            <a:ahLst/>
            <a:cxnLst/>
            <a:rect l="l" t="t" r="r" b="b"/>
            <a:pathLst>
              <a:path w="1342389" h="283844">
                <a:moveTo>
                  <a:pt x="0" y="0"/>
                </a:moveTo>
                <a:lnTo>
                  <a:pt x="1341964" y="283291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45627" y="3180962"/>
            <a:ext cx="110135" cy="80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873586" y="3638457"/>
            <a:ext cx="1463040" cy="254000"/>
          </a:xfrm>
          <a:custGeom>
            <a:avLst/>
            <a:gdLst/>
            <a:ahLst/>
            <a:cxnLst/>
            <a:rect l="l" t="t" r="r" b="b"/>
            <a:pathLst>
              <a:path w="1463040" h="254000">
                <a:moveTo>
                  <a:pt x="0" y="0"/>
                </a:moveTo>
                <a:lnTo>
                  <a:pt x="1462678" y="253482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21367" y="3851412"/>
            <a:ext cx="109604" cy="810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372611" y="2423875"/>
            <a:ext cx="370205" cy="821055"/>
          </a:xfrm>
          <a:custGeom>
            <a:avLst/>
            <a:gdLst/>
            <a:ahLst/>
            <a:cxnLst/>
            <a:rect l="l" t="t" r="r" b="b"/>
            <a:pathLst>
              <a:path w="370204" h="821055">
                <a:moveTo>
                  <a:pt x="0" y="820982"/>
                </a:moveTo>
                <a:lnTo>
                  <a:pt x="369761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704158" y="2335525"/>
            <a:ext cx="83241" cy="1107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4720187" y="4433007"/>
            <a:ext cx="1340485" cy="329565"/>
          </a:xfrm>
          <a:custGeom>
            <a:avLst/>
            <a:gdLst/>
            <a:ahLst/>
            <a:cxnLst/>
            <a:rect l="l" t="t" r="r" b="b"/>
            <a:pathLst>
              <a:path w="1340485" h="329564">
                <a:moveTo>
                  <a:pt x="0" y="0"/>
                </a:moveTo>
                <a:lnTo>
                  <a:pt x="1340104" y="32941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043255" y="4722342"/>
            <a:ext cx="110512" cy="801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859554" y="4433007"/>
            <a:ext cx="332740" cy="283210"/>
          </a:xfrm>
          <a:custGeom>
            <a:avLst/>
            <a:gdLst/>
            <a:ahLst/>
            <a:cxnLst/>
            <a:rect l="l" t="t" r="r" b="b"/>
            <a:pathLst>
              <a:path w="332739" h="283210">
                <a:moveTo>
                  <a:pt x="332331" y="0"/>
                </a:moveTo>
                <a:lnTo>
                  <a:pt x="0" y="282648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784176" y="4682162"/>
            <a:ext cx="105289" cy="990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2693612" y="5234905"/>
            <a:ext cx="62052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2865" algn="l"/>
              </a:tabLst>
            </a:pPr>
            <a:r>
              <a:rPr sz="1600" spc="-15" dirty="0">
                <a:latin typeface="Arial"/>
                <a:cs typeface="Arial"/>
              </a:rPr>
              <a:t>Variational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Autoencoder	Boltzmann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Machine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202862" y="4450313"/>
            <a:ext cx="2007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Fully </a:t>
            </a:r>
            <a:r>
              <a:rPr sz="1500" spc="-10" dirty="0">
                <a:latin typeface="Arial"/>
                <a:cs typeface="Arial"/>
              </a:rPr>
              <a:t>Visible </a:t>
            </a:r>
            <a:r>
              <a:rPr sz="1500" spc="-5" dirty="0">
                <a:latin typeface="Arial"/>
                <a:cs typeface="Arial"/>
              </a:rPr>
              <a:t>Belief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Nets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9169" y="764704"/>
            <a:ext cx="754724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0" dirty="0"/>
              <a:t>Taxonomy </a:t>
            </a:r>
            <a:r>
              <a:rPr sz="4000" spc="-5" dirty="0"/>
              <a:t>of Generative</a:t>
            </a:r>
            <a:r>
              <a:rPr sz="4000" spc="-20" dirty="0"/>
              <a:t> </a:t>
            </a:r>
            <a:r>
              <a:rPr sz="4000" dirty="0"/>
              <a:t>Models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234687" y="2544382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390"/>
              </a:spcBef>
            </a:pPr>
            <a:r>
              <a:rPr sz="1800" b="1" spc="-5" dirty="0">
                <a:latin typeface="Arial"/>
                <a:cs typeface="Arial"/>
              </a:rPr>
              <a:t>Generative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197686" y="3244857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28625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Explicit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688587" y="3244857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Implicit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795561" y="1966458"/>
            <a:ext cx="147891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40690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Direct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179512" y="4027708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390"/>
              </a:spcBef>
            </a:pPr>
            <a:r>
              <a:rPr sz="1800" spc="-10" dirty="0">
                <a:latin typeface="Arial"/>
                <a:cs typeface="Arial"/>
              </a:rPr>
              <a:t>Tractable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2981837" y="4027708"/>
            <a:ext cx="271462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Approximate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6393136" y="3911457"/>
            <a:ext cx="2112010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90"/>
              </a:spcBef>
            </a:pPr>
            <a:r>
              <a:rPr sz="1800" dirty="0">
                <a:latin typeface="Arial"/>
                <a:cs typeface="Arial"/>
              </a:rPr>
              <a:t>Markov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2905637" y="4789707"/>
            <a:ext cx="173418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390"/>
              </a:spcBef>
            </a:pPr>
            <a:r>
              <a:rPr sz="1800" spc="-20" dirty="0">
                <a:latin typeface="Arial"/>
                <a:cs typeface="Arial"/>
              </a:rPr>
              <a:t>Variational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15437" y="4789707"/>
            <a:ext cx="2112010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90"/>
              </a:spcBef>
            </a:pPr>
            <a:r>
              <a:rPr sz="1800" dirty="0">
                <a:latin typeface="Arial"/>
                <a:cs typeface="Arial"/>
              </a:rPr>
              <a:t>Markov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7273912" y="4326205"/>
            <a:ext cx="465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GSN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7350112" y="2345005"/>
            <a:ext cx="465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GAN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1471246" y="3638457"/>
            <a:ext cx="911860" cy="348615"/>
          </a:xfrm>
          <a:custGeom>
            <a:avLst/>
            <a:gdLst/>
            <a:ahLst/>
            <a:cxnLst/>
            <a:rect l="l" t="t" r="r" b="b"/>
            <a:pathLst>
              <a:path w="911860" h="348614">
                <a:moveTo>
                  <a:pt x="911440" y="0"/>
                </a:moveTo>
                <a:lnTo>
                  <a:pt x="0" y="34857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1380973" y="3948114"/>
            <a:ext cx="111036" cy="79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2382737" y="3638307"/>
            <a:ext cx="1844675" cy="367665"/>
          </a:xfrm>
          <a:custGeom>
            <a:avLst/>
            <a:gdLst/>
            <a:ahLst/>
            <a:cxnLst/>
            <a:rect l="l" t="t" r="r" b="b"/>
            <a:pathLst>
              <a:path w="1844675" h="367664">
                <a:moveTo>
                  <a:pt x="0" y="0"/>
                </a:moveTo>
                <a:lnTo>
                  <a:pt x="1844199" y="367086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211268" y="3965009"/>
            <a:ext cx="109979" cy="80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95732" y="2937957"/>
            <a:ext cx="1941195" cy="290195"/>
          </a:xfrm>
          <a:custGeom>
            <a:avLst/>
            <a:gdLst/>
            <a:ahLst/>
            <a:cxnLst/>
            <a:rect l="l" t="t" r="r" b="b"/>
            <a:pathLst>
              <a:path w="1941195" h="290194">
                <a:moveTo>
                  <a:pt x="1941054" y="0"/>
                </a:moveTo>
                <a:lnTo>
                  <a:pt x="0" y="29001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00705" y="3187323"/>
            <a:ext cx="109201" cy="812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419686" y="2937982"/>
            <a:ext cx="1342390" cy="283845"/>
          </a:xfrm>
          <a:custGeom>
            <a:avLst/>
            <a:gdLst/>
            <a:ahLst/>
            <a:cxnLst/>
            <a:rect l="l" t="t" r="r" b="b"/>
            <a:pathLst>
              <a:path w="1342389" h="283844">
                <a:moveTo>
                  <a:pt x="0" y="0"/>
                </a:moveTo>
                <a:lnTo>
                  <a:pt x="1341964" y="283291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45627" y="3180962"/>
            <a:ext cx="110135" cy="80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873586" y="3638457"/>
            <a:ext cx="1463040" cy="254000"/>
          </a:xfrm>
          <a:custGeom>
            <a:avLst/>
            <a:gdLst/>
            <a:ahLst/>
            <a:cxnLst/>
            <a:rect l="l" t="t" r="r" b="b"/>
            <a:pathLst>
              <a:path w="1463040" h="254000">
                <a:moveTo>
                  <a:pt x="0" y="0"/>
                </a:moveTo>
                <a:lnTo>
                  <a:pt x="1462678" y="253482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21367" y="3851412"/>
            <a:ext cx="109604" cy="810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372611" y="2423875"/>
            <a:ext cx="370205" cy="821055"/>
          </a:xfrm>
          <a:custGeom>
            <a:avLst/>
            <a:gdLst/>
            <a:ahLst/>
            <a:cxnLst/>
            <a:rect l="l" t="t" r="r" b="b"/>
            <a:pathLst>
              <a:path w="370204" h="821055">
                <a:moveTo>
                  <a:pt x="0" y="820982"/>
                </a:moveTo>
                <a:lnTo>
                  <a:pt x="369761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704158" y="2335525"/>
            <a:ext cx="83241" cy="1107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4720187" y="4433007"/>
            <a:ext cx="1340485" cy="329565"/>
          </a:xfrm>
          <a:custGeom>
            <a:avLst/>
            <a:gdLst/>
            <a:ahLst/>
            <a:cxnLst/>
            <a:rect l="l" t="t" r="r" b="b"/>
            <a:pathLst>
              <a:path w="1340485" h="329564">
                <a:moveTo>
                  <a:pt x="0" y="0"/>
                </a:moveTo>
                <a:lnTo>
                  <a:pt x="1340104" y="32941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043255" y="4722342"/>
            <a:ext cx="110512" cy="801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859554" y="4433007"/>
            <a:ext cx="332740" cy="283210"/>
          </a:xfrm>
          <a:custGeom>
            <a:avLst/>
            <a:gdLst/>
            <a:ahLst/>
            <a:cxnLst/>
            <a:rect l="l" t="t" r="r" b="b"/>
            <a:pathLst>
              <a:path w="332739" h="283210">
                <a:moveTo>
                  <a:pt x="332331" y="0"/>
                </a:moveTo>
                <a:lnTo>
                  <a:pt x="0" y="282648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784176" y="4682162"/>
            <a:ext cx="105289" cy="990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2693612" y="5234905"/>
            <a:ext cx="62052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2865" algn="l"/>
              </a:tabLst>
            </a:pPr>
            <a:r>
              <a:rPr sz="1600" spc="-15" dirty="0">
                <a:latin typeface="Arial"/>
                <a:cs typeface="Arial"/>
              </a:rPr>
              <a:t>Variational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Autoencoder	Boltzmann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 smtClean="0">
                <a:latin typeface="Arial"/>
                <a:cs typeface="Arial"/>
              </a:rPr>
              <a:t>Machine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202862" y="4450313"/>
            <a:ext cx="2007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Fully </a:t>
            </a:r>
            <a:r>
              <a:rPr sz="1500" spc="-10" dirty="0">
                <a:latin typeface="Arial"/>
                <a:cs typeface="Arial"/>
              </a:rPr>
              <a:t>Visible </a:t>
            </a:r>
            <a:r>
              <a:rPr sz="1500" spc="-5" dirty="0">
                <a:latin typeface="Arial"/>
                <a:cs typeface="Arial"/>
              </a:rPr>
              <a:t>Belief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Nets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7347670" y="2348880"/>
            <a:ext cx="549275" cy="273050"/>
          </a:xfrm>
          <a:custGeom>
            <a:avLst/>
            <a:gdLst/>
            <a:ahLst/>
            <a:cxnLst/>
            <a:rect l="l" t="t" r="r" b="b"/>
            <a:pathLst>
              <a:path w="549275" h="273050">
                <a:moveTo>
                  <a:pt x="0" y="0"/>
                </a:moveTo>
                <a:lnTo>
                  <a:pt x="548699" y="0"/>
                </a:lnTo>
                <a:lnTo>
                  <a:pt x="5486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 txBox="1"/>
          <p:nvPr/>
        </p:nvSpPr>
        <p:spPr>
          <a:xfrm>
            <a:off x="251520" y="2334437"/>
            <a:ext cx="24733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35" dirty="0">
                <a:solidFill>
                  <a:srgbClr val="FF0000"/>
                </a:solidFill>
                <a:latin typeface="Arial"/>
                <a:cs typeface="Arial"/>
              </a:rPr>
              <a:t>Today: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discuss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3 most 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popular types of generative 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models</a:t>
            </a:r>
            <a:r>
              <a:rPr sz="16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today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9" name="object 36"/>
          <p:cNvSpPr txBox="1"/>
          <p:nvPr/>
        </p:nvSpPr>
        <p:spPr>
          <a:xfrm>
            <a:off x="384932" y="4696296"/>
            <a:ext cx="1713864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indent="-292100">
              <a:lnSpc>
                <a:spcPct val="100000"/>
              </a:lnSpc>
              <a:spcBef>
                <a:spcPts val="100"/>
              </a:spcBef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NADE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dirty="0">
                <a:latin typeface="Arial"/>
                <a:cs typeface="Arial"/>
              </a:rPr>
              <a:t>MADE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PixelRNN/CNN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NICE </a:t>
            </a:r>
            <a:r>
              <a:rPr sz="1500" dirty="0">
                <a:latin typeface="Arial"/>
                <a:cs typeface="Arial"/>
              </a:rPr>
              <a:t>/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RealNVP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Glow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Ffjord</a:t>
            </a:r>
            <a:endParaRPr sz="1500">
              <a:latin typeface="Arial"/>
              <a:cs typeface="Arial"/>
            </a:endParaRPr>
          </a:p>
        </p:txBody>
      </p:sp>
      <p:sp>
        <p:nvSpPr>
          <p:cNvPr id="40" name="object 2"/>
          <p:cNvSpPr/>
          <p:nvPr/>
        </p:nvSpPr>
        <p:spPr>
          <a:xfrm>
            <a:off x="668050" y="5172174"/>
            <a:ext cx="1413510" cy="273050"/>
          </a:xfrm>
          <a:custGeom>
            <a:avLst/>
            <a:gdLst/>
            <a:ahLst/>
            <a:cxnLst/>
            <a:rect l="l" t="t" r="r" b="b"/>
            <a:pathLst>
              <a:path w="1413510" h="273050">
                <a:moveTo>
                  <a:pt x="0" y="0"/>
                </a:moveTo>
                <a:lnTo>
                  <a:pt x="1412999" y="0"/>
                </a:lnTo>
                <a:lnTo>
                  <a:pt x="14129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"/>
          <p:cNvSpPr/>
          <p:nvPr/>
        </p:nvSpPr>
        <p:spPr>
          <a:xfrm>
            <a:off x="2627784" y="5229200"/>
            <a:ext cx="2232248" cy="360040"/>
          </a:xfrm>
          <a:custGeom>
            <a:avLst/>
            <a:gdLst/>
            <a:ahLst/>
            <a:cxnLst/>
            <a:rect l="l" t="t" r="r" b="b"/>
            <a:pathLst>
              <a:path w="1413510" h="273050">
                <a:moveTo>
                  <a:pt x="0" y="0"/>
                </a:moveTo>
                <a:lnTo>
                  <a:pt x="1412999" y="0"/>
                </a:lnTo>
                <a:lnTo>
                  <a:pt x="14129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224590" y="2744088"/>
            <a:ext cx="66014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PixelRNN </a:t>
            </a:r>
            <a:r>
              <a:rPr sz="4800" spc="20" dirty="0"/>
              <a:t>and</a:t>
            </a:r>
            <a:r>
              <a:rPr sz="4800" spc="-30" dirty="0"/>
              <a:t> PixelCNN</a:t>
            </a:r>
            <a:endParaRPr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83568" y="692696"/>
            <a:ext cx="755471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Fully </a:t>
            </a:r>
            <a:r>
              <a:rPr sz="4400" dirty="0"/>
              <a:t>visible </a:t>
            </a:r>
            <a:r>
              <a:rPr sz="4400" spc="-5" dirty="0"/>
              <a:t>belief</a:t>
            </a:r>
            <a:r>
              <a:rPr sz="4400" spc="-100" dirty="0"/>
              <a:t> </a:t>
            </a:r>
            <a:r>
              <a:rPr sz="4400" spc="-5" dirty="0"/>
              <a:t>network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471736" y="1988840"/>
            <a:ext cx="7338695" cy="100965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800" spc="-5" dirty="0">
                <a:latin typeface="Arial"/>
                <a:cs typeface="Arial"/>
              </a:rPr>
              <a:t>Explicit density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model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610"/>
              </a:spcBef>
            </a:pPr>
            <a:r>
              <a:rPr sz="1800" spc="-5" dirty="0">
                <a:latin typeface="Arial"/>
                <a:cs typeface="Arial"/>
              </a:rPr>
              <a:t>Use </a:t>
            </a:r>
            <a:r>
              <a:rPr sz="1800" dirty="0">
                <a:latin typeface="Arial"/>
                <a:cs typeface="Arial"/>
              </a:rPr>
              <a:t>chain rule </a:t>
            </a:r>
            <a:r>
              <a:rPr sz="1800" spc="-5" dirty="0">
                <a:latin typeface="Arial"/>
                <a:cs typeface="Arial"/>
              </a:rPr>
              <a:t>to decompose likelihood of an image </a:t>
            </a:r>
            <a:r>
              <a:rPr sz="1800" dirty="0">
                <a:latin typeface="Arial"/>
                <a:cs typeface="Arial"/>
              </a:rPr>
              <a:t>x </a:t>
            </a:r>
            <a:r>
              <a:rPr sz="1800" spc="-5" dirty="0">
                <a:latin typeface="Arial"/>
                <a:cs typeface="Arial"/>
              </a:rPr>
              <a:t>into product of </a:t>
            </a:r>
            <a:r>
              <a:rPr sz="1800" spc="-5" dirty="0" smtClean="0">
                <a:latin typeface="Arial"/>
                <a:cs typeface="Arial"/>
              </a:rPr>
              <a:t>1</a:t>
            </a:r>
            <a:r>
              <a:rPr lang="en-US" sz="1800" spc="-5" dirty="0" smtClean="0">
                <a:latin typeface="Arial"/>
                <a:cs typeface="Arial"/>
              </a:rPr>
              <a:t>D</a:t>
            </a:r>
            <a:r>
              <a:rPr sz="1800" spc="-5" dirty="0" smtClean="0">
                <a:latin typeface="Arial"/>
                <a:cs typeface="Arial"/>
              </a:rPr>
              <a:t>  </a:t>
            </a:r>
            <a:r>
              <a:rPr sz="1800" spc="-5" dirty="0">
                <a:latin typeface="Arial"/>
                <a:cs typeface="Arial"/>
              </a:rPr>
              <a:t>distributions: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561045" y="3796488"/>
            <a:ext cx="81980" cy="33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087445" y="4200476"/>
            <a:ext cx="10229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00025" marR="5080" indent="-18796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Likelihood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image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2330136" y="3030714"/>
            <a:ext cx="4010024" cy="942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429970" y="3796488"/>
            <a:ext cx="81980" cy="33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4035135" y="4238026"/>
            <a:ext cx="22148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Probability of i’th pixel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  </a:t>
            </a:r>
            <a:r>
              <a:rPr sz="1400" spc="-5" dirty="0">
                <a:latin typeface="Arial"/>
                <a:cs typeface="Arial"/>
              </a:rPr>
              <a:t>given all previous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395536" y="5074707"/>
            <a:ext cx="4161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Then </a:t>
            </a:r>
            <a:r>
              <a:rPr sz="1800" dirty="0">
                <a:latin typeface="Arial"/>
                <a:cs typeface="Arial"/>
              </a:rPr>
              <a:t>maximize </a:t>
            </a:r>
            <a:r>
              <a:rPr sz="1800" spc="-5" dirty="0">
                <a:latin typeface="Arial"/>
                <a:cs typeface="Arial"/>
              </a:rPr>
              <a:t>likelihood of training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83568" y="692696"/>
            <a:ext cx="755471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Fully </a:t>
            </a:r>
            <a:r>
              <a:rPr sz="4400" dirty="0"/>
              <a:t>visible </a:t>
            </a:r>
            <a:r>
              <a:rPr sz="4400" spc="-5" dirty="0"/>
              <a:t>belief</a:t>
            </a:r>
            <a:r>
              <a:rPr sz="4400" spc="-100" dirty="0"/>
              <a:t> </a:t>
            </a:r>
            <a:r>
              <a:rPr sz="4400" spc="-5" dirty="0"/>
              <a:t>network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471736" y="1988840"/>
            <a:ext cx="7338695" cy="100965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800" spc="-5" dirty="0">
                <a:latin typeface="Arial"/>
                <a:cs typeface="Arial"/>
              </a:rPr>
              <a:t>Explicit density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model</a:t>
            </a:r>
          </a:p>
          <a:p>
            <a:pPr marL="12700" marR="5080">
              <a:lnSpc>
                <a:spcPct val="100699"/>
              </a:lnSpc>
              <a:spcBef>
                <a:spcPts val="610"/>
              </a:spcBef>
            </a:pPr>
            <a:r>
              <a:rPr sz="1800" spc="-5" dirty="0">
                <a:latin typeface="Arial"/>
                <a:cs typeface="Arial"/>
              </a:rPr>
              <a:t>Use </a:t>
            </a:r>
            <a:r>
              <a:rPr sz="1800" dirty="0">
                <a:latin typeface="Arial"/>
                <a:cs typeface="Arial"/>
              </a:rPr>
              <a:t>chain rule </a:t>
            </a:r>
            <a:r>
              <a:rPr sz="1800" spc="-5" dirty="0">
                <a:latin typeface="Arial"/>
                <a:cs typeface="Arial"/>
              </a:rPr>
              <a:t>to decompose likelihood of an image </a:t>
            </a:r>
            <a:r>
              <a:rPr sz="1800" dirty="0">
                <a:latin typeface="Arial"/>
                <a:cs typeface="Arial"/>
              </a:rPr>
              <a:t>x </a:t>
            </a:r>
            <a:r>
              <a:rPr sz="1800" spc="-5" dirty="0">
                <a:latin typeface="Arial"/>
                <a:cs typeface="Arial"/>
              </a:rPr>
              <a:t>into product of </a:t>
            </a:r>
            <a:r>
              <a:rPr sz="1800" spc="-5" dirty="0" smtClean="0">
                <a:latin typeface="Arial"/>
                <a:cs typeface="Arial"/>
              </a:rPr>
              <a:t>1</a:t>
            </a:r>
            <a:r>
              <a:rPr lang="en-US" sz="1800" spc="-5" dirty="0" smtClean="0">
                <a:latin typeface="Arial"/>
                <a:cs typeface="Arial"/>
              </a:rPr>
              <a:t>D</a:t>
            </a:r>
            <a:r>
              <a:rPr sz="1800" spc="-5" dirty="0" smtClean="0">
                <a:latin typeface="Arial"/>
                <a:cs typeface="Arial"/>
              </a:rPr>
              <a:t>  </a:t>
            </a:r>
            <a:r>
              <a:rPr sz="1800" spc="-5" dirty="0">
                <a:latin typeface="Arial"/>
                <a:cs typeface="Arial"/>
              </a:rPr>
              <a:t>distributions: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561045" y="3796488"/>
            <a:ext cx="81980" cy="33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087445" y="4200476"/>
            <a:ext cx="10229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00025" marR="5080" indent="-18796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Likelihood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image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2330136" y="3030714"/>
            <a:ext cx="4010024" cy="942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429970" y="3796488"/>
            <a:ext cx="81980" cy="33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4035135" y="4238026"/>
            <a:ext cx="22148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Probability of i’th pixel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  </a:t>
            </a:r>
            <a:r>
              <a:rPr sz="1400" spc="-5" dirty="0">
                <a:latin typeface="Arial"/>
                <a:cs typeface="Arial"/>
              </a:rPr>
              <a:t>given all previous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395536" y="5074707"/>
            <a:ext cx="4161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Then </a:t>
            </a:r>
            <a:r>
              <a:rPr sz="1800" dirty="0">
                <a:latin typeface="Arial"/>
                <a:cs typeface="Arial"/>
              </a:rPr>
              <a:t>maximize </a:t>
            </a:r>
            <a:r>
              <a:rPr sz="1800" spc="-5" dirty="0">
                <a:latin typeface="Arial"/>
                <a:cs typeface="Arial"/>
              </a:rPr>
              <a:t>likelihood of training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4931236" y="4869160"/>
            <a:ext cx="3025140" cy="77527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sk-SK" sz="1600" spc="-5" dirty="0" smtClean="0">
                <a:solidFill>
                  <a:srgbClr val="0000FF"/>
                </a:solidFill>
                <a:latin typeface="Arial"/>
                <a:cs typeface="Arial"/>
              </a:rPr>
              <a:t>Complex distribution over</a:t>
            </a:r>
            <a:r>
              <a:rPr lang="sk-SK" sz="1600" spc="-8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sk-SK" sz="1600" spc="-5" dirty="0" smtClean="0">
                <a:solidFill>
                  <a:srgbClr val="0000FF"/>
                </a:solidFill>
                <a:latin typeface="Arial"/>
                <a:cs typeface="Arial"/>
              </a:rPr>
              <a:t>pixel</a:t>
            </a:r>
            <a:endParaRPr lang="en-US" sz="160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values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=&gt; Express using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neural  network!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83568" y="692696"/>
            <a:ext cx="755471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Fully </a:t>
            </a:r>
            <a:r>
              <a:rPr sz="4400" dirty="0"/>
              <a:t>visible </a:t>
            </a:r>
            <a:r>
              <a:rPr sz="4400" spc="-5" dirty="0"/>
              <a:t>belief</a:t>
            </a:r>
            <a:r>
              <a:rPr sz="4400" spc="-100" dirty="0"/>
              <a:t> </a:t>
            </a:r>
            <a:r>
              <a:rPr sz="4400" spc="-5" dirty="0"/>
              <a:t>network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471736" y="1988840"/>
            <a:ext cx="7338695" cy="100965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800" spc="-5" dirty="0">
                <a:latin typeface="Arial"/>
                <a:cs typeface="Arial"/>
              </a:rPr>
              <a:t>Explicit density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model</a:t>
            </a:r>
          </a:p>
          <a:p>
            <a:pPr marL="12700" marR="5080">
              <a:lnSpc>
                <a:spcPct val="100699"/>
              </a:lnSpc>
              <a:spcBef>
                <a:spcPts val="610"/>
              </a:spcBef>
            </a:pPr>
            <a:r>
              <a:rPr sz="1800" spc="-5" dirty="0">
                <a:latin typeface="Arial"/>
                <a:cs typeface="Arial"/>
              </a:rPr>
              <a:t>Use </a:t>
            </a:r>
            <a:r>
              <a:rPr sz="1800" dirty="0">
                <a:latin typeface="Arial"/>
                <a:cs typeface="Arial"/>
              </a:rPr>
              <a:t>chain rule </a:t>
            </a:r>
            <a:r>
              <a:rPr sz="1800" spc="-5" dirty="0">
                <a:latin typeface="Arial"/>
                <a:cs typeface="Arial"/>
              </a:rPr>
              <a:t>to decompose likelihood of an image </a:t>
            </a:r>
            <a:r>
              <a:rPr sz="1800" dirty="0">
                <a:latin typeface="Arial"/>
                <a:cs typeface="Arial"/>
              </a:rPr>
              <a:t>x </a:t>
            </a:r>
            <a:r>
              <a:rPr sz="1800" spc="-5" dirty="0">
                <a:latin typeface="Arial"/>
                <a:cs typeface="Arial"/>
              </a:rPr>
              <a:t>into product of </a:t>
            </a:r>
            <a:r>
              <a:rPr sz="1800" spc="-5" dirty="0" smtClean="0">
                <a:latin typeface="Arial"/>
                <a:cs typeface="Arial"/>
              </a:rPr>
              <a:t>1</a:t>
            </a:r>
            <a:r>
              <a:rPr lang="en-US" sz="1800" spc="-5" dirty="0" smtClean="0">
                <a:latin typeface="Arial"/>
                <a:cs typeface="Arial"/>
              </a:rPr>
              <a:t>D</a:t>
            </a:r>
            <a:r>
              <a:rPr sz="1800" spc="-5" dirty="0" smtClean="0">
                <a:latin typeface="Arial"/>
                <a:cs typeface="Arial"/>
              </a:rPr>
              <a:t>  </a:t>
            </a:r>
            <a:r>
              <a:rPr sz="1800" spc="-5" dirty="0">
                <a:latin typeface="Arial"/>
                <a:cs typeface="Arial"/>
              </a:rPr>
              <a:t>distributions: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561045" y="3796488"/>
            <a:ext cx="81980" cy="33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2087445" y="4200476"/>
            <a:ext cx="10229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00025" marR="5080" indent="-18796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Likelihood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 image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2330136" y="3030714"/>
            <a:ext cx="4010024" cy="942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429970" y="3796488"/>
            <a:ext cx="81980" cy="33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4035135" y="4238026"/>
            <a:ext cx="22148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Probability of i’th pixel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  </a:t>
            </a:r>
            <a:r>
              <a:rPr sz="1400" spc="-5" dirty="0">
                <a:latin typeface="Arial"/>
                <a:cs typeface="Arial"/>
              </a:rPr>
              <a:t>given all previous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395536" y="5074707"/>
            <a:ext cx="4161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Then </a:t>
            </a:r>
            <a:r>
              <a:rPr sz="1800" dirty="0">
                <a:latin typeface="Arial"/>
                <a:cs typeface="Arial"/>
              </a:rPr>
              <a:t>maximize </a:t>
            </a:r>
            <a:r>
              <a:rPr sz="1800" spc="-5" dirty="0">
                <a:latin typeface="Arial"/>
                <a:cs typeface="Arial"/>
              </a:rPr>
              <a:t>likelihood of training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4931236" y="4869160"/>
            <a:ext cx="3025140" cy="77527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sk-SK" sz="1600" spc="-5" dirty="0" smtClean="0">
                <a:solidFill>
                  <a:srgbClr val="0000FF"/>
                </a:solidFill>
                <a:latin typeface="Arial"/>
                <a:cs typeface="Arial"/>
              </a:rPr>
              <a:t>Complex distribution over</a:t>
            </a:r>
            <a:r>
              <a:rPr lang="sk-SK" sz="1600" spc="-8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sk-SK" sz="1600" spc="-5" dirty="0" smtClean="0">
                <a:solidFill>
                  <a:srgbClr val="0000FF"/>
                </a:solidFill>
                <a:latin typeface="Arial"/>
                <a:cs typeface="Arial"/>
              </a:rPr>
              <a:t>pixel</a:t>
            </a:r>
            <a:endParaRPr lang="en-US" sz="160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values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=&gt; Express using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neural  network!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" name="object 9"/>
          <p:cNvSpPr txBox="1"/>
          <p:nvPr/>
        </p:nvSpPr>
        <p:spPr>
          <a:xfrm>
            <a:off x="6643951" y="3717032"/>
            <a:ext cx="1888489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Will need to define  ordering of</a:t>
            </a:r>
            <a:r>
              <a:rPr sz="16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“previous 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pixels”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20688"/>
            <a:ext cx="447382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PixelRNN</a:t>
            </a:r>
          </a:p>
        </p:txBody>
      </p:sp>
      <p:sp>
        <p:nvSpPr>
          <p:cNvPr id="7" name="object 3"/>
          <p:cNvSpPr/>
          <p:nvPr/>
        </p:nvSpPr>
        <p:spPr>
          <a:xfrm>
            <a:off x="5657462" y="2921115"/>
            <a:ext cx="184724" cy="18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657462" y="33854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170137" y="29211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170137" y="3385415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657462" y="38497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657462" y="43140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170137" y="3849715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170137" y="4314015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657462" y="4805090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170137" y="4805090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682812" y="2921115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82812" y="33854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195487" y="2921115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195487" y="33854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82812" y="38497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82812" y="43140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7195487" y="38497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195487" y="43140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82812" y="4805090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195487" y="4805090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708162" y="2907715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708162" y="3372015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7708162" y="3836315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708162" y="4300615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708162" y="4791690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452575" y="2864184"/>
            <a:ext cx="435165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corner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16535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</a:t>
            </a:r>
            <a:r>
              <a:rPr sz="1800" dirty="0">
                <a:latin typeface="Arial"/>
                <a:cs typeface="Arial"/>
              </a:rPr>
              <a:t>modeled  </a:t>
            </a:r>
            <a:r>
              <a:rPr sz="1800" spc="-5" dirty="0">
                <a:latin typeface="Arial"/>
                <a:cs typeface="Arial"/>
              </a:rPr>
              <a:t>using an RNN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(LSTM)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29"/>
          <p:cNvSpPr txBox="1"/>
          <p:nvPr/>
        </p:nvSpPr>
        <p:spPr>
          <a:xfrm>
            <a:off x="3397746" y="1030000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20688"/>
            <a:ext cx="447382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PixelRNN</a:t>
            </a:r>
          </a:p>
        </p:txBody>
      </p:sp>
      <p:sp>
        <p:nvSpPr>
          <p:cNvPr id="7" name="object 3"/>
          <p:cNvSpPr/>
          <p:nvPr/>
        </p:nvSpPr>
        <p:spPr>
          <a:xfrm>
            <a:off x="5657462" y="2924944"/>
            <a:ext cx="184724" cy="18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170137" y="33854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657462" y="38497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657462" y="43140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170137" y="38497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170137" y="4314015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657462" y="4805090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170137" y="4805090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6682812" y="2921115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682812" y="33854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195487" y="2921115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195487" y="33854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6682812" y="38497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682812" y="43140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7195487" y="38497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7195487" y="4314015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682812" y="4805090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195487" y="4805090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708162" y="2907715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708162" y="3372015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7708162" y="3836315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708162" y="4300615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708162" y="4791690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452575" y="2864184"/>
            <a:ext cx="435165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corner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16535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</a:t>
            </a:r>
            <a:r>
              <a:rPr sz="1800" dirty="0">
                <a:latin typeface="Arial"/>
                <a:cs typeface="Arial"/>
              </a:rPr>
              <a:t>modeled  </a:t>
            </a:r>
            <a:r>
              <a:rPr sz="1800" spc="-5" dirty="0">
                <a:latin typeface="Arial"/>
                <a:cs typeface="Arial"/>
              </a:rPr>
              <a:t>using an RNN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(LSTM)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29"/>
          <p:cNvSpPr txBox="1"/>
          <p:nvPr/>
        </p:nvSpPr>
        <p:spPr>
          <a:xfrm>
            <a:off x="3397746" y="1030000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4" name="object 32"/>
          <p:cNvSpPr/>
          <p:nvPr/>
        </p:nvSpPr>
        <p:spPr>
          <a:xfrm>
            <a:off x="5749825" y="3124582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7" name="Straight Arrow Connector 36"/>
          <p:cNvCxnSpPr>
            <a:stCxn id="7" idx="3"/>
          </p:cNvCxnSpPr>
          <p:nvPr/>
        </p:nvCxnSpPr>
        <p:spPr>
          <a:xfrm flipV="1">
            <a:off x="5842186" y="3013477"/>
            <a:ext cx="327951" cy="382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7" idx="2"/>
          </p:cNvCxnSpPr>
          <p:nvPr/>
        </p:nvCxnSpPr>
        <p:spPr>
          <a:xfrm>
            <a:off x="5749824" y="3109668"/>
            <a:ext cx="0" cy="27574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bject 3"/>
          <p:cNvSpPr/>
          <p:nvPr/>
        </p:nvSpPr>
        <p:spPr>
          <a:xfrm>
            <a:off x="5662800" y="3388292"/>
            <a:ext cx="184724" cy="18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"/>
          <p:cNvSpPr/>
          <p:nvPr/>
        </p:nvSpPr>
        <p:spPr>
          <a:xfrm>
            <a:off x="6170400" y="2924944"/>
            <a:ext cx="184724" cy="18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20688"/>
            <a:ext cx="447382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PixelRNN</a:t>
            </a:r>
          </a:p>
        </p:txBody>
      </p:sp>
      <p:sp>
        <p:nvSpPr>
          <p:cNvPr id="32" name="object 28"/>
          <p:cNvSpPr txBox="1"/>
          <p:nvPr/>
        </p:nvSpPr>
        <p:spPr>
          <a:xfrm>
            <a:off x="452575" y="2864184"/>
            <a:ext cx="435165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corner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16535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</a:t>
            </a:r>
            <a:r>
              <a:rPr sz="1800" dirty="0">
                <a:latin typeface="Arial"/>
                <a:cs typeface="Arial"/>
              </a:rPr>
              <a:t>modeled  </a:t>
            </a:r>
            <a:r>
              <a:rPr sz="1800" spc="-5" dirty="0">
                <a:latin typeface="Arial"/>
                <a:cs typeface="Arial"/>
              </a:rPr>
              <a:t>using an RNN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(LSTM)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29"/>
          <p:cNvSpPr txBox="1"/>
          <p:nvPr/>
        </p:nvSpPr>
        <p:spPr>
          <a:xfrm>
            <a:off x="3397746" y="1030000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2" name="object 3"/>
          <p:cNvSpPr/>
          <p:nvPr/>
        </p:nvSpPr>
        <p:spPr>
          <a:xfrm>
            <a:off x="5653706" y="28772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87599" y="175199"/>
                </a:move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04769" y="1698"/>
                </a:lnTo>
                <a:lnTo>
                  <a:pt x="149542" y="25657"/>
                </a:lnTo>
                <a:lnTo>
                  <a:pt x="173501" y="70430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close/>
              </a:path>
            </a:pathLst>
          </a:custGeom>
          <a:solidFill>
            <a:srgbClr val="93C4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4"/>
          <p:cNvSpPr/>
          <p:nvPr/>
        </p:nvSpPr>
        <p:spPr>
          <a:xfrm>
            <a:off x="5653706" y="28772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0" y="87599"/>
                </a:move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36200" y="14717"/>
                </a:lnTo>
                <a:lnTo>
                  <a:pt x="168531" y="54076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close/>
              </a:path>
            </a:pathLst>
          </a:custGeom>
          <a:ln w="9524">
            <a:solidFill>
              <a:srgbClr val="3776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5"/>
          <p:cNvSpPr/>
          <p:nvPr/>
        </p:nvSpPr>
        <p:spPr>
          <a:xfrm>
            <a:off x="5653706" y="33415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87599" y="175199"/>
                </a:move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04769" y="1698"/>
                </a:lnTo>
                <a:lnTo>
                  <a:pt x="149542" y="25657"/>
                </a:lnTo>
                <a:lnTo>
                  <a:pt x="173501" y="70430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close/>
              </a:path>
            </a:pathLst>
          </a:custGeom>
          <a:solidFill>
            <a:srgbClr val="93C4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6"/>
          <p:cNvSpPr/>
          <p:nvPr/>
        </p:nvSpPr>
        <p:spPr>
          <a:xfrm>
            <a:off x="5653706" y="33415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0" y="87599"/>
                </a:move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36200" y="14717"/>
                </a:lnTo>
                <a:lnTo>
                  <a:pt x="168531" y="54076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close/>
              </a:path>
            </a:pathLst>
          </a:custGeom>
          <a:ln w="9524">
            <a:solidFill>
              <a:srgbClr val="3776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7"/>
          <p:cNvSpPr/>
          <p:nvPr/>
        </p:nvSpPr>
        <p:spPr>
          <a:xfrm>
            <a:off x="6161619" y="2872469"/>
            <a:ext cx="184724" cy="18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8"/>
          <p:cNvSpPr/>
          <p:nvPr/>
        </p:nvSpPr>
        <p:spPr>
          <a:xfrm>
            <a:off x="6161619" y="3336769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9"/>
          <p:cNvSpPr/>
          <p:nvPr/>
        </p:nvSpPr>
        <p:spPr>
          <a:xfrm>
            <a:off x="5648944" y="3801069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2"/>
          <p:cNvSpPr/>
          <p:nvPr/>
        </p:nvSpPr>
        <p:spPr>
          <a:xfrm>
            <a:off x="6161619" y="4265369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3"/>
          <p:cNvSpPr/>
          <p:nvPr/>
        </p:nvSpPr>
        <p:spPr>
          <a:xfrm>
            <a:off x="5648944" y="4756444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4"/>
          <p:cNvSpPr/>
          <p:nvPr/>
        </p:nvSpPr>
        <p:spPr>
          <a:xfrm>
            <a:off x="6161619" y="4756444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5"/>
          <p:cNvSpPr/>
          <p:nvPr/>
        </p:nvSpPr>
        <p:spPr>
          <a:xfrm>
            <a:off x="6674294" y="2872469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8"/>
          <p:cNvSpPr/>
          <p:nvPr/>
        </p:nvSpPr>
        <p:spPr>
          <a:xfrm>
            <a:off x="7186969" y="33367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9"/>
          <p:cNvSpPr/>
          <p:nvPr/>
        </p:nvSpPr>
        <p:spPr>
          <a:xfrm>
            <a:off x="6674294" y="38010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20"/>
          <p:cNvSpPr/>
          <p:nvPr/>
        </p:nvSpPr>
        <p:spPr>
          <a:xfrm>
            <a:off x="6674294" y="42653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21"/>
          <p:cNvSpPr/>
          <p:nvPr/>
        </p:nvSpPr>
        <p:spPr>
          <a:xfrm>
            <a:off x="7186969" y="38010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22"/>
          <p:cNvSpPr/>
          <p:nvPr/>
        </p:nvSpPr>
        <p:spPr>
          <a:xfrm>
            <a:off x="7186969" y="42653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23"/>
          <p:cNvSpPr/>
          <p:nvPr/>
        </p:nvSpPr>
        <p:spPr>
          <a:xfrm>
            <a:off x="6674294" y="4756444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24"/>
          <p:cNvSpPr/>
          <p:nvPr/>
        </p:nvSpPr>
        <p:spPr>
          <a:xfrm>
            <a:off x="7186969" y="4756444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25"/>
          <p:cNvSpPr/>
          <p:nvPr/>
        </p:nvSpPr>
        <p:spPr>
          <a:xfrm>
            <a:off x="7699644" y="2859069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6"/>
          <p:cNvSpPr/>
          <p:nvPr/>
        </p:nvSpPr>
        <p:spPr>
          <a:xfrm>
            <a:off x="7699644" y="3323369"/>
            <a:ext cx="184724" cy="184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7"/>
          <p:cNvSpPr/>
          <p:nvPr/>
        </p:nvSpPr>
        <p:spPr>
          <a:xfrm>
            <a:off x="7699644" y="3787669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28"/>
          <p:cNvSpPr/>
          <p:nvPr/>
        </p:nvSpPr>
        <p:spPr>
          <a:xfrm>
            <a:off x="7699644" y="4251969"/>
            <a:ext cx="184724" cy="184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29"/>
          <p:cNvSpPr/>
          <p:nvPr/>
        </p:nvSpPr>
        <p:spPr>
          <a:xfrm>
            <a:off x="7699644" y="4743044"/>
            <a:ext cx="184724" cy="184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32"/>
          <p:cNvSpPr/>
          <p:nvPr/>
        </p:nvSpPr>
        <p:spPr>
          <a:xfrm>
            <a:off x="5741307" y="305243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33"/>
          <p:cNvSpPr/>
          <p:nvPr/>
        </p:nvSpPr>
        <p:spPr>
          <a:xfrm>
            <a:off x="5725574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34"/>
          <p:cNvSpPr/>
          <p:nvPr/>
        </p:nvSpPr>
        <p:spPr>
          <a:xfrm>
            <a:off x="5725574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35"/>
          <p:cNvSpPr/>
          <p:nvPr/>
        </p:nvSpPr>
        <p:spPr>
          <a:xfrm>
            <a:off x="5828881" y="29630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36"/>
          <p:cNvSpPr/>
          <p:nvPr/>
        </p:nvSpPr>
        <p:spPr>
          <a:xfrm>
            <a:off x="6109148" y="29487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167" y="0"/>
                </a:lnTo>
                <a:lnTo>
                  <a:pt x="43308" y="15963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37"/>
          <p:cNvSpPr/>
          <p:nvPr/>
        </p:nvSpPr>
        <p:spPr>
          <a:xfrm>
            <a:off x="6109148" y="29487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43308" y="15963"/>
                </a:lnTo>
                <a:lnTo>
                  <a:pt x="167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38"/>
          <p:cNvSpPr/>
          <p:nvPr/>
        </p:nvSpPr>
        <p:spPr>
          <a:xfrm>
            <a:off x="5741307" y="3516682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39"/>
          <p:cNvSpPr/>
          <p:nvPr/>
        </p:nvSpPr>
        <p:spPr>
          <a:xfrm>
            <a:off x="5725574" y="374873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40"/>
          <p:cNvSpPr/>
          <p:nvPr/>
        </p:nvSpPr>
        <p:spPr>
          <a:xfrm>
            <a:off x="5725574" y="374873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41"/>
          <p:cNvSpPr/>
          <p:nvPr/>
        </p:nvSpPr>
        <p:spPr>
          <a:xfrm>
            <a:off x="6253981" y="305243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42"/>
          <p:cNvSpPr/>
          <p:nvPr/>
        </p:nvSpPr>
        <p:spPr>
          <a:xfrm>
            <a:off x="6238249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43"/>
          <p:cNvSpPr/>
          <p:nvPr/>
        </p:nvSpPr>
        <p:spPr>
          <a:xfrm>
            <a:off x="6238249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44"/>
          <p:cNvSpPr/>
          <p:nvPr/>
        </p:nvSpPr>
        <p:spPr>
          <a:xfrm>
            <a:off x="5828881" y="34282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45"/>
          <p:cNvSpPr/>
          <p:nvPr/>
        </p:nvSpPr>
        <p:spPr>
          <a:xfrm>
            <a:off x="6109148" y="34139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167" y="0"/>
                </a:lnTo>
                <a:lnTo>
                  <a:pt x="43308" y="1596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46"/>
          <p:cNvSpPr/>
          <p:nvPr/>
        </p:nvSpPr>
        <p:spPr>
          <a:xfrm>
            <a:off x="6109148" y="34139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308" y="15962"/>
                </a:lnTo>
                <a:lnTo>
                  <a:pt x="167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47"/>
          <p:cNvSpPr/>
          <p:nvPr/>
        </p:nvSpPr>
        <p:spPr>
          <a:xfrm>
            <a:off x="6341569" y="29648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48"/>
          <p:cNvSpPr/>
          <p:nvPr/>
        </p:nvSpPr>
        <p:spPr>
          <a:xfrm>
            <a:off x="6621836" y="29505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166" y="0"/>
                </a:lnTo>
                <a:lnTo>
                  <a:pt x="43308" y="15963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49"/>
          <p:cNvSpPr/>
          <p:nvPr/>
        </p:nvSpPr>
        <p:spPr>
          <a:xfrm>
            <a:off x="6621836" y="29505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43308" y="15963"/>
                </a:lnTo>
                <a:lnTo>
                  <a:pt x="166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12"/>
          <p:cNvSpPr/>
          <p:nvPr/>
        </p:nvSpPr>
        <p:spPr>
          <a:xfrm>
            <a:off x="5652120" y="4266000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2"/>
          <p:cNvSpPr/>
          <p:nvPr/>
        </p:nvSpPr>
        <p:spPr>
          <a:xfrm>
            <a:off x="6156176" y="3789040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12"/>
          <p:cNvSpPr/>
          <p:nvPr/>
        </p:nvSpPr>
        <p:spPr>
          <a:xfrm>
            <a:off x="6660232" y="3356992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2"/>
          <p:cNvSpPr/>
          <p:nvPr/>
        </p:nvSpPr>
        <p:spPr>
          <a:xfrm>
            <a:off x="7195588" y="2884236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20688"/>
            <a:ext cx="447382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PixelRNN</a:t>
            </a:r>
          </a:p>
        </p:txBody>
      </p:sp>
      <p:sp>
        <p:nvSpPr>
          <p:cNvPr id="32" name="object 28"/>
          <p:cNvSpPr txBox="1"/>
          <p:nvPr/>
        </p:nvSpPr>
        <p:spPr>
          <a:xfrm>
            <a:off x="452575" y="2864184"/>
            <a:ext cx="435165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corner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16535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</a:t>
            </a:r>
            <a:r>
              <a:rPr sz="1800" dirty="0">
                <a:latin typeface="Arial"/>
                <a:cs typeface="Arial"/>
              </a:rPr>
              <a:t>modeled  </a:t>
            </a:r>
            <a:r>
              <a:rPr sz="1800" spc="-5" dirty="0">
                <a:latin typeface="Arial"/>
                <a:cs typeface="Arial"/>
              </a:rPr>
              <a:t>using an RNN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(LSTM)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29"/>
          <p:cNvSpPr txBox="1"/>
          <p:nvPr/>
        </p:nvSpPr>
        <p:spPr>
          <a:xfrm>
            <a:off x="3397746" y="1030000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2" name="object 3"/>
          <p:cNvSpPr/>
          <p:nvPr/>
        </p:nvSpPr>
        <p:spPr>
          <a:xfrm>
            <a:off x="5653706" y="28772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87599" y="175199"/>
                </a:move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04769" y="1698"/>
                </a:lnTo>
                <a:lnTo>
                  <a:pt x="149542" y="25657"/>
                </a:lnTo>
                <a:lnTo>
                  <a:pt x="173501" y="70430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close/>
              </a:path>
            </a:pathLst>
          </a:custGeom>
          <a:solidFill>
            <a:srgbClr val="93C4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4"/>
          <p:cNvSpPr/>
          <p:nvPr/>
        </p:nvSpPr>
        <p:spPr>
          <a:xfrm>
            <a:off x="5653706" y="28772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0" y="87599"/>
                </a:move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36200" y="14717"/>
                </a:lnTo>
                <a:lnTo>
                  <a:pt x="168531" y="54076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close/>
              </a:path>
            </a:pathLst>
          </a:custGeom>
          <a:ln w="9524">
            <a:solidFill>
              <a:srgbClr val="3776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5"/>
          <p:cNvSpPr/>
          <p:nvPr/>
        </p:nvSpPr>
        <p:spPr>
          <a:xfrm>
            <a:off x="5653706" y="33415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87599" y="175199"/>
                </a:move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04769" y="1698"/>
                </a:lnTo>
                <a:lnTo>
                  <a:pt x="149542" y="25657"/>
                </a:lnTo>
                <a:lnTo>
                  <a:pt x="173501" y="70430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close/>
              </a:path>
            </a:pathLst>
          </a:custGeom>
          <a:solidFill>
            <a:srgbClr val="93C4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6"/>
          <p:cNvSpPr/>
          <p:nvPr/>
        </p:nvSpPr>
        <p:spPr>
          <a:xfrm>
            <a:off x="5653706" y="3341531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175260" h="175260">
                <a:moveTo>
                  <a:pt x="0" y="87599"/>
                </a:moveTo>
                <a:lnTo>
                  <a:pt x="6884" y="53502"/>
                </a:lnTo>
                <a:lnTo>
                  <a:pt x="25657" y="25657"/>
                </a:lnTo>
                <a:lnTo>
                  <a:pt x="53502" y="6884"/>
                </a:lnTo>
                <a:lnTo>
                  <a:pt x="87599" y="0"/>
                </a:lnTo>
                <a:lnTo>
                  <a:pt x="136200" y="14717"/>
                </a:lnTo>
                <a:lnTo>
                  <a:pt x="168531" y="54076"/>
                </a:lnTo>
                <a:lnTo>
                  <a:pt x="175199" y="87599"/>
                </a:lnTo>
                <a:lnTo>
                  <a:pt x="168315" y="121697"/>
                </a:lnTo>
                <a:lnTo>
                  <a:pt x="149542" y="149542"/>
                </a:lnTo>
                <a:lnTo>
                  <a:pt x="121697" y="168315"/>
                </a:lnTo>
                <a:lnTo>
                  <a:pt x="87599" y="175199"/>
                </a:lnTo>
                <a:lnTo>
                  <a:pt x="53502" y="168315"/>
                </a:lnTo>
                <a:lnTo>
                  <a:pt x="25657" y="149542"/>
                </a:lnTo>
                <a:lnTo>
                  <a:pt x="6884" y="121697"/>
                </a:lnTo>
                <a:lnTo>
                  <a:pt x="0" y="87599"/>
                </a:lnTo>
                <a:close/>
              </a:path>
            </a:pathLst>
          </a:custGeom>
          <a:ln w="9524">
            <a:solidFill>
              <a:srgbClr val="3776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7"/>
          <p:cNvSpPr/>
          <p:nvPr/>
        </p:nvSpPr>
        <p:spPr>
          <a:xfrm>
            <a:off x="6161619" y="2872469"/>
            <a:ext cx="184724" cy="18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8"/>
          <p:cNvSpPr/>
          <p:nvPr/>
        </p:nvSpPr>
        <p:spPr>
          <a:xfrm>
            <a:off x="6161619" y="3336769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9"/>
          <p:cNvSpPr/>
          <p:nvPr/>
        </p:nvSpPr>
        <p:spPr>
          <a:xfrm>
            <a:off x="5648944" y="3801069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"/>
          <p:cNvSpPr/>
          <p:nvPr/>
        </p:nvSpPr>
        <p:spPr>
          <a:xfrm>
            <a:off x="5648944" y="4265369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"/>
          <p:cNvSpPr/>
          <p:nvPr/>
        </p:nvSpPr>
        <p:spPr>
          <a:xfrm>
            <a:off x="6161619" y="3801069"/>
            <a:ext cx="184724" cy="18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2"/>
          <p:cNvSpPr/>
          <p:nvPr/>
        </p:nvSpPr>
        <p:spPr>
          <a:xfrm>
            <a:off x="6161619" y="4265369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3"/>
          <p:cNvSpPr/>
          <p:nvPr/>
        </p:nvSpPr>
        <p:spPr>
          <a:xfrm>
            <a:off x="5648944" y="4756444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4"/>
          <p:cNvSpPr/>
          <p:nvPr/>
        </p:nvSpPr>
        <p:spPr>
          <a:xfrm>
            <a:off x="6161619" y="4756444"/>
            <a:ext cx="184724" cy="184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5"/>
          <p:cNvSpPr/>
          <p:nvPr/>
        </p:nvSpPr>
        <p:spPr>
          <a:xfrm>
            <a:off x="6674294" y="2872469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6"/>
          <p:cNvSpPr/>
          <p:nvPr/>
        </p:nvSpPr>
        <p:spPr>
          <a:xfrm>
            <a:off x="6674294" y="3336769"/>
            <a:ext cx="184724" cy="18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7"/>
          <p:cNvSpPr/>
          <p:nvPr/>
        </p:nvSpPr>
        <p:spPr>
          <a:xfrm>
            <a:off x="7186969" y="2872469"/>
            <a:ext cx="184724" cy="18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8"/>
          <p:cNvSpPr/>
          <p:nvPr/>
        </p:nvSpPr>
        <p:spPr>
          <a:xfrm>
            <a:off x="7186969" y="33367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9"/>
          <p:cNvSpPr/>
          <p:nvPr/>
        </p:nvSpPr>
        <p:spPr>
          <a:xfrm>
            <a:off x="6674294" y="38010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20"/>
          <p:cNvSpPr/>
          <p:nvPr/>
        </p:nvSpPr>
        <p:spPr>
          <a:xfrm>
            <a:off x="6674294" y="42653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21"/>
          <p:cNvSpPr/>
          <p:nvPr/>
        </p:nvSpPr>
        <p:spPr>
          <a:xfrm>
            <a:off x="7186969" y="38010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22"/>
          <p:cNvSpPr/>
          <p:nvPr/>
        </p:nvSpPr>
        <p:spPr>
          <a:xfrm>
            <a:off x="7186969" y="4265369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23"/>
          <p:cNvSpPr/>
          <p:nvPr/>
        </p:nvSpPr>
        <p:spPr>
          <a:xfrm>
            <a:off x="6674294" y="4756444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24"/>
          <p:cNvSpPr/>
          <p:nvPr/>
        </p:nvSpPr>
        <p:spPr>
          <a:xfrm>
            <a:off x="7186969" y="4756444"/>
            <a:ext cx="184724" cy="18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25"/>
          <p:cNvSpPr/>
          <p:nvPr/>
        </p:nvSpPr>
        <p:spPr>
          <a:xfrm>
            <a:off x="7699644" y="2859069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6"/>
          <p:cNvSpPr/>
          <p:nvPr/>
        </p:nvSpPr>
        <p:spPr>
          <a:xfrm>
            <a:off x="7699644" y="3323369"/>
            <a:ext cx="184724" cy="184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7"/>
          <p:cNvSpPr/>
          <p:nvPr/>
        </p:nvSpPr>
        <p:spPr>
          <a:xfrm>
            <a:off x="7699644" y="3787669"/>
            <a:ext cx="184724" cy="184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28"/>
          <p:cNvSpPr/>
          <p:nvPr/>
        </p:nvSpPr>
        <p:spPr>
          <a:xfrm>
            <a:off x="7699644" y="4251969"/>
            <a:ext cx="184724" cy="184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29"/>
          <p:cNvSpPr/>
          <p:nvPr/>
        </p:nvSpPr>
        <p:spPr>
          <a:xfrm>
            <a:off x="7699644" y="4743044"/>
            <a:ext cx="184724" cy="184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32"/>
          <p:cNvSpPr/>
          <p:nvPr/>
        </p:nvSpPr>
        <p:spPr>
          <a:xfrm>
            <a:off x="5741307" y="305243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33"/>
          <p:cNvSpPr/>
          <p:nvPr/>
        </p:nvSpPr>
        <p:spPr>
          <a:xfrm>
            <a:off x="5725574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34"/>
          <p:cNvSpPr/>
          <p:nvPr/>
        </p:nvSpPr>
        <p:spPr>
          <a:xfrm>
            <a:off x="5725574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35"/>
          <p:cNvSpPr/>
          <p:nvPr/>
        </p:nvSpPr>
        <p:spPr>
          <a:xfrm>
            <a:off x="5828881" y="29630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36"/>
          <p:cNvSpPr/>
          <p:nvPr/>
        </p:nvSpPr>
        <p:spPr>
          <a:xfrm>
            <a:off x="6109148" y="29487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167" y="0"/>
                </a:lnTo>
                <a:lnTo>
                  <a:pt x="43308" y="15963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37"/>
          <p:cNvSpPr/>
          <p:nvPr/>
        </p:nvSpPr>
        <p:spPr>
          <a:xfrm>
            <a:off x="6109148" y="29487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43308" y="15963"/>
                </a:lnTo>
                <a:lnTo>
                  <a:pt x="167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38"/>
          <p:cNvSpPr/>
          <p:nvPr/>
        </p:nvSpPr>
        <p:spPr>
          <a:xfrm>
            <a:off x="5741307" y="3516682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39"/>
          <p:cNvSpPr/>
          <p:nvPr/>
        </p:nvSpPr>
        <p:spPr>
          <a:xfrm>
            <a:off x="5725574" y="374873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40"/>
          <p:cNvSpPr/>
          <p:nvPr/>
        </p:nvSpPr>
        <p:spPr>
          <a:xfrm>
            <a:off x="5725574" y="374873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41"/>
          <p:cNvSpPr/>
          <p:nvPr/>
        </p:nvSpPr>
        <p:spPr>
          <a:xfrm>
            <a:off x="6253981" y="305243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42"/>
          <p:cNvSpPr/>
          <p:nvPr/>
        </p:nvSpPr>
        <p:spPr>
          <a:xfrm>
            <a:off x="6238249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43"/>
          <p:cNvSpPr/>
          <p:nvPr/>
        </p:nvSpPr>
        <p:spPr>
          <a:xfrm>
            <a:off x="6238249" y="3284481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44"/>
          <p:cNvSpPr/>
          <p:nvPr/>
        </p:nvSpPr>
        <p:spPr>
          <a:xfrm>
            <a:off x="5828881" y="34282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45"/>
          <p:cNvSpPr/>
          <p:nvPr/>
        </p:nvSpPr>
        <p:spPr>
          <a:xfrm>
            <a:off x="6109148" y="34139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167" y="0"/>
                </a:lnTo>
                <a:lnTo>
                  <a:pt x="43308" y="1596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46"/>
          <p:cNvSpPr/>
          <p:nvPr/>
        </p:nvSpPr>
        <p:spPr>
          <a:xfrm>
            <a:off x="6109148" y="34139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308" y="15962"/>
                </a:lnTo>
                <a:lnTo>
                  <a:pt x="167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47"/>
          <p:cNvSpPr/>
          <p:nvPr/>
        </p:nvSpPr>
        <p:spPr>
          <a:xfrm>
            <a:off x="6341569" y="29648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48"/>
          <p:cNvSpPr/>
          <p:nvPr/>
        </p:nvSpPr>
        <p:spPr>
          <a:xfrm>
            <a:off x="6621836" y="29505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166" y="0"/>
                </a:lnTo>
                <a:lnTo>
                  <a:pt x="43308" y="15963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49"/>
          <p:cNvSpPr/>
          <p:nvPr/>
        </p:nvSpPr>
        <p:spPr>
          <a:xfrm>
            <a:off x="6621836" y="29505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43308" y="15963"/>
                </a:lnTo>
                <a:lnTo>
                  <a:pt x="166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50"/>
          <p:cNvSpPr/>
          <p:nvPr/>
        </p:nvSpPr>
        <p:spPr>
          <a:xfrm>
            <a:off x="5741307" y="399436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51"/>
          <p:cNvSpPr/>
          <p:nvPr/>
        </p:nvSpPr>
        <p:spPr>
          <a:xfrm>
            <a:off x="5725574" y="42264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52"/>
          <p:cNvSpPr/>
          <p:nvPr/>
        </p:nvSpPr>
        <p:spPr>
          <a:xfrm>
            <a:off x="5725574" y="42264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53"/>
          <p:cNvSpPr/>
          <p:nvPr/>
        </p:nvSpPr>
        <p:spPr>
          <a:xfrm>
            <a:off x="6253981" y="351666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54"/>
          <p:cNvSpPr/>
          <p:nvPr/>
        </p:nvSpPr>
        <p:spPr>
          <a:xfrm>
            <a:off x="6238249" y="37487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55"/>
          <p:cNvSpPr/>
          <p:nvPr/>
        </p:nvSpPr>
        <p:spPr>
          <a:xfrm>
            <a:off x="6238249" y="37487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56"/>
          <p:cNvSpPr/>
          <p:nvPr/>
        </p:nvSpPr>
        <p:spPr>
          <a:xfrm>
            <a:off x="6769131" y="305241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57"/>
          <p:cNvSpPr/>
          <p:nvPr/>
        </p:nvSpPr>
        <p:spPr>
          <a:xfrm>
            <a:off x="6753399" y="328446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4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58"/>
          <p:cNvSpPr/>
          <p:nvPr/>
        </p:nvSpPr>
        <p:spPr>
          <a:xfrm>
            <a:off x="6753399" y="328446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59"/>
          <p:cNvSpPr/>
          <p:nvPr/>
        </p:nvSpPr>
        <p:spPr>
          <a:xfrm>
            <a:off x="5828881" y="3892531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60"/>
          <p:cNvSpPr/>
          <p:nvPr/>
        </p:nvSpPr>
        <p:spPr>
          <a:xfrm>
            <a:off x="6109148" y="38782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167" y="0"/>
                </a:lnTo>
                <a:lnTo>
                  <a:pt x="43308" y="1596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61"/>
          <p:cNvSpPr/>
          <p:nvPr/>
        </p:nvSpPr>
        <p:spPr>
          <a:xfrm>
            <a:off x="6109148" y="38782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308" y="15962"/>
                </a:lnTo>
                <a:lnTo>
                  <a:pt x="167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62"/>
          <p:cNvSpPr/>
          <p:nvPr/>
        </p:nvSpPr>
        <p:spPr>
          <a:xfrm>
            <a:off x="6341569" y="34282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63"/>
          <p:cNvSpPr/>
          <p:nvPr/>
        </p:nvSpPr>
        <p:spPr>
          <a:xfrm>
            <a:off x="6621836" y="34139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166" y="0"/>
                </a:lnTo>
                <a:lnTo>
                  <a:pt x="43308" y="15962"/>
                </a:lnTo>
                <a:lnTo>
                  <a:pt x="0" y="3146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64"/>
          <p:cNvSpPr/>
          <p:nvPr/>
        </p:nvSpPr>
        <p:spPr>
          <a:xfrm>
            <a:off x="6621836" y="34139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308" y="15962"/>
                </a:lnTo>
                <a:lnTo>
                  <a:pt x="166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65"/>
          <p:cNvSpPr/>
          <p:nvPr/>
        </p:nvSpPr>
        <p:spPr>
          <a:xfrm>
            <a:off x="6854244" y="2964832"/>
            <a:ext cx="280670" cy="1905"/>
          </a:xfrm>
          <a:custGeom>
            <a:avLst/>
            <a:gdLst/>
            <a:ahLst/>
            <a:cxnLst/>
            <a:rect l="l" t="t" r="r" b="b"/>
            <a:pathLst>
              <a:path w="280670" h="1905">
                <a:moveTo>
                  <a:pt x="0" y="0"/>
                </a:moveTo>
                <a:lnTo>
                  <a:pt x="280350" y="149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66"/>
          <p:cNvSpPr/>
          <p:nvPr/>
        </p:nvSpPr>
        <p:spPr>
          <a:xfrm>
            <a:off x="7134511" y="29505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166" y="0"/>
                </a:lnTo>
                <a:lnTo>
                  <a:pt x="43308" y="15963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67"/>
          <p:cNvSpPr/>
          <p:nvPr/>
        </p:nvSpPr>
        <p:spPr>
          <a:xfrm>
            <a:off x="7134511" y="295059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43308" y="15963"/>
                </a:lnTo>
                <a:lnTo>
                  <a:pt x="166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68"/>
          <p:cNvSpPr txBox="1"/>
          <p:nvPr/>
        </p:nvSpPr>
        <p:spPr>
          <a:xfrm>
            <a:off x="539552" y="4671928"/>
            <a:ext cx="37058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Drawback: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sequential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generation is</a:t>
            </a:r>
            <a:r>
              <a:rPr sz="16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slow!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20688"/>
            <a:ext cx="288032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PixelCNN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253730" y="1124744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95536" y="2390678"/>
            <a:ext cx="4267835" cy="17121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5082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Still 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  </a:t>
            </a:r>
            <a:r>
              <a:rPr sz="1800" dirty="0">
                <a:latin typeface="Arial"/>
                <a:cs typeface="Arial"/>
              </a:rPr>
              <a:t>corner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now  </a:t>
            </a:r>
            <a:r>
              <a:rPr sz="1800" dirty="0">
                <a:latin typeface="Arial"/>
                <a:cs typeface="Arial"/>
              </a:rPr>
              <a:t>modeled </a:t>
            </a:r>
            <a:r>
              <a:rPr sz="1800" spc="-5" dirty="0">
                <a:latin typeface="Arial"/>
                <a:cs typeface="Arial"/>
              </a:rPr>
              <a:t>using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CNN over </a:t>
            </a:r>
            <a:r>
              <a:rPr sz="1800" dirty="0">
                <a:latin typeface="Arial"/>
                <a:cs typeface="Arial"/>
              </a:rPr>
              <a:t>context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region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276728" y="2312506"/>
            <a:ext cx="3220964" cy="2610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5844911" y="1943060"/>
            <a:ext cx="2087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Softmax loss at each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20688"/>
            <a:ext cx="288032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PixelCNN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253730" y="1124744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95536" y="2390678"/>
            <a:ext cx="4267835" cy="22332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5082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Still 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  </a:t>
            </a:r>
            <a:r>
              <a:rPr sz="1800" dirty="0">
                <a:latin typeface="Arial"/>
                <a:cs typeface="Arial"/>
              </a:rPr>
              <a:t>corner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now  </a:t>
            </a:r>
            <a:r>
              <a:rPr sz="1800" dirty="0">
                <a:latin typeface="Arial"/>
                <a:cs typeface="Arial"/>
              </a:rPr>
              <a:t>modeled </a:t>
            </a:r>
            <a:r>
              <a:rPr sz="1800" spc="-5" dirty="0">
                <a:latin typeface="Arial"/>
                <a:cs typeface="Arial"/>
              </a:rPr>
              <a:t>using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CNN over </a:t>
            </a:r>
            <a:r>
              <a:rPr sz="1800" dirty="0">
                <a:latin typeface="Arial"/>
                <a:cs typeface="Arial"/>
              </a:rPr>
              <a:t>context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region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57810">
              <a:lnSpc>
                <a:spcPct val="100699"/>
              </a:lnSpc>
            </a:pPr>
            <a:r>
              <a:rPr sz="1800" spc="-10" dirty="0">
                <a:latin typeface="Arial"/>
                <a:cs typeface="Arial"/>
              </a:rPr>
              <a:t>Training: </a:t>
            </a:r>
            <a:r>
              <a:rPr sz="1800" dirty="0">
                <a:latin typeface="Arial"/>
                <a:cs typeface="Arial"/>
              </a:rPr>
              <a:t>maximize </a:t>
            </a:r>
            <a:r>
              <a:rPr sz="1800" spc="-5" dirty="0">
                <a:latin typeface="Arial"/>
                <a:cs typeface="Arial"/>
              </a:rPr>
              <a:t>likelihood of training  images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276728" y="2312506"/>
            <a:ext cx="3220964" cy="2610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888286" y="4667572"/>
            <a:ext cx="3019924" cy="710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5844911" y="1943060"/>
            <a:ext cx="2087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Softmax loss at each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20688"/>
            <a:ext cx="288032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PixelCNN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253730" y="1124744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[van der Oord et al.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2016]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395536" y="2390678"/>
            <a:ext cx="4267835" cy="363176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5082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Still generate image pixels </a:t>
            </a:r>
            <a:r>
              <a:rPr sz="1800" dirty="0">
                <a:latin typeface="Arial"/>
                <a:cs typeface="Arial"/>
              </a:rPr>
              <a:t>starting </a:t>
            </a:r>
            <a:r>
              <a:rPr sz="1800" spc="-5" dirty="0">
                <a:latin typeface="Arial"/>
                <a:cs typeface="Arial"/>
              </a:rPr>
              <a:t>from  </a:t>
            </a:r>
            <a:r>
              <a:rPr sz="1800" dirty="0">
                <a:latin typeface="Arial"/>
                <a:cs typeface="Arial"/>
              </a:rPr>
              <a:t>corner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Dependency on previous pixels now  </a:t>
            </a:r>
            <a:r>
              <a:rPr sz="1800" dirty="0">
                <a:latin typeface="Arial"/>
                <a:cs typeface="Arial"/>
              </a:rPr>
              <a:t>modeled </a:t>
            </a:r>
            <a:r>
              <a:rPr sz="1800" spc="-5" dirty="0">
                <a:latin typeface="Arial"/>
                <a:cs typeface="Arial"/>
              </a:rPr>
              <a:t>using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CNN over </a:t>
            </a:r>
            <a:r>
              <a:rPr sz="1800" dirty="0">
                <a:latin typeface="Arial"/>
                <a:cs typeface="Arial"/>
              </a:rPr>
              <a:t>context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region</a:t>
            </a:r>
            <a:endParaRPr lang="en-US" dirty="0" smtClean="0">
              <a:latin typeface="Arial"/>
              <a:cs typeface="Arial"/>
            </a:endParaRPr>
          </a:p>
          <a:p>
            <a:pPr marL="29209">
              <a:lnSpc>
                <a:spcPct val="100000"/>
              </a:lnSpc>
              <a:spcBef>
                <a:spcPts val="1770"/>
              </a:spcBef>
            </a:pPr>
            <a:r>
              <a:rPr lang="en-US" spc="-10" dirty="0" smtClean="0">
                <a:solidFill>
                  <a:srgbClr val="0000FF"/>
                </a:solidFill>
                <a:latin typeface="Arial"/>
                <a:cs typeface="Arial"/>
              </a:rPr>
              <a:t>Training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is faster than</a:t>
            </a:r>
            <a:r>
              <a:rPr lang="en-US" spc="-1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pc="-5" dirty="0" err="1" smtClean="0">
                <a:solidFill>
                  <a:srgbClr val="0000FF"/>
                </a:solidFill>
                <a:latin typeface="Arial"/>
                <a:cs typeface="Arial"/>
              </a:rPr>
              <a:t>PixelRNN</a:t>
            </a:r>
            <a:endParaRPr lang="en-US" dirty="0" smtClean="0">
              <a:latin typeface="Arial"/>
              <a:cs typeface="Arial"/>
            </a:endParaRPr>
          </a:p>
          <a:p>
            <a:pPr marL="29209" marR="5080">
              <a:lnSpc>
                <a:spcPct val="101600"/>
              </a:lnSpc>
            </a:pP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(can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parallelize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convolutions since context</a:t>
            </a:r>
            <a:r>
              <a:rPr lang="en-US" spc="-114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region  values known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from training</a:t>
            </a:r>
            <a:r>
              <a:rPr lang="en-US" spc="-3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images)</a:t>
            </a:r>
            <a:endParaRPr lang="en-US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29209">
              <a:lnSpc>
                <a:spcPct val="100000"/>
              </a:lnSpc>
              <a:spcBef>
                <a:spcPts val="5"/>
              </a:spcBef>
            </a:pP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Generation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must still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proceed</a:t>
            </a:r>
            <a:r>
              <a:rPr lang="en-US" spc="-4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sequentially</a:t>
            </a:r>
            <a:endParaRPr lang="en-US" dirty="0" smtClean="0">
              <a:latin typeface="Arial"/>
              <a:cs typeface="Arial"/>
            </a:endParaRPr>
          </a:p>
          <a:p>
            <a:pPr marL="29209">
              <a:lnSpc>
                <a:spcPct val="100000"/>
              </a:lnSpc>
              <a:spcBef>
                <a:spcPts val="30"/>
              </a:spcBef>
            </a:pP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=&gt;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still</a:t>
            </a:r>
            <a:r>
              <a:rPr lang="en-US" spc="-1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slow</a:t>
            </a:r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276728" y="2312506"/>
            <a:ext cx="3220964" cy="2610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5844911" y="1943060"/>
            <a:ext cx="2087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Softmax loss at each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15616" y="692696"/>
            <a:ext cx="504056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Generation</a:t>
            </a:r>
            <a:r>
              <a:rPr sz="4000" spc="-95" dirty="0"/>
              <a:t> </a:t>
            </a:r>
            <a:r>
              <a:rPr sz="4000" spc="-5" dirty="0"/>
              <a:t>Samples</a:t>
            </a:r>
          </a:p>
        </p:txBody>
      </p:sp>
      <p:sp>
        <p:nvSpPr>
          <p:cNvPr id="7" name="object 4"/>
          <p:cNvSpPr/>
          <p:nvPr/>
        </p:nvSpPr>
        <p:spPr>
          <a:xfrm>
            <a:off x="1056250" y="2206152"/>
            <a:ext cx="3265325" cy="29116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/>
          <p:nvPr/>
        </p:nvSpPr>
        <p:spPr>
          <a:xfrm>
            <a:off x="4754736" y="2206152"/>
            <a:ext cx="3190657" cy="29116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 txBox="1"/>
          <p:nvPr/>
        </p:nvSpPr>
        <p:spPr>
          <a:xfrm>
            <a:off x="1997474" y="5206464"/>
            <a:ext cx="13385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32x32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CIFAR-10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5830699" y="5206464"/>
            <a:ext cx="1329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32x32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ImageNet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7" y="764704"/>
            <a:ext cx="568863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/>
              <a:t>PixelRNN </a:t>
            </a:r>
            <a:r>
              <a:rPr sz="4400" spc="-5" dirty="0"/>
              <a:t>and</a:t>
            </a:r>
            <a:r>
              <a:rPr sz="4400" spc="-85" dirty="0"/>
              <a:t> </a:t>
            </a:r>
            <a:r>
              <a:rPr sz="4400" spc="-5" dirty="0"/>
              <a:t>PixelCNN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4838774" y="4388837"/>
            <a:ext cx="40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See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sz="half" idx="4294967295"/>
          </p:nvPr>
        </p:nvSpPr>
        <p:spPr>
          <a:xfrm>
            <a:off x="4826074" y="2179036"/>
            <a:ext cx="3922390" cy="36262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Tx/>
              <a:buFont typeface="Arial" pitchFamily="34" charset="0"/>
              <a:buChar char="‒"/>
            </a:pPr>
            <a:r>
              <a:rPr sz="1800" spc="-5" dirty="0">
                <a:latin typeface="Arial"/>
                <a:cs typeface="Arial"/>
              </a:rPr>
              <a:t>Improving PixelCNN performance</a:t>
            </a:r>
          </a:p>
          <a:p>
            <a:pPr marL="469900" indent="-304800">
              <a:spcBef>
                <a:spcPts val="15"/>
              </a:spcBef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Gated convolutional layers</a:t>
            </a:r>
          </a:p>
          <a:p>
            <a:pPr marL="469900" indent="-304800">
              <a:spcBef>
                <a:spcPts val="15"/>
              </a:spcBef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Short-cut connections</a:t>
            </a:r>
          </a:p>
          <a:p>
            <a:pPr marL="469900" indent="-304800">
              <a:spcBef>
                <a:spcPts val="15"/>
              </a:spcBef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Discretized logistic loss</a:t>
            </a:r>
          </a:p>
          <a:p>
            <a:pPr marL="469900" indent="-304800">
              <a:spcBef>
                <a:spcPts val="15"/>
              </a:spcBef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Multi-scale</a:t>
            </a:r>
          </a:p>
          <a:p>
            <a:pPr marL="469900" indent="-304800">
              <a:spcBef>
                <a:spcPts val="15"/>
              </a:spcBef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Training tricks</a:t>
            </a:r>
          </a:p>
          <a:p>
            <a:pPr marL="469900" indent="-304800">
              <a:spcBef>
                <a:spcPts val="15"/>
              </a:spcBef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Etc…</a:t>
            </a:r>
          </a:p>
          <a:p>
            <a:pPr>
              <a:buClrTx/>
              <a:buFont typeface="Arial" pitchFamily="34" charset="0"/>
              <a:buChar char="‒"/>
            </a:pPr>
            <a:endParaRPr sz="1800" spc="-5" dirty="0">
              <a:latin typeface="Arial"/>
              <a:cs typeface="Arial"/>
            </a:endParaRPr>
          </a:p>
          <a:p>
            <a:pPr>
              <a:spcBef>
                <a:spcPts val="50"/>
              </a:spcBef>
              <a:buClrTx/>
              <a:buFont typeface="Arial" pitchFamily="34" charset="0"/>
              <a:buChar char="‒"/>
            </a:pPr>
            <a:endParaRPr sz="1800" spc="-5" dirty="0">
              <a:latin typeface="Arial"/>
              <a:cs typeface="Arial"/>
            </a:endParaRPr>
          </a:p>
          <a:p>
            <a:pPr marL="469900" indent="-304800"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Van der Oord et al. NIPS 2016</a:t>
            </a:r>
          </a:p>
          <a:p>
            <a:pPr marL="469900" marR="1017905" indent="-304800">
              <a:lnSpc>
                <a:spcPct val="100699"/>
              </a:lnSpc>
              <a:buClrTx/>
              <a:buFont typeface="Arial" pitchFamily="34" charset="0"/>
              <a:buChar char="‒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Salimans et al. 2017  (PixelCNN++)</a:t>
            </a:r>
          </a:p>
        </p:txBody>
      </p:sp>
      <p:sp>
        <p:nvSpPr>
          <p:cNvPr id="9" name="object 5"/>
          <p:cNvSpPr txBox="1"/>
          <p:nvPr/>
        </p:nvSpPr>
        <p:spPr>
          <a:xfrm>
            <a:off x="516849" y="2247025"/>
            <a:ext cx="3784600" cy="2785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Pros:</a:t>
            </a:r>
            <a:endParaRPr sz="1800" dirty="0">
              <a:latin typeface="Arial"/>
              <a:cs typeface="Arial"/>
            </a:endParaRPr>
          </a:p>
          <a:p>
            <a:pPr marL="469900" marR="5080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Can explicitly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compute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likelihood  p(x)</a:t>
            </a:r>
            <a:endParaRPr sz="1800" dirty="0">
              <a:latin typeface="Arial"/>
              <a:cs typeface="Arial"/>
            </a:endParaRPr>
          </a:p>
          <a:p>
            <a:pPr marL="469900" marR="506095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Explicit likelihood of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training  data gives good evaluation 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metric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Good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samples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FF"/>
              </a:buClr>
              <a:buFont typeface="Arial"/>
              <a:buChar char="-"/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Con: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Sequential generation =&gt;</a:t>
            </a:r>
            <a:r>
              <a:rPr sz="18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slow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691680" y="2514719"/>
            <a:ext cx="5423535" cy="149034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1294130">
              <a:lnSpc>
                <a:spcPct val="100299"/>
              </a:lnSpc>
              <a:spcBef>
                <a:spcPts val="80"/>
              </a:spcBef>
            </a:pPr>
            <a:r>
              <a:rPr sz="4800" spc="-55" dirty="0"/>
              <a:t>Variational  </a:t>
            </a:r>
            <a:r>
              <a:rPr sz="4800" spc="25" dirty="0"/>
              <a:t>Autoencoders</a:t>
            </a:r>
            <a:r>
              <a:rPr sz="4800" spc="-85" dirty="0"/>
              <a:t> </a:t>
            </a:r>
            <a:r>
              <a:rPr sz="4800" spc="-320" dirty="0"/>
              <a:t>(VAE)</a:t>
            </a:r>
            <a:endParaRPr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764704"/>
            <a:ext cx="2043987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</a:t>
            </a:r>
            <a:r>
              <a:rPr spc="-85" dirty="0"/>
              <a:t> </a:t>
            </a:r>
            <a:r>
              <a:rPr spc="-35" dirty="0"/>
              <a:t>far...</a:t>
            </a:r>
          </a:p>
        </p:txBody>
      </p:sp>
      <p:sp>
        <p:nvSpPr>
          <p:cNvPr id="8" name="object 4"/>
          <p:cNvSpPr/>
          <p:nvPr/>
        </p:nvSpPr>
        <p:spPr>
          <a:xfrm>
            <a:off x="1264100" y="2926492"/>
            <a:ext cx="2928775" cy="646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506675" y="2491849"/>
            <a:ext cx="8025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PixelCNNs define tractable density function, optimize likelihood of training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data: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70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6"/>
          <p:cNvSpPr txBox="1"/>
          <p:nvPr/>
        </p:nvSpPr>
        <p:spPr>
          <a:xfrm>
            <a:off x="506675" y="3956789"/>
            <a:ext cx="7995284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VAEs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define intractable density function with latent</a:t>
            </a:r>
            <a:r>
              <a:rPr sz="1800" spc="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Cannot optimize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directly,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derive and optimize lower bound on likelihood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instead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764704"/>
            <a:ext cx="2043987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</a:t>
            </a:r>
            <a:r>
              <a:rPr spc="-85" dirty="0"/>
              <a:t> </a:t>
            </a:r>
            <a:r>
              <a:rPr spc="-35" dirty="0"/>
              <a:t>far...</a:t>
            </a:r>
          </a:p>
        </p:txBody>
      </p:sp>
      <p:sp>
        <p:nvSpPr>
          <p:cNvPr id="7" name="object 3"/>
          <p:cNvSpPr/>
          <p:nvPr/>
        </p:nvSpPr>
        <p:spPr>
          <a:xfrm>
            <a:off x="1222300" y="4275753"/>
            <a:ext cx="2581324" cy="52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264100" y="2926492"/>
            <a:ext cx="2928775" cy="646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506675" y="2491849"/>
            <a:ext cx="8025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PixelCNNs define tractable density function, optimize likelihood of training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data: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686354" y="1628800"/>
            <a:ext cx="714565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Unsupervised approach for learning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lower-dimensional feature </a:t>
            </a:r>
            <a:r>
              <a:rPr sz="1600" dirty="0">
                <a:latin typeface="Arial"/>
                <a:cs typeface="Arial"/>
              </a:rPr>
              <a:t>representation  </a:t>
            </a:r>
            <a:r>
              <a:rPr sz="1600" spc="-5" dirty="0">
                <a:latin typeface="Arial"/>
                <a:cs typeface="Arial"/>
              </a:rPr>
              <a:t>from unlabeled training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3677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686354" y="1628800"/>
            <a:ext cx="714565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Unsupervised approach for learning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lower-dimensional feature </a:t>
            </a:r>
            <a:r>
              <a:rPr sz="1600" dirty="0">
                <a:latin typeface="Arial"/>
                <a:cs typeface="Arial"/>
              </a:rPr>
              <a:t>representation  </a:t>
            </a:r>
            <a:r>
              <a:rPr sz="1600" spc="-5" dirty="0">
                <a:latin typeface="Arial"/>
                <a:cs typeface="Arial"/>
              </a:rPr>
              <a:t>from unlabeled training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4736100" y="3053395"/>
            <a:ext cx="259715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645795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latin typeface="Arial"/>
                <a:cs typeface="Arial"/>
              </a:rPr>
              <a:t>Originally</a:t>
            </a:r>
            <a:r>
              <a:rPr sz="1600" spc="-5" dirty="0">
                <a:latin typeface="Arial"/>
                <a:cs typeface="Arial"/>
              </a:rPr>
              <a:t>: Linear </a:t>
            </a:r>
            <a:r>
              <a:rPr sz="1600" dirty="0">
                <a:latin typeface="Arial"/>
                <a:cs typeface="Arial"/>
              </a:rPr>
              <a:t>+  </a:t>
            </a:r>
            <a:r>
              <a:rPr sz="1600" spc="-5" dirty="0">
                <a:latin typeface="Arial"/>
                <a:cs typeface="Arial"/>
              </a:rPr>
              <a:t>nonlinearity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(sigmoid)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Deep,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fully-connected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ReLU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CNN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4826549" y="4205036"/>
            <a:ext cx="633095" cy="760095"/>
          </a:xfrm>
          <a:custGeom>
            <a:avLst/>
            <a:gdLst/>
            <a:ahLst/>
            <a:cxnLst/>
            <a:rect l="l" t="t" r="r" b="b"/>
            <a:pathLst>
              <a:path w="633095" h="760095">
                <a:moveTo>
                  <a:pt x="0" y="759961"/>
                </a:moveTo>
                <a:lnTo>
                  <a:pt x="632763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5425607" y="4129074"/>
            <a:ext cx="98547" cy="1056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5411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686354" y="1628800"/>
            <a:ext cx="714565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Unsupervised approach for learning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lower-dimensional feature </a:t>
            </a:r>
            <a:r>
              <a:rPr sz="1600" dirty="0">
                <a:latin typeface="Arial"/>
                <a:cs typeface="Arial"/>
              </a:rPr>
              <a:t>representation  </a:t>
            </a:r>
            <a:r>
              <a:rPr sz="1600" spc="-5" dirty="0">
                <a:latin typeface="Arial"/>
                <a:cs typeface="Arial"/>
              </a:rPr>
              <a:t>from unlabeled training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4736100" y="3053395"/>
            <a:ext cx="259715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645795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latin typeface="Arial"/>
                <a:cs typeface="Arial"/>
              </a:rPr>
              <a:t>Originally</a:t>
            </a:r>
            <a:r>
              <a:rPr sz="1600" spc="-5" dirty="0">
                <a:latin typeface="Arial"/>
                <a:cs typeface="Arial"/>
              </a:rPr>
              <a:t>: Linear </a:t>
            </a:r>
            <a:r>
              <a:rPr sz="1600" dirty="0">
                <a:latin typeface="Arial"/>
                <a:cs typeface="Arial"/>
              </a:rPr>
              <a:t>+  </a:t>
            </a:r>
            <a:r>
              <a:rPr sz="1600" spc="-5" dirty="0">
                <a:latin typeface="Arial"/>
                <a:cs typeface="Arial"/>
              </a:rPr>
              <a:t>nonlinearity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(sigmoid)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Deep,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fully-connected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ReLU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CNN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4826549" y="4205036"/>
            <a:ext cx="633095" cy="760095"/>
          </a:xfrm>
          <a:custGeom>
            <a:avLst/>
            <a:gdLst/>
            <a:ahLst/>
            <a:cxnLst/>
            <a:rect l="l" t="t" r="r" b="b"/>
            <a:pathLst>
              <a:path w="633095" h="760095">
                <a:moveTo>
                  <a:pt x="0" y="759961"/>
                </a:moveTo>
                <a:lnTo>
                  <a:pt x="632763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5425607" y="4129074"/>
            <a:ext cx="98547" cy="1056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 txBox="1"/>
          <p:nvPr/>
        </p:nvSpPr>
        <p:spPr>
          <a:xfrm>
            <a:off x="391975" y="2636912"/>
            <a:ext cx="234061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z </a:t>
            </a:r>
            <a:r>
              <a:rPr sz="1600" spc="-5" dirty="0">
                <a:latin typeface="Arial"/>
                <a:cs typeface="Arial"/>
              </a:rPr>
              <a:t>usually </a:t>
            </a:r>
            <a:r>
              <a:rPr sz="1600" dirty="0">
                <a:latin typeface="Arial"/>
                <a:cs typeface="Arial"/>
              </a:rPr>
              <a:t>smaller </a:t>
            </a:r>
            <a:r>
              <a:rPr sz="1600" spc="-5" dirty="0">
                <a:latin typeface="Arial"/>
                <a:cs typeface="Arial"/>
              </a:rPr>
              <a:t>than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x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Arial"/>
                <a:cs typeface="Arial"/>
              </a:rPr>
              <a:t>(dimensionality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reduction)</a:t>
            </a:r>
          </a:p>
        </p:txBody>
      </p:sp>
      <p:sp>
        <p:nvSpPr>
          <p:cNvPr id="23" name="object 19"/>
          <p:cNvSpPr/>
          <p:nvPr/>
        </p:nvSpPr>
        <p:spPr>
          <a:xfrm>
            <a:off x="2393684" y="3284984"/>
            <a:ext cx="1510065" cy="1118591"/>
          </a:xfrm>
          <a:custGeom>
            <a:avLst/>
            <a:gdLst/>
            <a:ahLst/>
            <a:cxnLst/>
            <a:rect l="l" t="t" r="r" b="b"/>
            <a:pathLst>
              <a:path w="1532889" h="715010">
                <a:moveTo>
                  <a:pt x="1532614" y="714882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282988" y="3212976"/>
            <a:ext cx="110697" cy="841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 txBox="1"/>
          <p:nvPr/>
        </p:nvSpPr>
        <p:spPr>
          <a:xfrm>
            <a:off x="407725" y="3725461"/>
            <a:ext cx="179197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Q: Why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dimensionality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reduction?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1736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686354" y="1628800"/>
            <a:ext cx="714565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Unsupervised approach for learning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lower-dimensional feature </a:t>
            </a:r>
            <a:r>
              <a:rPr sz="1600" dirty="0">
                <a:latin typeface="Arial"/>
                <a:cs typeface="Arial"/>
              </a:rPr>
              <a:t>representation  </a:t>
            </a:r>
            <a:r>
              <a:rPr sz="1600" spc="-5" dirty="0">
                <a:latin typeface="Arial"/>
                <a:cs typeface="Arial"/>
              </a:rPr>
              <a:t>from unlabeled training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4736100" y="3053395"/>
            <a:ext cx="259715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645795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latin typeface="Arial"/>
                <a:cs typeface="Arial"/>
              </a:rPr>
              <a:t>Originally</a:t>
            </a:r>
            <a:r>
              <a:rPr sz="1600" spc="-5" dirty="0">
                <a:latin typeface="Arial"/>
                <a:cs typeface="Arial"/>
              </a:rPr>
              <a:t>: Linear </a:t>
            </a:r>
            <a:r>
              <a:rPr sz="1600" dirty="0">
                <a:latin typeface="Arial"/>
                <a:cs typeface="Arial"/>
              </a:rPr>
              <a:t>+  </a:t>
            </a:r>
            <a:r>
              <a:rPr sz="1600" spc="-5" dirty="0">
                <a:latin typeface="Arial"/>
                <a:cs typeface="Arial"/>
              </a:rPr>
              <a:t>nonlinearity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(sigmoid)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Deep,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fully-connected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ReLU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CNN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4826549" y="4205036"/>
            <a:ext cx="633095" cy="760095"/>
          </a:xfrm>
          <a:custGeom>
            <a:avLst/>
            <a:gdLst/>
            <a:ahLst/>
            <a:cxnLst/>
            <a:rect l="l" t="t" r="r" b="b"/>
            <a:pathLst>
              <a:path w="633095" h="760095">
                <a:moveTo>
                  <a:pt x="0" y="759961"/>
                </a:moveTo>
                <a:lnTo>
                  <a:pt x="632763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5425607" y="4129074"/>
            <a:ext cx="98547" cy="1056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 txBox="1"/>
          <p:nvPr/>
        </p:nvSpPr>
        <p:spPr>
          <a:xfrm>
            <a:off x="391975" y="2636912"/>
            <a:ext cx="234061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z </a:t>
            </a:r>
            <a:r>
              <a:rPr sz="1600" spc="-5" dirty="0">
                <a:latin typeface="Arial"/>
                <a:cs typeface="Arial"/>
              </a:rPr>
              <a:t>usually </a:t>
            </a:r>
            <a:r>
              <a:rPr sz="1600" dirty="0">
                <a:latin typeface="Arial"/>
                <a:cs typeface="Arial"/>
              </a:rPr>
              <a:t>smaller </a:t>
            </a:r>
            <a:r>
              <a:rPr sz="1600" spc="-5" dirty="0">
                <a:latin typeface="Arial"/>
                <a:cs typeface="Arial"/>
              </a:rPr>
              <a:t>than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x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Arial"/>
                <a:cs typeface="Arial"/>
              </a:rPr>
              <a:t>(dimensionality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reduction)</a:t>
            </a:r>
          </a:p>
        </p:txBody>
      </p:sp>
      <p:sp>
        <p:nvSpPr>
          <p:cNvPr id="23" name="object 19"/>
          <p:cNvSpPr/>
          <p:nvPr/>
        </p:nvSpPr>
        <p:spPr>
          <a:xfrm>
            <a:off x="2393684" y="3284984"/>
            <a:ext cx="1510065" cy="1118591"/>
          </a:xfrm>
          <a:custGeom>
            <a:avLst/>
            <a:gdLst/>
            <a:ahLst/>
            <a:cxnLst/>
            <a:rect l="l" t="t" r="r" b="b"/>
            <a:pathLst>
              <a:path w="1532889" h="715010">
                <a:moveTo>
                  <a:pt x="1532614" y="714882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282988" y="3212976"/>
            <a:ext cx="110697" cy="841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 txBox="1"/>
          <p:nvPr/>
        </p:nvSpPr>
        <p:spPr>
          <a:xfrm>
            <a:off x="407725" y="3725461"/>
            <a:ext cx="179197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Q: Why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dimensionality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reduction?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2"/>
          <p:cNvSpPr txBox="1"/>
          <p:nvPr/>
        </p:nvSpPr>
        <p:spPr>
          <a:xfrm>
            <a:off x="407725" y="4354111"/>
            <a:ext cx="1663700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A: 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Want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features to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capture meaningful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factors of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variation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  data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/>
          <p:cNvSpPr txBox="1"/>
          <p:nvPr/>
        </p:nvSpPr>
        <p:spPr>
          <a:xfrm>
            <a:off x="437218" y="1772816"/>
            <a:ext cx="82392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How to learn this feature</a:t>
            </a:r>
            <a:r>
              <a:rPr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representation</a:t>
            </a:r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5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/>
          <p:cNvSpPr txBox="1"/>
          <p:nvPr/>
        </p:nvSpPr>
        <p:spPr>
          <a:xfrm>
            <a:off x="437218" y="1772816"/>
            <a:ext cx="8239238" cy="854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How to learn this feature</a:t>
            </a:r>
            <a:r>
              <a:rPr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representation?</a:t>
            </a:r>
            <a:endParaRPr dirty="0">
              <a:latin typeface="Arial"/>
              <a:cs typeface="Arial"/>
            </a:endParaRPr>
          </a:p>
          <a:p>
            <a:pPr marL="12700" marR="1548130">
              <a:lnSpc>
                <a:spcPct val="101600"/>
              </a:lnSpc>
            </a:pPr>
            <a:r>
              <a:rPr spc="-15" dirty="0">
                <a:latin typeface="Arial"/>
                <a:cs typeface="Arial"/>
              </a:rPr>
              <a:t>Train </a:t>
            </a:r>
            <a:r>
              <a:rPr dirty="0">
                <a:latin typeface="Arial"/>
                <a:cs typeface="Arial"/>
              </a:rPr>
              <a:t>such </a:t>
            </a:r>
            <a:r>
              <a:rPr spc="-5" dirty="0">
                <a:latin typeface="Arial"/>
                <a:cs typeface="Arial"/>
              </a:rPr>
              <a:t>that features </a:t>
            </a:r>
            <a:r>
              <a:rPr dirty="0">
                <a:latin typeface="Arial"/>
                <a:cs typeface="Arial"/>
              </a:rPr>
              <a:t>can </a:t>
            </a:r>
            <a:r>
              <a:rPr spc="-5" dirty="0">
                <a:latin typeface="Arial"/>
                <a:cs typeface="Arial"/>
              </a:rPr>
              <a:t>be used to </a:t>
            </a:r>
            <a:r>
              <a:rPr dirty="0">
                <a:latin typeface="Arial"/>
                <a:cs typeface="Arial"/>
              </a:rPr>
              <a:t>reconstruct </a:t>
            </a:r>
            <a:r>
              <a:rPr spc="-5" dirty="0">
                <a:latin typeface="Arial"/>
                <a:cs typeface="Arial"/>
              </a:rPr>
              <a:t>original data  </a:t>
            </a:r>
            <a:r>
              <a:rPr dirty="0">
                <a:latin typeface="Arial"/>
                <a:cs typeface="Arial"/>
              </a:rPr>
              <a:t>“Autoencoding” - </a:t>
            </a:r>
            <a:r>
              <a:rPr spc="-5" dirty="0">
                <a:latin typeface="Arial"/>
                <a:cs typeface="Arial"/>
              </a:rPr>
              <a:t>encoding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itself</a:t>
            </a:r>
            <a:endParaRPr lang="sk-SK" spc="-5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072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/>
          <p:cNvSpPr txBox="1"/>
          <p:nvPr/>
        </p:nvSpPr>
        <p:spPr>
          <a:xfrm>
            <a:off x="437218" y="1772816"/>
            <a:ext cx="8239238" cy="13739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How to learn this feature</a:t>
            </a:r>
            <a:r>
              <a:rPr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representation?</a:t>
            </a:r>
            <a:endParaRPr dirty="0">
              <a:latin typeface="Arial"/>
              <a:cs typeface="Arial"/>
            </a:endParaRPr>
          </a:p>
          <a:p>
            <a:pPr marL="12700" marR="1548130">
              <a:lnSpc>
                <a:spcPct val="101600"/>
              </a:lnSpc>
            </a:pPr>
            <a:r>
              <a:rPr spc="-15" dirty="0">
                <a:latin typeface="Arial"/>
                <a:cs typeface="Arial"/>
              </a:rPr>
              <a:t>Train </a:t>
            </a:r>
            <a:r>
              <a:rPr dirty="0">
                <a:latin typeface="Arial"/>
                <a:cs typeface="Arial"/>
              </a:rPr>
              <a:t>such </a:t>
            </a:r>
            <a:r>
              <a:rPr spc="-5" dirty="0">
                <a:latin typeface="Arial"/>
                <a:cs typeface="Arial"/>
              </a:rPr>
              <a:t>that features </a:t>
            </a:r>
            <a:r>
              <a:rPr dirty="0">
                <a:latin typeface="Arial"/>
                <a:cs typeface="Arial"/>
              </a:rPr>
              <a:t>can </a:t>
            </a:r>
            <a:r>
              <a:rPr spc="-5" dirty="0">
                <a:latin typeface="Arial"/>
                <a:cs typeface="Arial"/>
              </a:rPr>
              <a:t>be used to </a:t>
            </a:r>
            <a:r>
              <a:rPr dirty="0">
                <a:latin typeface="Arial"/>
                <a:cs typeface="Arial"/>
              </a:rPr>
              <a:t>reconstruct </a:t>
            </a:r>
            <a:r>
              <a:rPr spc="-5" dirty="0">
                <a:latin typeface="Arial"/>
                <a:cs typeface="Arial"/>
              </a:rPr>
              <a:t>original data  </a:t>
            </a:r>
            <a:r>
              <a:rPr dirty="0">
                <a:latin typeface="Arial"/>
                <a:cs typeface="Arial"/>
              </a:rPr>
              <a:t>“Autoencoding” - </a:t>
            </a:r>
            <a:r>
              <a:rPr spc="-5" dirty="0">
                <a:latin typeface="Arial"/>
                <a:cs typeface="Arial"/>
              </a:rPr>
              <a:t>encoding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itself</a:t>
            </a:r>
            <a:endParaRPr lang="sk-SK" spc="-5" dirty="0" smtClean="0">
              <a:latin typeface="Arial"/>
              <a:cs typeface="Arial"/>
            </a:endParaRPr>
          </a:p>
          <a:p>
            <a:pPr marL="12700" marR="1548130">
              <a:lnSpc>
                <a:spcPct val="101600"/>
              </a:lnSpc>
            </a:pPr>
            <a:endParaRPr sz="2000" dirty="0">
              <a:latin typeface="Arial"/>
              <a:cs typeface="Arial"/>
            </a:endParaRPr>
          </a:p>
          <a:p>
            <a:pPr marL="5501005">
              <a:lnSpc>
                <a:spcPts val="1575"/>
              </a:lnSpc>
            </a:pPr>
            <a:r>
              <a:rPr sz="1600" b="1" spc="-5" dirty="0">
                <a:latin typeface="Arial"/>
                <a:cs typeface="Arial"/>
              </a:rPr>
              <a:t>Originally</a:t>
            </a:r>
            <a:r>
              <a:rPr sz="1600" spc="-5" dirty="0">
                <a:latin typeface="Arial"/>
                <a:cs typeface="Arial"/>
              </a:rPr>
              <a:t>: Linear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+</a:t>
            </a:r>
          </a:p>
        </p:txBody>
      </p:sp>
      <p:sp>
        <p:nvSpPr>
          <p:cNvPr id="28" name="object 20"/>
          <p:cNvSpPr txBox="1"/>
          <p:nvPr/>
        </p:nvSpPr>
        <p:spPr>
          <a:xfrm>
            <a:off x="5883985" y="3231970"/>
            <a:ext cx="259715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nonlinearity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(sigmoid)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Deep,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fully-connected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Later</a:t>
            </a:r>
            <a:r>
              <a:rPr sz="1600" spc="-5" dirty="0">
                <a:latin typeface="Arial"/>
                <a:cs typeface="Arial"/>
              </a:rPr>
              <a:t>: ReLU CNN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(upconv)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1"/>
          <p:cNvSpPr/>
          <p:nvPr/>
        </p:nvSpPr>
        <p:spPr>
          <a:xfrm>
            <a:off x="5237060" y="3561789"/>
            <a:ext cx="466725" cy="417830"/>
          </a:xfrm>
          <a:custGeom>
            <a:avLst/>
            <a:gdLst/>
            <a:ahLst/>
            <a:cxnLst/>
            <a:rect l="l" t="t" r="r" b="b"/>
            <a:pathLst>
              <a:path w="466725" h="417830">
                <a:moveTo>
                  <a:pt x="0" y="417570"/>
                </a:moveTo>
                <a:lnTo>
                  <a:pt x="466532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2"/>
          <p:cNvSpPr/>
          <p:nvPr/>
        </p:nvSpPr>
        <p:spPr>
          <a:xfrm>
            <a:off x="5673083" y="3494609"/>
            <a:ext cx="104451" cy="100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3356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9"/>
          <p:cNvSpPr txBox="1"/>
          <p:nvPr/>
        </p:nvSpPr>
        <p:spPr>
          <a:xfrm>
            <a:off x="437218" y="1772816"/>
            <a:ext cx="7362366" cy="854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How to learn this feature</a:t>
            </a:r>
            <a:r>
              <a:rPr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representation?</a:t>
            </a:r>
            <a:endParaRPr dirty="0">
              <a:latin typeface="Arial"/>
              <a:cs typeface="Arial"/>
            </a:endParaRPr>
          </a:p>
          <a:p>
            <a:pPr marL="12700" marR="1548130">
              <a:lnSpc>
                <a:spcPct val="101600"/>
              </a:lnSpc>
            </a:pPr>
            <a:r>
              <a:rPr spc="-15" dirty="0">
                <a:latin typeface="Arial"/>
                <a:cs typeface="Arial"/>
              </a:rPr>
              <a:t>Train </a:t>
            </a:r>
            <a:r>
              <a:rPr dirty="0">
                <a:latin typeface="Arial"/>
                <a:cs typeface="Arial"/>
              </a:rPr>
              <a:t>such </a:t>
            </a:r>
            <a:r>
              <a:rPr spc="-5" dirty="0">
                <a:latin typeface="Arial"/>
                <a:cs typeface="Arial"/>
              </a:rPr>
              <a:t>that features </a:t>
            </a:r>
            <a:r>
              <a:rPr dirty="0">
                <a:latin typeface="Arial"/>
                <a:cs typeface="Arial"/>
              </a:rPr>
              <a:t>can </a:t>
            </a:r>
            <a:r>
              <a:rPr spc="-5" dirty="0">
                <a:latin typeface="Arial"/>
                <a:cs typeface="Arial"/>
              </a:rPr>
              <a:t>be used to </a:t>
            </a:r>
            <a:r>
              <a:rPr dirty="0">
                <a:latin typeface="Arial"/>
                <a:cs typeface="Arial"/>
              </a:rPr>
              <a:t>reconstruct </a:t>
            </a:r>
            <a:r>
              <a:rPr spc="-5" dirty="0">
                <a:latin typeface="Arial"/>
                <a:cs typeface="Arial"/>
              </a:rPr>
              <a:t>original data  </a:t>
            </a:r>
            <a:r>
              <a:rPr dirty="0">
                <a:latin typeface="Arial"/>
                <a:cs typeface="Arial"/>
              </a:rPr>
              <a:t>“Autoencoding” - </a:t>
            </a:r>
            <a:r>
              <a:rPr spc="-5" dirty="0">
                <a:latin typeface="Arial"/>
                <a:cs typeface="Arial"/>
              </a:rPr>
              <a:t>encoding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itself</a:t>
            </a:r>
            <a:endParaRPr lang="sk-SK" spc="-5" dirty="0" smtClean="0">
              <a:latin typeface="Arial"/>
              <a:cs typeface="Arial"/>
            </a:endParaRPr>
          </a:p>
        </p:txBody>
      </p:sp>
      <p:sp>
        <p:nvSpPr>
          <p:cNvPr id="31" name="object 21"/>
          <p:cNvSpPr/>
          <p:nvPr/>
        </p:nvSpPr>
        <p:spPr>
          <a:xfrm>
            <a:off x="6752625" y="1814626"/>
            <a:ext cx="2141649" cy="14102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2"/>
          <p:cNvSpPr txBox="1"/>
          <p:nvPr/>
        </p:nvSpPr>
        <p:spPr>
          <a:xfrm>
            <a:off x="6933500" y="1570789"/>
            <a:ext cx="178688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Reconstructed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23"/>
          <p:cNvSpPr txBox="1"/>
          <p:nvPr/>
        </p:nvSpPr>
        <p:spPr>
          <a:xfrm>
            <a:off x="7327393" y="4095864"/>
            <a:ext cx="927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Input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24"/>
          <p:cNvSpPr/>
          <p:nvPr/>
        </p:nvSpPr>
        <p:spPr>
          <a:xfrm>
            <a:off x="7799584" y="3944141"/>
            <a:ext cx="81980" cy="199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5"/>
          <p:cNvSpPr txBox="1"/>
          <p:nvPr/>
        </p:nvSpPr>
        <p:spPr>
          <a:xfrm>
            <a:off x="6823070" y="3452805"/>
            <a:ext cx="200088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Encoder</a:t>
            </a:r>
            <a:r>
              <a:rPr sz="1400" spc="-5" dirty="0">
                <a:latin typeface="Arial"/>
                <a:cs typeface="Arial"/>
              </a:rPr>
              <a:t>: 4-layer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</a:t>
            </a:r>
          </a:p>
          <a:p>
            <a:pPr marL="12700">
              <a:lnSpc>
                <a:spcPts val="1664"/>
              </a:lnSpc>
            </a:pPr>
            <a:r>
              <a:rPr sz="1400" b="1" spc="-5" dirty="0">
                <a:latin typeface="Arial"/>
                <a:cs typeface="Arial"/>
              </a:rPr>
              <a:t>Decoder</a:t>
            </a:r>
            <a:r>
              <a:rPr sz="1400" spc="-5" dirty="0">
                <a:latin typeface="Arial"/>
                <a:cs typeface="Arial"/>
              </a:rPr>
              <a:t>: 4-layer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upconv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6" name="object 26"/>
          <p:cNvSpPr/>
          <p:nvPr/>
        </p:nvSpPr>
        <p:spPr>
          <a:xfrm>
            <a:off x="7791009" y="3249766"/>
            <a:ext cx="81980" cy="199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"/>
          <p:cNvSpPr txBox="1"/>
          <p:nvPr/>
        </p:nvSpPr>
        <p:spPr>
          <a:xfrm>
            <a:off x="4427984" y="3993376"/>
            <a:ext cx="889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Decoder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8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1"/>
          <p:cNvSpPr/>
          <p:nvPr/>
        </p:nvSpPr>
        <p:spPr>
          <a:xfrm>
            <a:off x="6752625" y="1814626"/>
            <a:ext cx="2141649" cy="14102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2"/>
          <p:cNvSpPr txBox="1"/>
          <p:nvPr/>
        </p:nvSpPr>
        <p:spPr>
          <a:xfrm>
            <a:off x="6933500" y="1570789"/>
            <a:ext cx="178688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Reconstructed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23"/>
          <p:cNvSpPr txBox="1"/>
          <p:nvPr/>
        </p:nvSpPr>
        <p:spPr>
          <a:xfrm>
            <a:off x="7327393" y="4095864"/>
            <a:ext cx="927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Input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24"/>
          <p:cNvSpPr/>
          <p:nvPr/>
        </p:nvSpPr>
        <p:spPr>
          <a:xfrm>
            <a:off x="7799584" y="3944141"/>
            <a:ext cx="81980" cy="199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5"/>
          <p:cNvSpPr txBox="1"/>
          <p:nvPr/>
        </p:nvSpPr>
        <p:spPr>
          <a:xfrm>
            <a:off x="6823070" y="3452805"/>
            <a:ext cx="200088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Encoder</a:t>
            </a:r>
            <a:r>
              <a:rPr sz="1400" spc="-5" dirty="0">
                <a:latin typeface="Arial"/>
                <a:cs typeface="Arial"/>
              </a:rPr>
              <a:t>: 4-layer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</a:t>
            </a:r>
          </a:p>
          <a:p>
            <a:pPr marL="12700">
              <a:lnSpc>
                <a:spcPts val="1664"/>
              </a:lnSpc>
            </a:pPr>
            <a:r>
              <a:rPr sz="1400" b="1" spc="-5" dirty="0">
                <a:latin typeface="Arial"/>
                <a:cs typeface="Arial"/>
              </a:rPr>
              <a:t>Decoder</a:t>
            </a:r>
            <a:r>
              <a:rPr sz="1400" spc="-5" dirty="0">
                <a:latin typeface="Arial"/>
                <a:cs typeface="Arial"/>
              </a:rPr>
              <a:t>: 4-layer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upconv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6" name="object 26"/>
          <p:cNvSpPr/>
          <p:nvPr/>
        </p:nvSpPr>
        <p:spPr>
          <a:xfrm>
            <a:off x="7791009" y="3249766"/>
            <a:ext cx="81980" cy="199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"/>
          <p:cNvSpPr txBox="1"/>
          <p:nvPr/>
        </p:nvSpPr>
        <p:spPr>
          <a:xfrm>
            <a:off x="4427984" y="3993376"/>
            <a:ext cx="889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Decoder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5" name="object 25"/>
          <p:cNvSpPr txBox="1"/>
          <p:nvPr/>
        </p:nvSpPr>
        <p:spPr>
          <a:xfrm>
            <a:off x="3109972" y="2371719"/>
            <a:ext cx="1750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L2 Loss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function: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26"/>
          <p:cNvSpPr/>
          <p:nvPr/>
        </p:nvSpPr>
        <p:spPr>
          <a:xfrm>
            <a:off x="3598191" y="2752526"/>
            <a:ext cx="847149" cy="2692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7"/>
          <p:cNvSpPr/>
          <p:nvPr/>
        </p:nvSpPr>
        <p:spPr>
          <a:xfrm>
            <a:off x="3983188" y="3092425"/>
            <a:ext cx="81981" cy="3365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9"/>
          <p:cNvSpPr txBox="1"/>
          <p:nvPr/>
        </p:nvSpPr>
        <p:spPr>
          <a:xfrm>
            <a:off x="444368" y="1700808"/>
            <a:ext cx="21482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Train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such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that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features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0" name="object 30"/>
          <p:cNvSpPr txBox="1"/>
          <p:nvPr/>
        </p:nvSpPr>
        <p:spPr>
          <a:xfrm>
            <a:off x="444368" y="1948458"/>
            <a:ext cx="219329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be used to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reconstruct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original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4942425" y="5601096"/>
            <a:ext cx="997727" cy="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5940152" y="2909515"/>
            <a:ext cx="0" cy="26915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4743632" y="2909515"/>
            <a:ext cx="1196521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3142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6739521" y="4399123"/>
            <a:ext cx="2184977" cy="1478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1"/>
          <p:cNvSpPr/>
          <p:nvPr/>
        </p:nvSpPr>
        <p:spPr>
          <a:xfrm>
            <a:off x="6752625" y="1814626"/>
            <a:ext cx="2141649" cy="14102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2"/>
          <p:cNvSpPr txBox="1"/>
          <p:nvPr/>
        </p:nvSpPr>
        <p:spPr>
          <a:xfrm>
            <a:off x="6933500" y="1570789"/>
            <a:ext cx="178688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Reconstructed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23"/>
          <p:cNvSpPr txBox="1"/>
          <p:nvPr/>
        </p:nvSpPr>
        <p:spPr>
          <a:xfrm>
            <a:off x="7327393" y="4095864"/>
            <a:ext cx="927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Input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24"/>
          <p:cNvSpPr/>
          <p:nvPr/>
        </p:nvSpPr>
        <p:spPr>
          <a:xfrm>
            <a:off x="7799584" y="3944141"/>
            <a:ext cx="81980" cy="199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5"/>
          <p:cNvSpPr txBox="1"/>
          <p:nvPr/>
        </p:nvSpPr>
        <p:spPr>
          <a:xfrm>
            <a:off x="6823070" y="3452805"/>
            <a:ext cx="200088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Encoder</a:t>
            </a:r>
            <a:r>
              <a:rPr sz="1400" spc="-5" dirty="0">
                <a:latin typeface="Arial"/>
                <a:cs typeface="Arial"/>
              </a:rPr>
              <a:t>: 4-layer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</a:t>
            </a:r>
          </a:p>
          <a:p>
            <a:pPr marL="12700">
              <a:lnSpc>
                <a:spcPts val="1664"/>
              </a:lnSpc>
            </a:pPr>
            <a:r>
              <a:rPr sz="1400" b="1" spc="-5" dirty="0">
                <a:latin typeface="Arial"/>
                <a:cs typeface="Arial"/>
              </a:rPr>
              <a:t>Decoder</a:t>
            </a:r>
            <a:r>
              <a:rPr sz="1400" spc="-5" dirty="0">
                <a:latin typeface="Arial"/>
                <a:cs typeface="Arial"/>
              </a:rPr>
              <a:t>: 4-layer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upconv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6" name="object 26"/>
          <p:cNvSpPr/>
          <p:nvPr/>
        </p:nvSpPr>
        <p:spPr>
          <a:xfrm>
            <a:off x="7791009" y="3249766"/>
            <a:ext cx="81980" cy="199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"/>
          <p:cNvSpPr txBox="1"/>
          <p:nvPr/>
        </p:nvSpPr>
        <p:spPr>
          <a:xfrm>
            <a:off x="4427984" y="3993376"/>
            <a:ext cx="889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Decoder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5" name="object 25"/>
          <p:cNvSpPr txBox="1"/>
          <p:nvPr/>
        </p:nvSpPr>
        <p:spPr>
          <a:xfrm>
            <a:off x="3109972" y="2371719"/>
            <a:ext cx="1750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L2 Loss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function: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26"/>
          <p:cNvSpPr/>
          <p:nvPr/>
        </p:nvSpPr>
        <p:spPr>
          <a:xfrm>
            <a:off x="3598191" y="2752526"/>
            <a:ext cx="847149" cy="2692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7"/>
          <p:cNvSpPr/>
          <p:nvPr/>
        </p:nvSpPr>
        <p:spPr>
          <a:xfrm>
            <a:off x="3983188" y="3092425"/>
            <a:ext cx="81981" cy="3365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9"/>
          <p:cNvSpPr txBox="1"/>
          <p:nvPr/>
        </p:nvSpPr>
        <p:spPr>
          <a:xfrm>
            <a:off x="444368" y="1700808"/>
            <a:ext cx="21482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Train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such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that</a:t>
            </a:r>
            <a:r>
              <a:rPr sz="16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features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0" name="object 30"/>
          <p:cNvSpPr txBox="1"/>
          <p:nvPr/>
        </p:nvSpPr>
        <p:spPr>
          <a:xfrm>
            <a:off x="444368" y="1948458"/>
            <a:ext cx="219329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be used to 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reconstruct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original</a:t>
            </a:r>
            <a:r>
              <a:rPr sz="16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4942425" y="5601096"/>
            <a:ext cx="997727" cy="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5940152" y="2909515"/>
            <a:ext cx="0" cy="26915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4743632" y="2909515"/>
            <a:ext cx="1196521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bject 28"/>
          <p:cNvSpPr txBox="1"/>
          <p:nvPr/>
        </p:nvSpPr>
        <p:spPr>
          <a:xfrm>
            <a:off x="4305800" y="1647592"/>
            <a:ext cx="21513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0000"/>
                </a:solidFill>
                <a:latin typeface="Arial"/>
                <a:cs typeface="Arial"/>
              </a:rPr>
              <a:t>Doesn’t use</a:t>
            </a:r>
            <a:r>
              <a:rPr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0000"/>
                </a:solidFill>
                <a:latin typeface="Arial"/>
                <a:cs typeface="Arial"/>
              </a:rPr>
              <a:t>labels!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36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"/>
          <p:cNvSpPr txBox="1"/>
          <p:nvPr/>
        </p:nvSpPr>
        <p:spPr>
          <a:xfrm>
            <a:off x="4427984" y="3993376"/>
            <a:ext cx="889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Decoder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8" name="object 21"/>
          <p:cNvSpPr txBox="1"/>
          <p:nvPr/>
        </p:nvSpPr>
        <p:spPr>
          <a:xfrm>
            <a:off x="6258892" y="4352270"/>
            <a:ext cx="184150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After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training,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throw away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decoder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22"/>
          <p:cNvSpPr/>
          <p:nvPr/>
        </p:nvSpPr>
        <p:spPr>
          <a:xfrm>
            <a:off x="5270514" y="4314200"/>
            <a:ext cx="839469" cy="220345"/>
          </a:xfrm>
          <a:custGeom>
            <a:avLst/>
            <a:gdLst/>
            <a:ahLst/>
            <a:cxnLst/>
            <a:rect l="l" t="t" r="r" b="b"/>
            <a:pathLst>
              <a:path w="839470" h="220344">
                <a:moveTo>
                  <a:pt x="839227" y="219747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3"/>
          <p:cNvSpPr/>
          <p:nvPr/>
        </p:nvSpPr>
        <p:spPr>
          <a:xfrm>
            <a:off x="5177357" y="4274236"/>
            <a:ext cx="110651" cy="799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077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4"/>
          <p:cNvSpPr/>
          <p:nvPr/>
        </p:nvSpPr>
        <p:spPr>
          <a:xfrm>
            <a:off x="3969765" y="388010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/>
          <p:cNvSpPr/>
          <p:nvPr/>
        </p:nvSpPr>
        <p:spPr>
          <a:xfrm>
            <a:off x="3928774" y="3784130"/>
            <a:ext cx="81980" cy="105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6"/>
          <p:cNvSpPr/>
          <p:nvPr/>
        </p:nvSpPr>
        <p:spPr>
          <a:xfrm>
            <a:off x="3765892" y="3454530"/>
            <a:ext cx="408305" cy="311785"/>
          </a:xfrm>
          <a:custGeom>
            <a:avLst/>
            <a:gdLst/>
            <a:ahLst/>
            <a:cxnLst/>
            <a:rect l="l" t="t" r="r" b="b"/>
            <a:pathLst>
              <a:path w="408304" h="311785">
                <a:moveTo>
                  <a:pt x="0" y="0"/>
                </a:moveTo>
                <a:lnTo>
                  <a:pt x="407699" y="0"/>
                </a:lnTo>
                <a:lnTo>
                  <a:pt x="4076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7"/>
          <p:cNvSpPr/>
          <p:nvPr/>
        </p:nvSpPr>
        <p:spPr>
          <a:xfrm>
            <a:off x="3765892" y="3454530"/>
            <a:ext cx="408305" cy="311785"/>
          </a:xfrm>
          <a:custGeom>
            <a:avLst/>
            <a:gdLst/>
            <a:ahLst/>
            <a:cxnLst/>
            <a:rect l="l" t="t" r="r" b="b"/>
            <a:pathLst>
              <a:path w="408304" h="311785">
                <a:moveTo>
                  <a:pt x="0" y="0"/>
                </a:moveTo>
                <a:lnTo>
                  <a:pt x="407699" y="0"/>
                </a:lnTo>
                <a:lnTo>
                  <a:pt x="4076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8"/>
          <p:cNvSpPr txBox="1"/>
          <p:nvPr/>
        </p:nvSpPr>
        <p:spPr>
          <a:xfrm>
            <a:off x="4347815" y="3929274"/>
            <a:ext cx="965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Classifier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19"/>
          <p:cNvSpPr txBox="1"/>
          <p:nvPr/>
        </p:nvSpPr>
        <p:spPr>
          <a:xfrm>
            <a:off x="2037073" y="3462474"/>
            <a:ext cx="1609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Predicted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Label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20"/>
          <p:cNvSpPr/>
          <p:nvPr/>
        </p:nvSpPr>
        <p:spPr>
          <a:xfrm>
            <a:off x="5688690" y="3372880"/>
            <a:ext cx="0" cy="2264410"/>
          </a:xfrm>
          <a:custGeom>
            <a:avLst/>
            <a:gdLst/>
            <a:ahLst/>
            <a:cxnLst/>
            <a:rect l="l" t="t" r="r" b="b"/>
            <a:pathLst>
              <a:path h="2264410">
                <a:moveTo>
                  <a:pt x="0" y="0"/>
                </a:moveTo>
                <a:lnTo>
                  <a:pt x="0" y="22643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1"/>
          <p:cNvSpPr/>
          <p:nvPr/>
        </p:nvSpPr>
        <p:spPr>
          <a:xfrm>
            <a:off x="5647699" y="5627756"/>
            <a:ext cx="81980" cy="105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2"/>
          <p:cNvSpPr txBox="1"/>
          <p:nvPr/>
        </p:nvSpPr>
        <p:spPr>
          <a:xfrm>
            <a:off x="5776040" y="3871203"/>
            <a:ext cx="962025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Fine-tune  encoder  jointly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with  </a:t>
            </a:r>
            <a:r>
              <a:rPr sz="1600" dirty="0">
                <a:latin typeface="Arial"/>
                <a:cs typeface="Arial"/>
              </a:rPr>
              <a:t>classifier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23"/>
          <p:cNvSpPr/>
          <p:nvPr/>
        </p:nvSpPr>
        <p:spPr>
          <a:xfrm>
            <a:off x="3891877" y="3473280"/>
            <a:ext cx="155713" cy="235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4"/>
          <p:cNvSpPr/>
          <p:nvPr/>
        </p:nvSpPr>
        <p:spPr>
          <a:xfrm>
            <a:off x="4832692" y="3454530"/>
            <a:ext cx="408305" cy="311785"/>
          </a:xfrm>
          <a:custGeom>
            <a:avLst/>
            <a:gdLst/>
            <a:ahLst/>
            <a:cxnLst/>
            <a:rect l="l" t="t" r="r" b="b"/>
            <a:pathLst>
              <a:path w="408304" h="311785">
                <a:moveTo>
                  <a:pt x="0" y="0"/>
                </a:moveTo>
                <a:lnTo>
                  <a:pt x="407699" y="0"/>
                </a:lnTo>
                <a:lnTo>
                  <a:pt x="4076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5"/>
          <p:cNvSpPr/>
          <p:nvPr/>
        </p:nvSpPr>
        <p:spPr>
          <a:xfrm>
            <a:off x="4832692" y="3454530"/>
            <a:ext cx="408305" cy="311785"/>
          </a:xfrm>
          <a:custGeom>
            <a:avLst/>
            <a:gdLst/>
            <a:ahLst/>
            <a:cxnLst/>
            <a:rect l="l" t="t" r="r" b="b"/>
            <a:pathLst>
              <a:path w="408304" h="311785">
                <a:moveTo>
                  <a:pt x="0" y="0"/>
                </a:moveTo>
                <a:lnTo>
                  <a:pt x="407699" y="0"/>
                </a:lnTo>
                <a:lnTo>
                  <a:pt x="4076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6"/>
          <p:cNvSpPr/>
          <p:nvPr/>
        </p:nvSpPr>
        <p:spPr>
          <a:xfrm>
            <a:off x="4958688" y="3514899"/>
            <a:ext cx="155713" cy="1713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7"/>
          <p:cNvSpPr txBox="1"/>
          <p:nvPr/>
        </p:nvSpPr>
        <p:spPr>
          <a:xfrm>
            <a:off x="3737554" y="2443812"/>
            <a:ext cx="14478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7465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Loss function  </a:t>
            </a:r>
            <a:r>
              <a:rPr sz="1800" dirty="0">
                <a:latin typeface="Arial"/>
                <a:cs typeface="Arial"/>
              </a:rPr>
              <a:t>(Softmax,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etc)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28"/>
          <p:cNvSpPr/>
          <p:nvPr/>
        </p:nvSpPr>
        <p:spPr>
          <a:xfrm>
            <a:off x="3969739" y="3130834"/>
            <a:ext cx="317500" cy="323850"/>
          </a:xfrm>
          <a:custGeom>
            <a:avLst/>
            <a:gdLst/>
            <a:ahLst/>
            <a:cxnLst/>
            <a:rect l="l" t="t" r="r" b="b"/>
            <a:pathLst>
              <a:path w="317500" h="323850">
                <a:moveTo>
                  <a:pt x="0" y="323696"/>
                </a:moveTo>
                <a:lnTo>
                  <a:pt x="317466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9"/>
          <p:cNvSpPr/>
          <p:nvPr/>
        </p:nvSpPr>
        <p:spPr>
          <a:xfrm>
            <a:off x="4255217" y="3059588"/>
            <a:ext cx="102047" cy="1028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0"/>
          <p:cNvSpPr/>
          <p:nvPr/>
        </p:nvSpPr>
        <p:spPr>
          <a:xfrm>
            <a:off x="4658351" y="3132235"/>
            <a:ext cx="366395" cy="322580"/>
          </a:xfrm>
          <a:custGeom>
            <a:avLst/>
            <a:gdLst/>
            <a:ahLst/>
            <a:cxnLst/>
            <a:rect l="l" t="t" r="r" b="b"/>
            <a:pathLst>
              <a:path w="366395" h="322580">
                <a:moveTo>
                  <a:pt x="366288" y="32229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1"/>
          <p:cNvSpPr/>
          <p:nvPr/>
        </p:nvSpPr>
        <p:spPr>
          <a:xfrm>
            <a:off x="4583922" y="3065602"/>
            <a:ext cx="104738" cy="997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32"/>
          <p:cNvSpPr txBox="1"/>
          <p:nvPr/>
        </p:nvSpPr>
        <p:spPr>
          <a:xfrm>
            <a:off x="467544" y="1916832"/>
            <a:ext cx="2736304" cy="51129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Encoder </a:t>
            </a:r>
            <a:r>
              <a:rPr sz="1600" dirty="0">
                <a:latin typeface="Arial"/>
                <a:cs typeface="Arial"/>
              </a:rPr>
              <a:t>can </a:t>
            </a:r>
            <a:r>
              <a:rPr sz="1600" spc="-5" dirty="0">
                <a:latin typeface="Arial"/>
                <a:cs typeface="Arial"/>
              </a:rPr>
              <a:t>be  used to initialize </a:t>
            </a:r>
            <a:r>
              <a:rPr sz="1600" dirty="0">
                <a:latin typeface="Arial"/>
                <a:cs typeface="Arial"/>
              </a:rPr>
              <a:t>a  </a:t>
            </a:r>
            <a:r>
              <a:rPr sz="1600" b="1" spc="-5" dirty="0">
                <a:latin typeface="Arial"/>
                <a:cs typeface="Arial"/>
              </a:rPr>
              <a:t>supervised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</a:t>
            </a:r>
          </a:p>
        </p:txBody>
      </p:sp>
      <p:sp>
        <p:nvSpPr>
          <p:cNvPr id="49" name="object 33"/>
          <p:cNvSpPr/>
          <p:nvPr/>
        </p:nvSpPr>
        <p:spPr>
          <a:xfrm>
            <a:off x="6930740" y="5265056"/>
            <a:ext cx="1817724" cy="3575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4"/>
          <p:cNvSpPr txBox="1"/>
          <p:nvPr/>
        </p:nvSpPr>
        <p:spPr>
          <a:xfrm>
            <a:off x="7938693" y="2726124"/>
            <a:ext cx="4603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plane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35"/>
          <p:cNvSpPr txBox="1"/>
          <p:nvPr/>
        </p:nvSpPr>
        <p:spPr>
          <a:xfrm>
            <a:off x="6956922" y="3010694"/>
            <a:ext cx="3225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dog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36"/>
          <p:cNvSpPr txBox="1"/>
          <p:nvPr/>
        </p:nvSpPr>
        <p:spPr>
          <a:xfrm>
            <a:off x="7640909" y="3010681"/>
            <a:ext cx="381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37"/>
          <p:cNvSpPr txBox="1"/>
          <p:nvPr/>
        </p:nvSpPr>
        <p:spPr>
          <a:xfrm>
            <a:off x="7285834" y="2726124"/>
            <a:ext cx="321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bird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38"/>
          <p:cNvSpPr txBox="1"/>
          <p:nvPr/>
        </p:nvSpPr>
        <p:spPr>
          <a:xfrm>
            <a:off x="8270302" y="3010681"/>
            <a:ext cx="41020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truck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39"/>
          <p:cNvSpPr txBox="1"/>
          <p:nvPr/>
        </p:nvSpPr>
        <p:spPr>
          <a:xfrm>
            <a:off x="7015264" y="3795865"/>
            <a:ext cx="1628139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15" dirty="0">
                <a:latin typeface="Arial"/>
                <a:cs typeface="Arial"/>
              </a:rPr>
              <a:t>Train </a:t>
            </a:r>
            <a:r>
              <a:rPr sz="1600" spc="-5" dirty="0">
                <a:latin typeface="Arial"/>
                <a:cs typeface="Arial"/>
              </a:rPr>
              <a:t>for final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task  </a:t>
            </a:r>
            <a:r>
              <a:rPr sz="1600" dirty="0">
                <a:latin typeface="Arial"/>
                <a:cs typeface="Arial"/>
              </a:rPr>
              <a:t>(sometimes </a:t>
            </a:r>
            <a:r>
              <a:rPr sz="1600" spc="-5" dirty="0">
                <a:latin typeface="Arial"/>
                <a:cs typeface="Arial"/>
              </a:rPr>
              <a:t>with  </a:t>
            </a:r>
            <a:r>
              <a:rPr sz="1600" dirty="0">
                <a:latin typeface="Arial"/>
                <a:cs typeface="Arial"/>
              </a:rPr>
              <a:t>small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data)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7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55963" y="620688"/>
            <a:ext cx="75753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Some </a:t>
            </a:r>
            <a:r>
              <a:rPr sz="3200" spc="-5" dirty="0"/>
              <a:t>background first:</a:t>
            </a:r>
            <a:r>
              <a:rPr sz="3200" spc="-250" dirty="0"/>
              <a:t> </a:t>
            </a:r>
            <a:r>
              <a:rPr sz="3200" spc="-5" dirty="0"/>
              <a:t>Autoencoders</a:t>
            </a:r>
          </a:p>
        </p:txBody>
      </p:sp>
      <p:sp>
        <p:nvSpPr>
          <p:cNvPr id="7" name="object 3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913600" y="544538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321449" y="4481323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927750" y="490688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886759" y="4810909"/>
            <a:ext cx="81980" cy="1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4305800" y="495614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12981" y="5400091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Input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284928" y="4435966"/>
            <a:ext cx="92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3838497" y="5521231"/>
            <a:ext cx="178499" cy="159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838500" y="4538270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 txBox="1"/>
          <p:nvPr/>
        </p:nvSpPr>
        <p:spPr>
          <a:xfrm>
            <a:off x="1312632" y="3365103"/>
            <a:ext cx="14986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7015" marR="5080" indent="-2349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Reconstructed  input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3971386" y="389799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/>
          <p:cNvSpPr/>
          <p:nvPr/>
        </p:nvSpPr>
        <p:spPr>
          <a:xfrm>
            <a:off x="3930395" y="3802022"/>
            <a:ext cx="81980" cy="105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6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/>
          <p:cNvSpPr/>
          <p:nvPr/>
        </p:nvSpPr>
        <p:spPr>
          <a:xfrm>
            <a:off x="2957223" y="3466335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8"/>
          <p:cNvSpPr/>
          <p:nvPr/>
        </p:nvSpPr>
        <p:spPr>
          <a:xfrm>
            <a:off x="3888496" y="3491172"/>
            <a:ext cx="165774" cy="2355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"/>
          <p:cNvSpPr txBox="1"/>
          <p:nvPr/>
        </p:nvSpPr>
        <p:spPr>
          <a:xfrm>
            <a:off x="4427984" y="3993376"/>
            <a:ext cx="889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Decoder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object 19"/>
          <p:cNvSpPr txBox="1"/>
          <p:nvPr/>
        </p:nvSpPr>
        <p:spPr>
          <a:xfrm>
            <a:off x="5750750" y="2218297"/>
            <a:ext cx="277685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Autoencoders </a:t>
            </a:r>
            <a:r>
              <a:rPr sz="1600" dirty="0">
                <a:latin typeface="Arial"/>
                <a:cs typeface="Arial"/>
              </a:rPr>
              <a:t>can reconstruct  </a:t>
            </a:r>
            <a:r>
              <a:rPr sz="1600" spc="-5" dirty="0">
                <a:latin typeface="Arial"/>
                <a:cs typeface="Arial"/>
              </a:rPr>
              <a:t>data, and </a:t>
            </a:r>
            <a:r>
              <a:rPr sz="1600" dirty="0">
                <a:latin typeface="Arial"/>
                <a:cs typeface="Arial"/>
              </a:rPr>
              <a:t>can </a:t>
            </a:r>
            <a:r>
              <a:rPr sz="1600" spc="-5" dirty="0">
                <a:latin typeface="Arial"/>
                <a:cs typeface="Arial"/>
              </a:rPr>
              <a:t>learn features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initialize </a:t>
            </a:r>
            <a:r>
              <a:rPr sz="1600" dirty="0">
                <a:latin typeface="Arial"/>
                <a:cs typeface="Arial"/>
              </a:rPr>
              <a:t>a supervised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0"/>
          <p:cNvSpPr txBox="1"/>
          <p:nvPr/>
        </p:nvSpPr>
        <p:spPr>
          <a:xfrm>
            <a:off x="5750750" y="3208898"/>
            <a:ext cx="298069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Features </a:t>
            </a:r>
            <a:r>
              <a:rPr sz="1600" dirty="0">
                <a:latin typeface="Arial"/>
                <a:cs typeface="Arial"/>
              </a:rPr>
              <a:t>capture </a:t>
            </a:r>
            <a:r>
              <a:rPr sz="1600" spc="-5" dirty="0">
                <a:latin typeface="Arial"/>
                <a:cs typeface="Arial"/>
              </a:rPr>
              <a:t>factors of  </a:t>
            </a:r>
            <a:r>
              <a:rPr sz="1600" dirty="0">
                <a:latin typeface="Arial"/>
                <a:cs typeface="Arial"/>
              </a:rPr>
              <a:t>variation </a:t>
            </a:r>
            <a:r>
              <a:rPr sz="1600" spc="-5" dirty="0">
                <a:latin typeface="Arial"/>
                <a:cs typeface="Arial"/>
              </a:rPr>
              <a:t>in training data. Can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we  generate new images from an  autoencoder?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7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9" name="object 15"/>
          <p:cNvSpPr txBox="1"/>
          <p:nvPr/>
        </p:nvSpPr>
        <p:spPr>
          <a:xfrm>
            <a:off x="323528" y="1988840"/>
            <a:ext cx="783526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Probabilistic </a:t>
            </a:r>
            <a:r>
              <a:rPr sz="1600" dirty="0">
                <a:latin typeface="Arial"/>
                <a:cs typeface="Arial"/>
              </a:rPr>
              <a:t>spin </a:t>
            </a:r>
            <a:r>
              <a:rPr sz="1600" spc="-5" dirty="0">
                <a:latin typeface="Arial"/>
                <a:cs typeface="Arial"/>
              </a:rPr>
              <a:t>on autoencoders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5" dirty="0">
                <a:latin typeface="Arial"/>
                <a:cs typeface="Arial"/>
              </a:rPr>
              <a:t>will let us </a:t>
            </a:r>
            <a:r>
              <a:rPr sz="1600" dirty="0">
                <a:latin typeface="Arial"/>
                <a:cs typeface="Arial"/>
              </a:rPr>
              <a:t>sample </a:t>
            </a:r>
            <a:r>
              <a:rPr sz="1600" spc="-5" dirty="0">
                <a:latin typeface="Arial"/>
                <a:cs typeface="Arial"/>
              </a:rPr>
              <a:t>from the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to generate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r>
              <a:rPr sz="1600" spc="-5" dirty="0" smtClean="0">
                <a:latin typeface="Arial"/>
                <a:cs typeface="Arial"/>
              </a:rPr>
              <a:t>!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454025" y="5109037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54104" y="5659894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85963" y="4424965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0" name="object 6"/>
          <p:cNvSpPr/>
          <p:nvPr/>
        </p:nvSpPr>
        <p:spPr>
          <a:xfrm>
            <a:off x="2307056" y="2411992"/>
            <a:ext cx="824784" cy="296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974425" y="411402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974425" y="411402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382274" y="5443864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82274" y="5443864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988574" y="4539664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2947584" y="4443689"/>
            <a:ext cx="81980" cy="105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899322" y="4189873"/>
            <a:ext cx="178499" cy="1597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899325" y="5519612"/>
            <a:ext cx="178499" cy="178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323528" y="1988840"/>
            <a:ext cx="783526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Probabilistic </a:t>
            </a:r>
            <a:r>
              <a:rPr sz="1600" dirty="0">
                <a:latin typeface="Arial"/>
                <a:cs typeface="Arial"/>
              </a:rPr>
              <a:t>spin </a:t>
            </a:r>
            <a:r>
              <a:rPr sz="1600" spc="-5" dirty="0">
                <a:latin typeface="Arial"/>
                <a:cs typeface="Arial"/>
              </a:rPr>
              <a:t>on autoencoders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5" dirty="0">
                <a:latin typeface="Arial"/>
                <a:cs typeface="Arial"/>
              </a:rPr>
              <a:t>will let us </a:t>
            </a:r>
            <a:r>
              <a:rPr sz="1600" dirty="0">
                <a:latin typeface="Arial"/>
                <a:cs typeface="Arial"/>
              </a:rPr>
              <a:t>sample </a:t>
            </a:r>
            <a:r>
              <a:rPr sz="1600" spc="-5" dirty="0">
                <a:latin typeface="Arial"/>
                <a:cs typeface="Arial"/>
              </a:rPr>
              <a:t>from the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to generate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data!</a:t>
            </a:r>
            <a:endParaRPr sz="1600" dirty="0">
              <a:latin typeface="Arial"/>
              <a:cs typeface="Arial"/>
            </a:endParaRPr>
          </a:p>
          <a:p>
            <a:pPr marL="12700" marR="519430">
              <a:lnSpc>
                <a:spcPct val="101600"/>
              </a:lnSpc>
              <a:spcBef>
                <a:spcPts val="1365"/>
              </a:spcBef>
              <a:tabLst>
                <a:tab pos="2928620" algn="l"/>
              </a:tabLst>
            </a:pPr>
            <a:r>
              <a:rPr sz="1600" spc="-5" dirty="0">
                <a:latin typeface="Arial"/>
                <a:cs typeface="Arial"/>
              </a:rPr>
              <a:t>Assume training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	is generated from underlying unobserved </a:t>
            </a:r>
            <a:r>
              <a:rPr sz="1600" dirty="0">
                <a:latin typeface="Arial"/>
                <a:cs typeface="Arial"/>
              </a:rPr>
              <a:t>(latent)  representation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z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4312350" y="6113105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16"/>
          <p:cNvSpPr txBox="1"/>
          <p:nvPr/>
        </p:nvSpPr>
        <p:spPr>
          <a:xfrm>
            <a:off x="377825" y="3889837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454025" y="5109037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54104" y="5659894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85963" y="4424965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0" name="object 6"/>
          <p:cNvSpPr/>
          <p:nvPr/>
        </p:nvSpPr>
        <p:spPr>
          <a:xfrm>
            <a:off x="2307056" y="2411992"/>
            <a:ext cx="824784" cy="296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974425" y="411402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974425" y="411402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382274" y="5443864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82274" y="5443864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988574" y="4539664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2947584" y="4443689"/>
            <a:ext cx="81980" cy="105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899322" y="4189873"/>
            <a:ext cx="178499" cy="1597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899325" y="5519612"/>
            <a:ext cx="178499" cy="178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323528" y="1988840"/>
            <a:ext cx="783526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Probabilistic </a:t>
            </a:r>
            <a:r>
              <a:rPr sz="1600" dirty="0">
                <a:latin typeface="Arial"/>
                <a:cs typeface="Arial"/>
              </a:rPr>
              <a:t>spin </a:t>
            </a:r>
            <a:r>
              <a:rPr sz="1600" spc="-5" dirty="0">
                <a:latin typeface="Arial"/>
                <a:cs typeface="Arial"/>
              </a:rPr>
              <a:t>on autoencoders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5" dirty="0">
                <a:latin typeface="Arial"/>
                <a:cs typeface="Arial"/>
              </a:rPr>
              <a:t>will let us </a:t>
            </a:r>
            <a:r>
              <a:rPr sz="1600" dirty="0">
                <a:latin typeface="Arial"/>
                <a:cs typeface="Arial"/>
              </a:rPr>
              <a:t>sample </a:t>
            </a:r>
            <a:r>
              <a:rPr sz="1600" spc="-5" dirty="0">
                <a:latin typeface="Arial"/>
                <a:cs typeface="Arial"/>
              </a:rPr>
              <a:t>from the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to generate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data!</a:t>
            </a:r>
            <a:endParaRPr sz="1600" dirty="0">
              <a:latin typeface="Arial"/>
              <a:cs typeface="Arial"/>
            </a:endParaRPr>
          </a:p>
          <a:p>
            <a:pPr marL="12700" marR="519430">
              <a:lnSpc>
                <a:spcPct val="101600"/>
              </a:lnSpc>
              <a:spcBef>
                <a:spcPts val="1365"/>
              </a:spcBef>
              <a:tabLst>
                <a:tab pos="2928620" algn="l"/>
              </a:tabLst>
            </a:pPr>
            <a:r>
              <a:rPr sz="1600" spc="-5" dirty="0">
                <a:latin typeface="Arial"/>
                <a:cs typeface="Arial"/>
              </a:rPr>
              <a:t>Assume training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	is generated from underlying unobserved </a:t>
            </a:r>
            <a:r>
              <a:rPr sz="1600" dirty="0">
                <a:latin typeface="Arial"/>
                <a:cs typeface="Arial"/>
              </a:rPr>
              <a:t>(latent)  representation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z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4312350" y="6113105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16"/>
          <p:cNvSpPr txBox="1"/>
          <p:nvPr/>
        </p:nvSpPr>
        <p:spPr>
          <a:xfrm>
            <a:off x="377825" y="3889837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17"/>
          <p:cNvSpPr txBox="1"/>
          <p:nvPr/>
        </p:nvSpPr>
        <p:spPr>
          <a:xfrm>
            <a:off x="4747475" y="3550237"/>
            <a:ext cx="3805554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Intuition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(remember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from autoencoders!): 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x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is an image,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z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is latent factors used to  generate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x: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attributes, orientation,</a:t>
            </a:r>
            <a:r>
              <a:rPr sz="16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etc.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should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represent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model?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should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represent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model?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17"/>
          <p:cNvSpPr txBox="1"/>
          <p:nvPr/>
        </p:nvSpPr>
        <p:spPr>
          <a:xfrm>
            <a:off x="4663950" y="3528556"/>
            <a:ext cx="3870960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Choose prior p(z) to be </a:t>
            </a:r>
            <a:r>
              <a:rPr sz="1600" dirty="0">
                <a:latin typeface="Arial"/>
                <a:cs typeface="Arial"/>
              </a:rPr>
              <a:t>simple, </a:t>
            </a:r>
            <a:r>
              <a:rPr sz="1600" spc="-5" dirty="0">
                <a:latin typeface="Arial"/>
                <a:cs typeface="Arial"/>
              </a:rPr>
              <a:t>e.g.  Gaussian. Reasonable for latent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attributes,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e.g. pose, how </a:t>
            </a:r>
            <a:r>
              <a:rPr sz="1600" dirty="0">
                <a:latin typeface="Arial"/>
                <a:cs typeface="Arial"/>
              </a:rPr>
              <a:t>much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smile.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should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represent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model?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17"/>
          <p:cNvSpPr txBox="1"/>
          <p:nvPr/>
        </p:nvSpPr>
        <p:spPr>
          <a:xfrm>
            <a:off x="4663950" y="3528556"/>
            <a:ext cx="3870960" cy="101034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Choose prior p(z) to be </a:t>
            </a:r>
            <a:r>
              <a:rPr sz="1600" dirty="0">
                <a:latin typeface="Arial"/>
                <a:cs typeface="Arial"/>
              </a:rPr>
              <a:t>simple, </a:t>
            </a:r>
            <a:r>
              <a:rPr sz="1600" spc="-5" dirty="0">
                <a:latin typeface="Arial"/>
                <a:cs typeface="Arial"/>
              </a:rPr>
              <a:t>e.g.  Gaussian. </a:t>
            </a:r>
            <a:endParaRPr lang="en-US" sz="1600" spc="-5" dirty="0" smtClean="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en-US" sz="1600" spc="-5" dirty="0" smtClean="0">
                <a:latin typeface="Arial"/>
                <a:cs typeface="Arial"/>
              </a:rPr>
              <a:t>Conditional p(</a:t>
            </a:r>
            <a:r>
              <a:rPr lang="en-US" sz="1600" spc="-5" dirty="0" err="1" smtClean="0">
                <a:latin typeface="Arial"/>
                <a:cs typeface="Arial"/>
              </a:rPr>
              <a:t>x|z</a:t>
            </a:r>
            <a:r>
              <a:rPr lang="en-US" sz="1600" spc="-5" dirty="0" smtClean="0">
                <a:latin typeface="Arial"/>
                <a:cs typeface="Arial"/>
              </a:rPr>
              <a:t>) is </a:t>
            </a:r>
            <a:r>
              <a:rPr lang="en-US" sz="1600" dirty="0" smtClean="0">
                <a:latin typeface="Arial"/>
                <a:cs typeface="Arial"/>
              </a:rPr>
              <a:t>complex (generates  </a:t>
            </a:r>
            <a:r>
              <a:rPr lang="en-US" sz="1600" spc="-5" dirty="0" smtClean="0">
                <a:latin typeface="Arial"/>
                <a:cs typeface="Arial"/>
              </a:rPr>
              <a:t>image) =&gt; </a:t>
            </a:r>
            <a:r>
              <a:rPr lang="en-US" sz="1600" dirty="0" smtClean="0">
                <a:latin typeface="Arial"/>
                <a:cs typeface="Arial"/>
              </a:rPr>
              <a:t>represent </a:t>
            </a:r>
            <a:r>
              <a:rPr lang="en-US" sz="1600" spc="-5" dirty="0" smtClean="0">
                <a:latin typeface="Arial"/>
                <a:cs typeface="Arial"/>
              </a:rPr>
              <a:t>with neural</a:t>
            </a:r>
            <a:r>
              <a:rPr lang="en-US" sz="1600" spc="-90" dirty="0" smtClean="0">
                <a:latin typeface="Arial"/>
                <a:cs typeface="Arial"/>
              </a:rPr>
              <a:t> </a:t>
            </a:r>
            <a:r>
              <a:rPr lang="en-US" sz="1600" spc="-5" dirty="0" smtClean="0">
                <a:latin typeface="Arial"/>
                <a:cs typeface="Arial"/>
              </a:rPr>
              <a:t>network</a:t>
            </a:r>
            <a:endParaRPr lang="en-US" sz="1600" dirty="0" smtClean="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19"/>
          <p:cNvSpPr txBox="1"/>
          <p:nvPr/>
        </p:nvSpPr>
        <p:spPr>
          <a:xfrm>
            <a:off x="3298706" y="3700771"/>
            <a:ext cx="69723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Decoder  network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to train the </a:t>
            </a: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model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19"/>
          <p:cNvSpPr txBox="1"/>
          <p:nvPr/>
        </p:nvSpPr>
        <p:spPr>
          <a:xfrm>
            <a:off x="3298706" y="3700771"/>
            <a:ext cx="69723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Decoder  network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to train the </a:t>
            </a: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model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19"/>
          <p:cNvSpPr txBox="1"/>
          <p:nvPr/>
        </p:nvSpPr>
        <p:spPr>
          <a:xfrm>
            <a:off x="3298706" y="3700771"/>
            <a:ext cx="69723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Decoder  network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6" name="object 18"/>
          <p:cNvSpPr txBox="1"/>
          <p:nvPr/>
        </p:nvSpPr>
        <p:spPr>
          <a:xfrm>
            <a:off x="4644008" y="3703242"/>
            <a:ext cx="416496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Remember </a:t>
            </a:r>
            <a:r>
              <a:rPr sz="1600" dirty="0">
                <a:latin typeface="Arial"/>
                <a:cs typeface="Arial"/>
              </a:rPr>
              <a:t>strategy </a:t>
            </a:r>
            <a:r>
              <a:rPr sz="1600" spc="-5" dirty="0">
                <a:latin typeface="Arial"/>
                <a:cs typeface="Arial"/>
              </a:rPr>
              <a:t>for training generative  </a:t>
            </a:r>
            <a:r>
              <a:rPr sz="1600" dirty="0">
                <a:latin typeface="Arial"/>
                <a:cs typeface="Arial"/>
              </a:rPr>
              <a:t>models </a:t>
            </a:r>
            <a:r>
              <a:rPr sz="1600" spc="-5" dirty="0">
                <a:latin typeface="Arial"/>
                <a:cs typeface="Arial"/>
              </a:rPr>
              <a:t>from FVBNs. Learn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parameters  to </a:t>
            </a:r>
            <a:r>
              <a:rPr sz="1600" dirty="0">
                <a:latin typeface="Arial"/>
                <a:cs typeface="Arial"/>
              </a:rPr>
              <a:t>maximize </a:t>
            </a:r>
            <a:r>
              <a:rPr sz="1600" spc="-5" dirty="0">
                <a:latin typeface="Arial"/>
                <a:cs typeface="Arial"/>
              </a:rPr>
              <a:t>likelihood of training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0" name="object 19"/>
          <p:cNvSpPr/>
          <p:nvPr/>
        </p:nvSpPr>
        <p:spPr>
          <a:xfrm>
            <a:off x="5133243" y="4655269"/>
            <a:ext cx="2647990" cy="2858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0"/>
          <p:cNvSpPr txBox="1"/>
          <p:nvPr/>
        </p:nvSpPr>
        <p:spPr>
          <a:xfrm>
            <a:off x="7232550" y="5186598"/>
            <a:ext cx="15601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Now with latent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21"/>
          <p:cNvSpPr/>
          <p:nvPr/>
        </p:nvSpPr>
        <p:spPr>
          <a:xfrm>
            <a:off x="7505377" y="5053120"/>
            <a:ext cx="461645" cy="122555"/>
          </a:xfrm>
          <a:custGeom>
            <a:avLst/>
            <a:gdLst/>
            <a:ahLst/>
            <a:cxnLst/>
            <a:rect l="l" t="t" r="r" b="b"/>
            <a:pathLst>
              <a:path w="461645" h="122554">
                <a:moveTo>
                  <a:pt x="461297" y="12197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2"/>
          <p:cNvSpPr/>
          <p:nvPr/>
        </p:nvSpPr>
        <p:spPr>
          <a:xfrm>
            <a:off x="7412273" y="5013176"/>
            <a:ext cx="110671" cy="798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to train the </a:t>
            </a: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model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19"/>
          <p:cNvSpPr txBox="1"/>
          <p:nvPr/>
        </p:nvSpPr>
        <p:spPr>
          <a:xfrm>
            <a:off x="3298706" y="3700771"/>
            <a:ext cx="69723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Decoder  network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6" name="object 18"/>
          <p:cNvSpPr txBox="1"/>
          <p:nvPr/>
        </p:nvSpPr>
        <p:spPr>
          <a:xfrm>
            <a:off x="4644008" y="3703242"/>
            <a:ext cx="416496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Remember </a:t>
            </a:r>
            <a:r>
              <a:rPr sz="1600" dirty="0">
                <a:latin typeface="Arial"/>
                <a:cs typeface="Arial"/>
              </a:rPr>
              <a:t>strategy </a:t>
            </a:r>
            <a:r>
              <a:rPr sz="1600" spc="-5" dirty="0">
                <a:latin typeface="Arial"/>
                <a:cs typeface="Arial"/>
              </a:rPr>
              <a:t>for training generative  </a:t>
            </a:r>
            <a:r>
              <a:rPr sz="1600" dirty="0">
                <a:latin typeface="Arial"/>
                <a:cs typeface="Arial"/>
              </a:rPr>
              <a:t>models </a:t>
            </a:r>
            <a:r>
              <a:rPr sz="1600" spc="-5" dirty="0">
                <a:latin typeface="Arial"/>
                <a:cs typeface="Arial"/>
              </a:rPr>
              <a:t>from FVBNs. Learn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parameters  to </a:t>
            </a:r>
            <a:r>
              <a:rPr sz="1600" dirty="0">
                <a:latin typeface="Arial"/>
                <a:cs typeface="Arial"/>
              </a:rPr>
              <a:t>maximize </a:t>
            </a:r>
            <a:r>
              <a:rPr sz="1600" spc="-5" dirty="0">
                <a:latin typeface="Arial"/>
                <a:cs typeface="Arial"/>
              </a:rPr>
              <a:t>likelihood of training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0" name="object 19"/>
          <p:cNvSpPr/>
          <p:nvPr/>
        </p:nvSpPr>
        <p:spPr>
          <a:xfrm>
            <a:off x="5133243" y="4655269"/>
            <a:ext cx="2647990" cy="2858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20"/>
          <p:cNvSpPr txBox="1"/>
          <p:nvPr/>
        </p:nvSpPr>
        <p:spPr>
          <a:xfrm>
            <a:off x="4644008" y="5103976"/>
            <a:ext cx="30016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Q: What is the problem with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this?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22" name="object 2"/>
          <p:cNvSpPr txBox="1"/>
          <p:nvPr/>
        </p:nvSpPr>
        <p:spPr>
          <a:xfrm>
            <a:off x="454025" y="4068490"/>
            <a:ext cx="117411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3"/>
          <p:cNvSpPr/>
          <p:nvPr/>
        </p:nvSpPr>
        <p:spPr>
          <a:xfrm>
            <a:off x="554104" y="4619347"/>
            <a:ext cx="589131" cy="242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485963" y="3384418"/>
            <a:ext cx="1074590" cy="29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"/>
          <p:cNvSpPr/>
          <p:nvPr/>
        </p:nvSpPr>
        <p:spPr>
          <a:xfrm>
            <a:off x="1974425" y="3073480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2382274" y="4403317"/>
            <a:ext cx="1212850" cy="311785"/>
          </a:xfrm>
          <a:custGeom>
            <a:avLst/>
            <a:gdLst/>
            <a:ahLst/>
            <a:cxnLst/>
            <a:rect l="l" t="t" r="r" b="b"/>
            <a:pathLst>
              <a:path w="1212850" h="311785">
                <a:moveTo>
                  <a:pt x="0" y="0"/>
                </a:moveTo>
                <a:lnTo>
                  <a:pt x="1212599" y="0"/>
                </a:lnTo>
                <a:lnTo>
                  <a:pt x="12125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"/>
          <p:cNvSpPr/>
          <p:nvPr/>
        </p:nvSpPr>
        <p:spPr>
          <a:xfrm>
            <a:off x="2988574" y="3499117"/>
            <a:ext cx="0" cy="904240"/>
          </a:xfrm>
          <a:custGeom>
            <a:avLst/>
            <a:gdLst/>
            <a:ahLst/>
            <a:cxnLst/>
            <a:rect l="l" t="t" r="r" b="b"/>
            <a:pathLst>
              <a:path h="904239">
                <a:moveTo>
                  <a:pt x="0" y="9041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1"/>
          <p:cNvSpPr/>
          <p:nvPr/>
        </p:nvSpPr>
        <p:spPr>
          <a:xfrm>
            <a:off x="2947584" y="3403142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2"/>
          <p:cNvSpPr/>
          <p:nvPr/>
        </p:nvSpPr>
        <p:spPr>
          <a:xfrm>
            <a:off x="2899322" y="3149326"/>
            <a:ext cx="178499" cy="159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3"/>
          <p:cNvSpPr/>
          <p:nvPr/>
        </p:nvSpPr>
        <p:spPr>
          <a:xfrm>
            <a:off x="2899325" y="4479065"/>
            <a:ext cx="178499" cy="178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/>
          <p:cNvSpPr txBox="1"/>
          <p:nvPr/>
        </p:nvSpPr>
        <p:spPr>
          <a:xfrm>
            <a:off x="377825" y="2849290"/>
            <a:ext cx="140208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Sample from  true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663950" y="2290305"/>
            <a:ext cx="3686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20" dirty="0">
                <a:latin typeface="Arial"/>
                <a:cs typeface="Arial"/>
              </a:rPr>
              <a:t>We </a:t>
            </a:r>
            <a:r>
              <a:rPr sz="1600" spc="-5" dirty="0">
                <a:latin typeface="Arial"/>
                <a:cs typeface="Arial"/>
              </a:rPr>
              <a:t>want to estimate the true parameters  of this generative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16"/>
          <p:cNvSpPr txBox="1"/>
          <p:nvPr/>
        </p:nvSpPr>
        <p:spPr>
          <a:xfrm>
            <a:off x="4663950" y="3033255"/>
            <a:ext cx="34118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How </a:t>
            </a:r>
            <a:r>
              <a:rPr lang="en-US" sz="1600" dirty="0" smtClean="0">
                <a:solidFill>
                  <a:srgbClr val="0000FF"/>
                </a:solidFill>
                <a:latin typeface="Arial"/>
                <a:cs typeface="Arial"/>
              </a:rPr>
              <a:t>to train the </a:t>
            </a:r>
            <a:r>
              <a:rPr sz="1600" dirty="0" smtClean="0">
                <a:solidFill>
                  <a:srgbClr val="0000FF"/>
                </a:solidFill>
                <a:latin typeface="Arial"/>
                <a:cs typeface="Arial"/>
              </a:rPr>
              <a:t>model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7" name="object 18"/>
          <p:cNvSpPr/>
          <p:nvPr/>
        </p:nvSpPr>
        <p:spPr>
          <a:xfrm>
            <a:off x="8418675" y="2365979"/>
            <a:ext cx="178499" cy="166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19"/>
          <p:cNvSpPr txBox="1"/>
          <p:nvPr/>
        </p:nvSpPr>
        <p:spPr>
          <a:xfrm>
            <a:off x="3298706" y="3700771"/>
            <a:ext cx="69723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Decoder  network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6" name="object 18"/>
          <p:cNvSpPr txBox="1"/>
          <p:nvPr/>
        </p:nvSpPr>
        <p:spPr>
          <a:xfrm>
            <a:off x="4644008" y="3703242"/>
            <a:ext cx="416496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Remember </a:t>
            </a:r>
            <a:r>
              <a:rPr sz="1600" dirty="0">
                <a:latin typeface="Arial"/>
                <a:cs typeface="Arial"/>
              </a:rPr>
              <a:t>strategy </a:t>
            </a:r>
            <a:r>
              <a:rPr sz="1600" spc="-5" dirty="0">
                <a:latin typeface="Arial"/>
                <a:cs typeface="Arial"/>
              </a:rPr>
              <a:t>for training generative  </a:t>
            </a:r>
            <a:r>
              <a:rPr sz="1600" dirty="0">
                <a:latin typeface="Arial"/>
                <a:cs typeface="Arial"/>
              </a:rPr>
              <a:t>models </a:t>
            </a:r>
            <a:r>
              <a:rPr sz="1600" spc="-5" dirty="0">
                <a:latin typeface="Arial"/>
                <a:cs typeface="Arial"/>
              </a:rPr>
              <a:t>from FVBNs. Learn </a:t>
            </a:r>
            <a:r>
              <a:rPr sz="1600" dirty="0">
                <a:latin typeface="Arial"/>
                <a:cs typeface="Arial"/>
              </a:rPr>
              <a:t>model </a:t>
            </a:r>
            <a:r>
              <a:rPr sz="1600" spc="-5" dirty="0">
                <a:latin typeface="Arial"/>
                <a:cs typeface="Arial"/>
              </a:rPr>
              <a:t>parameters  to </a:t>
            </a:r>
            <a:r>
              <a:rPr sz="1600" dirty="0">
                <a:latin typeface="Arial"/>
                <a:cs typeface="Arial"/>
              </a:rPr>
              <a:t>maximize </a:t>
            </a:r>
            <a:r>
              <a:rPr sz="1600" spc="-5" dirty="0">
                <a:latin typeface="Arial"/>
                <a:cs typeface="Arial"/>
              </a:rPr>
              <a:t>likelihood of training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0" name="object 19"/>
          <p:cNvSpPr/>
          <p:nvPr/>
        </p:nvSpPr>
        <p:spPr>
          <a:xfrm>
            <a:off x="5133243" y="4655269"/>
            <a:ext cx="2647990" cy="2858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20"/>
          <p:cNvSpPr txBox="1"/>
          <p:nvPr/>
        </p:nvSpPr>
        <p:spPr>
          <a:xfrm>
            <a:off x="4644008" y="5103976"/>
            <a:ext cx="3001645" cy="777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Q: What is the problem with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lang="en-US" sz="16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600" spc="-5" dirty="0" smtClean="0">
                <a:solidFill>
                  <a:srgbClr val="FF0000"/>
                </a:solidFill>
                <a:latin typeface="Arial"/>
                <a:cs typeface="Arial"/>
              </a:rPr>
              <a:t>Intractable!</a:t>
            </a:r>
            <a:endParaRPr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764704"/>
            <a:ext cx="646175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/>
              <a:t>Variational </a:t>
            </a:r>
            <a:r>
              <a:rPr sz="3200" spc="-10" dirty="0"/>
              <a:t>Autoencoders:</a:t>
            </a:r>
            <a:r>
              <a:rPr sz="3200" spc="-229" dirty="0"/>
              <a:t> </a:t>
            </a:r>
            <a:r>
              <a:rPr sz="3200" spc="-5" dirty="0"/>
              <a:t>Intractability</a:t>
            </a:r>
          </a:p>
        </p:txBody>
      </p:sp>
      <p:sp>
        <p:nvSpPr>
          <p:cNvPr id="7" name="object 3"/>
          <p:cNvSpPr/>
          <p:nvPr/>
        </p:nvSpPr>
        <p:spPr>
          <a:xfrm>
            <a:off x="2137184" y="2094271"/>
            <a:ext cx="2647990" cy="28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403200" y="2081952"/>
            <a:ext cx="3387090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Data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likelihood: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Posterior density also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intractable: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3981400" y="2692971"/>
            <a:ext cx="3378295" cy="285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764704"/>
            <a:ext cx="646175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/>
              <a:t>Variational </a:t>
            </a:r>
            <a:r>
              <a:rPr sz="3200" spc="-10" dirty="0"/>
              <a:t>Autoencoders:</a:t>
            </a:r>
            <a:r>
              <a:rPr sz="3200" spc="-229" dirty="0"/>
              <a:t> </a:t>
            </a:r>
            <a:r>
              <a:rPr sz="3200" spc="-5" dirty="0"/>
              <a:t>Intractability</a:t>
            </a:r>
          </a:p>
        </p:txBody>
      </p:sp>
      <p:sp>
        <p:nvSpPr>
          <p:cNvPr id="7" name="object 3"/>
          <p:cNvSpPr/>
          <p:nvPr/>
        </p:nvSpPr>
        <p:spPr>
          <a:xfrm>
            <a:off x="2137184" y="2094271"/>
            <a:ext cx="2647990" cy="28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403200" y="2081952"/>
            <a:ext cx="3387090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Data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likelihood: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Posterior density also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intractable: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3981400" y="2692971"/>
            <a:ext cx="3378295" cy="285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23528" y="3606318"/>
            <a:ext cx="7992888" cy="1478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469265">
              <a:lnSpc>
                <a:spcPct val="101600"/>
              </a:lnSpc>
            </a:pP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Solution: In addition to decoder network modeling </a:t>
            </a:r>
            <a:r>
              <a:rPr lang="en-US" spc="-5" dirty="0" err="1" smtClean="0">
                <a:solidFill>
                  <a:srgbClr val="140FE6"/>
                </a:solidFill>
                <a:latin typeface="Arial"/>
                <a:cs typeface="Arial"/>
              </a:rPr>
              <a:t>p</a:t>
            </a:r>
            <a:r>
              <a:rPr lang="en-US" spc="-5" baseline="-25000" dirty="0" err="1" smtClean="0">
                <a:solidFill>
                  <a:srgbClr val="140FE6"/>
                </a:solidFill>
                <a:latin typeface="Arial"/>
                <a:cs typeface="Arial"/>
              </a:rPr>
              <a:t>θ</a:t>
            </a: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(</a:t>
            </a:r>
            <a:r>
              <a:rPr lang="en-US" spc="-5" dirty="0" err="1" smtClean="0">
                <a:solidFill>
                  <a:srgbClr val="140FE6"/>
                </a:solidFill>
                <a:latin typeface="Arial"/>
                <a:cs typeface="Arial"/>
              </a:rPr>
              <a:t>x|z</a:t>
            </a: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), define </a:t>
            </a:r>
            <a:r>
              <a:rPr lang="en-US" spc="-5" dirty="0" smtClean="0">
                <a:solidFill>
                  <a:srgbClr val="FF0000"/>
                </a:solidFill>
                <a:latin typeface="Arial"/>
                <a:cs typeface="Arial"/>
              </a:rPr>
              <a:t>additional  encoder network </a:t>
            </a:r>
            <a:r>
              <a:rPr lang="en-US" spc="-5" dirty="0" err="1" smtClean="0">
                <a:solidFill>
                  <a:srgbClr val="140FE6"/>
                </a:solidFill>
                <a:latin typeface="Arial"/>
                <a:cs typeface="Arial"/>
              </a:rPr>
              <a:t>q</a:t>
            </a:r>
            <a:r>
              <a:rPr lang="en-US" spc="-5" baseline="-25000" dirty="0" err="1" smtClean="0">
                <a:solidFill>
                  <a:srgbClr val="140FE6"/>
                </a:solidFill>
                <a:latin typeface="Arial"/>
                <a:cs typeface="Arial"/>
              </a:rPr>
              <a:t>ɸ</a:t>
            </a: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(</a:t>
            </a:r>
            <a:r>
              <a:rPr lang="en-US" spc="-5" dirty="0" err="1" smtClean="0">
                <a:solidFill>
                  <a:srgbClr val="140FE6"/>
                </a:solidFill>
                <a:latin typeface="Arial"/>
                <a:cs typeface="Arial"/>
              </a:rPr>
              <a:t>z|x</a:t>
            </a: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) that approximates </a:t>
            </a:r>
            <a:r>
              <a:rPr lang="en-US" spc="-5" dirty="0" err="1" smtClean="0">
                <a:solidFill>
                  <a:srgbClr val="140FE6"/>
                </a:solidFill>
                <a:latin typeface="Arial"/>
                <a:cs typeface="Arial"/>
              </a:rPr>
              <a:t>p</a:t>
            </a:r>
            <a:r>
              <a:rPr lang="en-US" spc="-5" baseline="-25000" dirty="0" err="1" smtClean="0">
                <a:solidFill>
                  <a:srgbClr val="140FE6"/>
                </a:solidFill>
                <a:latin typeface="Arial"/>
                <a:cs typeface="Arial"/>
              </a:rPr>
              <a:t>θ</a:t>
            </a: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(</a:t>
            </a:r>
            <a:r>
              <a:rPr lang="en-US" spc="-5" dirty="0" err="1" smtClean="0">
                <a:solidFill>
                  <a:srgbClr val="140FE6"/>
                </a:solidFill>
                <a:latin typeface="Arial"/>
                <a:cs typeface="Arial"/>
              </a:rPr>
              <a:t>z|x</a:t>
            </a: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)</a:t>
            </a:r>
          </a:p>
          <a:p>
            <a:pPr marL="50800" marR="43180">
              <a:lnSpc>
                <a:spcPct val="101600"/>
              </a:lnSpc>
              <a:spcBef>
                <a:spcPts val="1950"/>
              </a:spcBef>
            </a:pPr>
            <a:r>
              <a:rPr lang="en-US" spc="-5" dirty="0" smtClean="0">
                <a:solidFill>
                  <a:srgbClr val="140FE6"/>
                </a:solidFill>
                <a:latin typeface="Arial"/>
                <a:cs typeface="Arial"/>
              </a:rPr>
              <a:t>Will see that this allows us to derive a lower bound on the data likelihood that is  tractable, which we can optimize</a:t>
            </a:r>
            <a:endParaRPr lang="en-US" spc="-5" dirty="0">
              <a:solidFill>
                <a:srgbClr val="140FE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2"/>
          <p:cNvSpPr/>
          <p:nvPr/>
        </p:nvSpPr>
        <p:spPr>
          <a:xfrm>
            <a:off x="1626072" y="3080170"/>
            <a:ext cx="358140" cy="281940"/>
          </a:xfrm>
          <a:custGeom>
            <a:avLst/>
            <a:gdLst/>
            <a:ahLst/>
            <a:cxnLst/>
            <a:rect l="l" t="t" r="r" b="b"/>
            <a:pathLst>
              <a:path w="358139" h="281939">
                <a:moveTo>
                  <a:pt x="0" y="0"/>
                </a:moveTo>
                <a:lnTo>
                  <a:pt x="357773" y="28151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"/>
          <p:cNvSpPr/>
          <p:nvPr/>
        </p:nvSpPr>
        <p:spPr>
          <a:xfrm>
            <a:off x="1954864" y="3327435"/>
            <a:ext cx="106447" cy="97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"/>
          <p:cNvSpPr/>
          <p:nvPr/>
        </p:nvSpPr>
        <p:spPr>
          <a:xfrm>
            <a:off x="1778472" y="3080170"/>
            <a:ext cx="1767839" cy="338455"/>
          </a:xfrm>
          <a:custGeom>
            <a:avLst/>
            <a:gdLst/>
            <a:ahLst/>
            <a:cxnLst/>
            <a:rect l="l" t="t" r="r" b="b"/>
            <a:pathLst>
              <a:path w="1767839" h="338455">
                <a:moveTo>
                  <a:pt x="0" y="0"/>
                </a:moveTo>
                <a:lnTo>
                  <a:pt x="1767832" y="337938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5"/>
          <p:cNvSpPr/>
          <p:nvPr/>
        </p:nvSpPr>
        <p:spPr>
          <a:xfrm>
            <a:off x="3530872" y="3377678"/>
            <a:ext cx="109870" cy="80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6"/>
          <p:cNvSpPr/>
          <p:nvPr/>
        </p:nvSpPr>
        <p:spPr>
          <a:xfrm>
            <a:off x="5664672" y="3080170"/>
            <a:ext cx="358140" cy="281940"/>
          </a:xfrm>
          <a:custGeom>
            <a:avLst/>
            <a:gdLst/>
            <a:ahLst/>
            <a:cxnLst/>
            <a:rect l="l" t="t" r="r" b="b"/>
            <a:pathLst>
              <a:path w="358139" h="281939">
                <a:moveTo>
                  <a:pt x="0" y="0"/>
                </a:moveTo>
                <a:lnTo>
                  <a:pt x="357773" y="28151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7"/>
          <p:cNvSpPr/>
          <p:nvPr/>
        </p:nvSpPr>
        <p:spPr>
          <a:xfrm>
            <a:off x="5993464" y="3327435"/>
            <a:ext cx="106447" cy="97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8"/>
          <p:cNvSpPr/>
          <p:nvPr/>
        </p:nvSpPr>
        <p:spPr>
          <a:xfrm>
            <a:off x="5817072" y="3080170"/>
            <a:ext cx="1767839" cy="338455"/>
          </a:xfrm>
          <a:custGeom>
            <a:avLst/>
            <a:gdLst/>
            <a:ahLst/>
            <a:cxnLst/>
            <a:rect l="l" t="t" r="r" b="b"/>
            <a:pathLst>
              <a:path w="1767840" h="338455">
                <a:moveTo>
                  <a:pt x="0" y="0"/>
                </a:moveTo>
                <a:lnTo>
                  <a:pt x="1767832" y="337938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9"/>
          <p:cNvSpPr/>
          <p:nvPr/>
        </p:nvSpPr>
        <p:spPr>
          <a:xfrm>
            <a:off x="7569473" y="3377678"/>
            <a:ext cx="109870" cy="80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0"/>
          <p:cNvSpPr txBox="1">
            <a:spLocks/>
          </p:cNvSpPr>
          <p:nvPr/>
        </p:nvSpPr>
        <p:spPr>
          <a:xfrm>
            <a:off x="420698" y="1748751"/>
            <a:ext cx="7895718" cy="121828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R="5080" lvl="0" algn="l" defTabSz="914400" rtl="0" eaLnBrk="1" fontAlgn="auto" latinLnBrk="0" hangingPunct="1"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92270" algn="l"/>
              </a:tabLst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Since we’re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modeling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probabilistic generation of data, encoder and decoder networks are probabilistic  </a:t>
            </a:r>
          </a:p>
          <a:p>
            <a:pPr marL="153670" marR="5080" lvl="0" indent="-115570" algn="l" defTabSz="914400" rtl="0" eaLnBrk="1" fontAlgn="auto" latinLnBrk="0" hangingPunct="1">
              <a:lnSpc>
                <a:spcPts val="4110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92270" algn="l"/>
              </a:tabLst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Mean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and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(diagonal) covariance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of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z</a:t>
            </a:r>
            <a:r>
              <a:rPr kumimoji="0" lang="en-US" sz="16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|</a:t>
            </a:r>
            <a:r>
              <a:rPr kumimoji="0" lang="en-US" sz="16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x	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Mean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and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(diagonal) covariance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of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x |</a:t>
            </a:r>
            <a:r>
              <a:rPr kumimoji="0" lang="en-US" sz="1600" b="1" i="0" u="none" strike="noStrike" kern="1200" cap="none" spc="-6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z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Arial"/>
            </a:endParaRPr>
          </a:p>
        </p:txBody>
      </p:sp>
      <p:sp>
        <p:nvSpPr>
          <p:cNvPr id="51" name="object 11"/>
          <p:cNvSpPr/>
          <p:nvPr/>
        </p:nvSpPr>
        <p:spPr>
          <a:xfrm>
            <a:off x="5967047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2"/>
          <p:cNvSpPr/>
          <p:nvPr/>
        </p:nvSpPr>
        <p:spPr>
          <a:xfrm>
            <a:off x="5967047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3"/>
          <p:cNvSpPr/>
          <p:nvPr/>
        </p:nvSpPr>
        <p:spPr>
          <a:xfrm>
            <a:off x="32761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4"/>
          <p:cNvSpPr/>
          <p:nvPr/>
        </p:nvSpPr>
        <p:spPr>
          <a:xfrm>
            <a:off x="32761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5"/>
          <p:cNvSpPr/>
          <p:nvPr/>
        </p:nvSpPr>
        <p:spPr>
          <a:xfrm>
            <a:off x="6891947" y="4911879"/>
            <a:ext cx="178499" cy="17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6"/>
          <p:cNvSpPr/>
          <p:nvPr/>
        </p:nvSpPr>
        <p:spPr>
          <a:xfrm>
            <a:off x="1928448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7"/>
          <p:cNvSpPr/>
          <p:nvPr/>
        </p:nvSpPr>
        <p:spPr>
          <a:xfrm>
            <a:off x="1928448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8"/>
          <p:cNvSpPr/>
          <p:nvPr/>
        </p:nvSpPr>
        <p:spPr>
          <a:xfrm>
            <a:off x="16759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9"/>
          <p:cNvSpPr/>
          <p:nvPr/>
        </p:nvSpPr>
        <p:spPr>
          <a:xfrm>
            <a:off x="16759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0"/>
          <p:cNvSpPr/>
          <p:nvPr/>
        </p:nvSpPr>
        <p:spPr>
          <a:xfrm>
            <a:off x="2183255" y="3957832"/>
            <a:ext cx="748030" cy="871855"/>
          </a:xfrm>
          <a:custGeom>
            <a:avLst/>
            <a:gdLst/>
            <a:ahLst/>
            <a:cxnLst/>
            <a:rect l="l" t="t" r="r" b="b"/>
            <a:pathLst>
              <a:path w="748030" h="871854">
                <a:moveTo>
                  <a:pt x="747592" y="87173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1"/>
          <p:cNvSpPr/>
          <p:nvPr/>
        </p:nvSpPr>
        <p:spPr>
          <a:xfrm>
            <a:off x="2117452" y="3882683"/>
            <a:ext cx="99213" cy="105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2"/>
          <p:cNvSpPr/>
          <p:nvPr/>
        </p:nvSpPr>
        <p:spPr>
          <a:xfrm>
            <a:off x="2853345" y="4921253"/>
            <a:ext cx="178499" cy="1597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3"/>
          <p:cNvSpPr txBox="1"/>
          <p:nvPr/>
        </p:nvSpPr>
        <p:spPr>
          <a:xfrm>
            <a:off x="561798" y="3947258"/>
            <a:ext cx="1356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Encoder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24"/>
          <p:cNvSpPr/>
          <p:nvPr/>
        </p:nvSpPr>
        <p:spPr>
          <a:xfrm>
            <a:off x="2930848" y="3960332"/>
            <a:ext cx="707390" cy="885190"/>
          </a:xfrm>
          <a:custGeom>
            <a:avLst/>
            <a:gdLst/>
            <a:ahLst/>
            <a:cxnLst/>
            <a:rect l="l" t="t" r="r" b="b"/>
            <a:pathLst>
              <a:path w="707389" h="885189">
                <a:moveTo>
                  <a:pt x="0" y="885087"/>
                </a:moveTo>
                <a:lnTo>
                  <a:pt x="70687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5"/>
          <p:cNvSpPr/>
          <p:nvPr/>
        </p:nvSpPr>
        <p:spPr>
          <a:xfrm>
            <a:off x="3603607" y="3883256"/>
            <a:ext cx="97586" cy="1062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6"/>
          <p:cNvSpPr/>
          <p:nvPr/>
        </p:nvSpPr>
        <p:spPr>
          <a:xfrm>
            <a:off x="73147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27"/>
          <p:cNvSpPr/>
          <p:nvPr/>
        </p:nvSpPr>
        <p:spPr>
          <a:xfrm>
            <a:off x="73147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28"/>
          <p:cNvSpPr/>
          <p:nvPr/>
        </p:nvSpPr>
        <p:spPr>
          <a:xfrm>
            <a:off x="57145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29"/>
          <p:cNvSpPr/>
          <p:nvPr/>
        </p:nvSpPr>
        <p:spPr>
          <a:xfrm>
            <a:off x="57145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0"/>
          <p:cNvSpPr/>
          <p:nvPr/>
        </p:nvSpPr>
        <p:spPr>
          <a:xfrm>
            <a:off x="6221855" y="3957832"/>
            <a:ext cx="748030" cy="871855"/>
          </a:xfrm>
          <a:custGeom>
            <a:avLst/>
            <a:gdLst/>
            <a:ahLst/>
            <a:cxnLst/>
            <a:rect l="l" t="t" r="r" b="b"/>
            <a:pathLst>
              <a:path w="748029" h="871854">
                <a:moveTo>
                  <a:pt x="747592" y="87173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31"/>
          <p:cNvSpPr/>
          <p:nvPr/>
        </p:nvSpPr>
        <p:spPr>
          <a:xfrm>
            <a:off x="6156052" y="3882683"/>
            <a:ext cx="99213" cy="105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32"/>
          <p:cNvSpPr/>
          <p:nvPr/>
        </p:nvSpPr>
        <p:spPr>
          <a:xfrm>
            <a:off x="6969447" y="3960332"/>
            <a:ext cx="707390" cy="885190"/>
          </a:xfrm>
          <a:custGeom>
            <a:avLst/>
            <a:gdLst/>
            <a:ahLst/>
            <a:cxnLst/>
            <a:rect l="l" t="t" r="r" b="b"/>
            <a:pathLst>
              <a:path w="707390" h="885189">
                <a:moveTo>
                  <a:pt x="0" y="885087"/>
                </a:moveTo>
                <a:lnTo>
                  <a:pt x="70687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3"/>
          <p:cNvSpPr/>
          <p:nvPr/>
        </p:nvSpPr>
        <p:spPr>
          <a:xfrm>
            <a:off x="7642207" y="3883256"/>
            <a:ext cx="97585" cy="1062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34"/>
          <p:cNvSpPr/>
          <p:nvPr/>
        </p:nvSpPr>
        <p:spPr>
          <a:xfrm>
            <a:off x="881073" y="4242417"/>
            <a:ext cx="778199" cy="2836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35"/>
          <p:cNvSpPr txBox="1"/>
          <p:nvPr/>
        </p:nvSpPr>
        <p:spPr>
          <a:xfrm>
            <a:off x="4676598" y="3947258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36"/>
          <p:cNvSpPr txBox="1"/>
          <p:nvPr/>
        </p:nvSpPr>
        <p:spPr>
          <a:xfrm>
            <a:off x="637998" y="4555842"/>
            <a:ext cx="12039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(parameters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ɸ</a:t>
            </a:r>
            <a:r>
              <a:rPr sz="1400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37"/>
          <p:cNvSpPr txBox="1"/>
          <p:nvPr/>
        </p:nvSpPr>
        <p:spPr>
          <a:xfrm>
            <a:off x="4752798" y="4555842"/>
            <a:ext cx="1205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(parameters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θ</a:t>
            </a:r>
            <a:r>
              <a:rPr sz="1400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8" name="object 38"/>
          <p:cNvSpPr/>
          <p:nvPr/>
        </p:nvSpPr>
        <p:spPr>
          <a:xfrm>
            <a:off x="4950145" y="4248595"/>
            <a:ext cx="778199" cy="2712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39"/>
          <p:cNvSpPr/>
          <p:nvPr/>
        </p:nvSpPr>
        <p:spPr>
          <a:xfrm>
            <a:off x="1877898" y="3614456"/>
            <a:ext cx="461920" cy="2254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40"/>
          <p:cNvSpPr/>
          <p:nvPr/>
        </p:nvSpPr>
        <p:spPr>
          <a:xfrm>
            <a:off x="3462435" y="3585369"/>
            <a:ext cx="493236" cy="2836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41"/>
          <p:cNvSpPr/>
          <p:nvPr/>
        </p:nvSpPr>
        <p:spPr>
          <a:xfrm>
            <a:off x="5916485" y="3601564"/>
            <a:ext cx="461919" cy="2276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42"/>
          <p:cNvSpPr/>
          <p:nvPr/>
        </p:nvSpPr>
        <p:spPr>
          <a:xfrm>
            <a:off x="7501037" y="3596395"/>
            <a:ext cx="493235" cy="2864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10"/>
          <p:cNvSpPr txBox="1">
            <a:spLocks/>
          </p:cNvSpPr>
          <p:nvPr/>
        </p:nvSpPr>
        <p:spPr>
          <a:xfrm>
            <a:off x="420698" y="1720503"/>
            <a:ext cx="7895718" cy="62837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R="5080" lvl="0" algn="l" defTabSz="914400" rtl="0" eaLnBrk="1" fontAlgn="auto" latinLnBrk="0" hangingPunct="1"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92270" algn="l"/>
              </a:tabLst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Since we’re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modeling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probabilistic generation of data, encoder and decoder networks are probabilistic  </a:t>
            </a:r>
          </a:p>
        </p:txBody>
      </p:sp>
      <p:sp>
        <p:nvSpPr>
          <p:cNvPr id="51" name="object 11"/>
          <p:cNvSpPr/>
          <p:nvPr/>
        </p:nvSpPr>
        <p:spPr>
          <a:xfrm>
            <a:off x="5967047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2"/>
          <p:cNvSpPr/>
          <p:nvPr/>
        </p:nvSpPr>
        <p:spPr>
          <a:xfrm>
            <a:off x="5967047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3"/>
          <p:cNvSpPr/>
          <p:nvPr/>
        </p:nvSpPr>
        <p:spPr>
          <a:xfrm>
            <a:off x="32761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4"/>
          <p:cNvSpPr/>
          <p:nvPr/>
        </p:nvSpPr>
        <p:spPr>
          <a:xfrm>
            <a:off x="32761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5"/>
          <p:cNvSpPr/>
          <p:nvPr/>
        </p:nvSpPr>
        <p:spPr>
          <a:xfrm>
            <a:off x="6891947" y="4911879"/>
            <a:ext cx="178499" cy="17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6"/>
          <p:cNvSpPr/>
          <p:nvPr/>
        </p:nvSpPr>
        <p:spPr>
          <a:xfrm>
            <a:off x="1928448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7"/>
          <p:cNvSpPr/>
          <p:nvPr/>
        </p:nvSpPr>
        <p:spPr>
          <a:xfrm>
            <a:off x="1928448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8"/>
          <p:cNvSpPr/>
          <p:nvPr/>
        </p:nvSpPr>
        <p:spPr>
          <a:xfrm>
            <a:off x="16759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9"/>
          <p:cNvSpPr/>
          <p:nvPr/>
        </p:nvSpPr>
        <p:spPr>
          <a:xfrm>
            <a:off x="16759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0"/>
          <p:cNvSpPr/>
          <p:nvPr/>
        </p:nvSpPr>
        <p:spPr>
          <a:xfrm>
            <a:off x="2183255" y="3957832"/>
            <a:ext cx="748030" cy="871855"/>
          </a:xfrm>
          <a:custGeom>
            <a:avLst/>
            <a:gdLst/>
            <a:ahLst/>
            <a:cxnLst/>
            <a:rect l="l" t="t" r="r" b="b"/>
            <a:pathLst>
              <a:path w="748030" h="871854">
                <a:moveTo>
                  <a:pt x="747592" y="87173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1"/>
          <p:cNvSpPr/>
          <p:nvPr/>
        </p:nvSpPr>
        <p:spPr>
          <a:xfrm>
            <a:off x="2117452" y="3882683"/>
            <a:ext cx="99213" cy="1051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2"/>
          <p:cNvSpPr/>
          <p:nvPr/>
        </p:nvSpPr>
        <p:spPr>
          <a:xfrm>
            <a:off x="2853345" y="4921253"/>
            <a:ext cx="178499" cy="159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3"/>
          <p:cNvSpPr txBox="1"/>
          <p:nvPr/>
        </p:nvSpPr>
        <p:spPr>
          <a:xfrm>
            <a:off x="561798" y="3947258"/>
            <a:ext cx="1356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Encoder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24"/>
          <p:cNvSpPr/>
          <p:nvPr/>
        </p:nvSpPr>
        <p:spPr>
          <a:xfrm>
            <a:off x="2930848" y="3960332"/>
            <a:ext cx="707390" cy="885190"/>
          </a:xfrm>
          <a:custGeom>
            <a:avLst/>
            <a:gdLst/>
            <a:ahLst/>
            <a:cxnLst/>
            <a:rect l="l" t="t" r="r" b="b"/>
            <a:pathLst>
              <a:path w="707389" h="885189">
                <a:moveTo>
                  <a:pt x="0" y="885087"/>
                </a:moveTo>
                <a:lnTo>
                  <a:pt x="70687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5"/>
          <p:cNvSpPr/>
          <p:nvPr/>
        </p:nvSpPr>
        <p:spPr>
          <a:xfrm>
            <a:off x="3603607" y="3883256"/>
            <a:ext cx="97586" cy="106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6"/>
          <p:cNvSpPr/>
          <p:nvPr/>
        </p:nvSpPr>
        <p:spPr>
          <a:xfrm>
            <a:off x="73147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27"/>
          <p:cNvSpPr/>
          <p:nvPr/>
        </p:nvSpPr>
        <p:spPr>
          <a:xfrm>
            <a:off x="73147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28"/>
          <p:cNvSpPr/>
          <p:nvPr/>
        </p:nvSpPr>
        <p:spPr>
          <a:xfrm>
            <a:off x="57145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29"/>
          <p:cNvSpPr/>
          <p:nvPr/>
        </p:nvSpPr>
        <p:spPr>
          <a:xfrm>
            <a:off x="57145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0"/>
          <p:cNvSpPr/>
          <p:nvPr/>
        </p:nvSpPr>
        <p:spPr>
          <a:xfrm>
            <a:off x="6221855" y="3957832"/>
            <a:ext cx="748030" cy="871855"/>
          </a:xfrm>
          <a:custGeom>
            <a:avLst/>
            <a:gdLst/>
            <a:ahLst/>
            <a:cxnLst/>
            <a:rect l="l" t="t" r="r" b="b"/>
            <a:pathLst>
              <a:path w="748029" h="871854">
                <a:moveTo>
                  <a:pt x="747592" y="87173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31"/>
          <p:cNvSpPr/>
          <p:nvPr/>
        </p:nvSpPr>
        <p:spPr>
          <a:xfrm>
            <a:off x="6156052" y="3882683"/>
            <a:ext cx="99213" cy="1051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32"/>
          <p:cNvSpPr/>
          <p:nvPr/>
        </p:nvSpPr>
        <p:spPr>
          <a:xfrm>
            <a:off x="6969447" y="3960332"/>
            <a:ext cx="707390" cy="885190"/>
          </a:xfrm>
          <a:custGeom>
            <a:avLst/>
            <a:gdLst/>
            <a:ahLst/>
            <a:cxnLst/>
            <a:rect l="l" t="t" r="r" b="b"/>
            <a:pathLst>
              <a:path w="707390" h="885189">
                <a:moveTo>
                  <a:pt x="0" y="885087"/>
                </a:moveTo>
                <a:lnTo>
                  <a:pt x="70687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3"/>
          <p:cNvSpPr/>
          <p:nvPr/>
        </p:nvSpPr>
        <p:spPr>
          <a:xfrm>
            <a:off x="7642207" y="3883256"/>
            <a:ext cx="97585" cy="106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34"/>
          <p:cNvSpPr/>
          <p:nvPr/>
        </p:nvSpPr>
        <p:spPr>
          <a:xfrm>
            <a:off x="881073" y="4242417"/>
            <a:ext cx="778199" cy="2836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35"/>
          <p:cNvSpPr txBox="1"/>
          <p:nvPr/>
        </p:nvSpPr>
        <p:spPr>
          <a:xfrm>
            <a:off x="4676598" y="3947258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36"/>
          <p:cNvSpPr txBox="1"/>
          <p:nvPr/>
        </p:nvSpPr>
        <p:spPr>
          <a:xfrm>
            <a:off x="637998" y="4555842"/>
            <a:ext cx="12039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(parameters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ɸ</a:t>
            </a:r>
            <a:r>
              <a:rPr sz="1400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37"/>
          <p:cNvSpPr txBox="1"/>
          <p:nvPr/>
        </p:nvSpPr>
        <p:spPr>
          <a:xfrm>
            <a:off x="4752798" y="4555842"/>
            <a:ext cx="1205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(parameters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θ</a:t>
            </a:r>
            <a:r>
              <a:rPr sz="1400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8" name="object 38"/>
          <p:cNvSpPr/>
          <p:nvPr/>
        </p:nvSpPr>
        <p:spPr>
          <a:xfrm>
            <a:off x="4950145" y="4248595"/>
            <a:ext cx="778199" cy="2712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39"/>
          <p:cNvSpPr/>
          <p:nvPr/>
        </p:nvSpPr>
        <p:spPr>
          <a:xfrm>
            <a:off x="1877898" y="3614456"/>
            <a:ext cx="461920" cy="2254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40"/>
          <p:cNvSpPr/>
          <p:nvPr/>
        </p:nvSpPr>
        <p:spPr>
          <a:xfrm>
            <a:off x="3462435" y="3585369"/>
            <a:ext cx="493236" cy="2836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41"/>
          <p:cNvSpPr/>
          <p:nvPr/>
        </p:nvSpPr>
        <p:spPr>
          <a:xfrm>
            <a:off x="5916485" y="3601564"/>
            <a:ext cx="461919" cy="22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42"/>
          <p:cNvSpPr/>
          <p:nvPr/>
        </p:nvSpPr>
        <p:spPr>
          <a:xfrm>
            <a:off x="7501037" y="3596395"/>
            <a:ext cx="493235" cy="2864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27"/>
          <p:cNvSpPr/>
          <p:nvPr/>
        </p:nvSpPr>
        <p:spPr>
          <a:xfrm>
            <a:off x="2078039" y="3138385"/>
            <a:ext cx="572770" cy="362585"/>
          </a:xfrm>
          <a:custGeom>
            <a:avLst/>
            <a:gdLst/>
            <a:ahLst/>
            <a:cxnLst/>
            <a:rect l="l" t="t" r="r" b="b"/>
            <a:pathLst>
              <a:path w="572769" h="362585">
                <a:moveTo>
                  <a:pt x="0" y="362434"/>
                </a:moveTo>
                <a:lnTo>
                  <a:pt x="572142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28"/>
          <p:cNvSpPr/>
          <p:nvPr/>
        </p:nvSpPr>
        <p:spPr>
          <a:xfrm>
            <a:off x="2623818" y="3082598"/>
            <a:ext cx="108918" cy="918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29"/>
          <p:cNvSpPr/>
          <p:nvPr/>
        </p:nvSpPr>
        <p:spPr>
          <a:xfrm>
            <a:off x="3114907" y="3145408"/>
            <a:ext cx="563880" cy="355600"/>
          </a:xfrm>
          <a:custGeom>
            <a:avLst/>
            <a:gdLst/>
            <a:ahLst/>
            <a:cxnLst/>
            <a:rect l="l" t="t" r="r" b="b"/>
            <a:pathLst>
              <a:path w="563879" h="355600">
                <a:moveTo>
                  <a:pt x="563331" y="355410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30"/>
          <p:cNvSpPr/>
          <p:nvPr/>
        </p:nvSpPr>
        <p:spPr>
          <a:xfrm>
            <a:off x="3032267" y="3089754"/>
            <a:ext cx="108954" cy="917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31"/>
          <p:cNvSpPr/>
          <p:nvPr/>
        </p:nvSpPr>
        <p:spPr>
          <a:xfrm>
            <a:off x="6116639" y="3138385"/>
            <a:ext cx="572770" cy="362585"/>
          </a:xfrm>
          <a:custGeom>
            <a:avLst/>
            <a:gdLst/>
            <a:ahLst/>
            <a:cxnLst/>
            <a:rect l="l" t="t" r="r" b="b"/>
            <a:pathLst>
              <a:path w="572770" h="362585">
                <a:moveTo>
                  <a:pt x="0" y="362434"/>
                </a:moveTo>
                <a:lnTo>
                  <a:pt x="572142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32"/>
          <p:cNvSpPr/>
          <p:nvPr/>
        </p:nvSpPr>
        <p:spPr>
          <a:xfrm>
            <a:off x="6662418" y="3082598"/>
            <a:ext cx="108919" cy="918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33"/>
          <p:cNvSpPr/>
          <p:nvPr/>
        </p:nvSpPr>
        <p:spPr>
          <a:xfrm>
            <a:off x="7153507" y="3145408"/>
            <a:ext cx="563880" cy="355600"/>
          </a:xfrm>
          <a:custGeom>
            <a:avLst/>
            <a:gdLst/>
            <a:ahLst/>
            <a:cxnLst/>
            <a:rect l="l" t="t" r="r" b="b"/>
            <a:pathLst>
              <a:path w="563879" h="355600">
                <a:moveTo>
                  <a:pt x="563331" y="355410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34"/>
          <p:cNvSpPr/>
          <p:nvPr/>
        </p:nvSpPr>
        <p:spPr>
          <a:xfrm>
            <a:off x="7070867" y="3089754"/>
            <a:ext cx="108955" cy="917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39"/>
          <p:cNvSpPr txBox="1"/>
          <p:nvPr/>
        </p:nvSpPr>
        <p:spPr>
          <a:xfrm>
            <a:off x="1246764" y="2778470"/>
            <a:ext cx="11690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40"/>
          <p:cNvSpPr txBox="1"/>
          <p:nvPr/>
        </p:nvSpPr>
        <p:spPr>
          <a:xfrm>
            <a:off x="5132964" y="2778470"/>
            <a:ext cx="13036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 smtClean="0">
                <a:latin typeface="Arial"/>
                <a:cs typeface="Arial"/>
              </a:rPr>
              <a:t>x</a:t>
            </a:r>
            <a:r>
              <a:rPr sz="1400" spc="-9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3" name="object 41"/>
          <p:cNvSpPr/>
          <p:nvPr/>
        </p:nvSpPr>
        <p:spPr>
          <a:xfrm>
            <a:off x="6581664" y="2777919"/>
            <a:ext cx="1950776" cy="2712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42"/>
          <p:cNvSpPr/>
          <p:nvPr/>
        </p:nvSpPr>
        <p:spPr>
          <a:xfrm>
            <a:off x="2544889" y="2790394"/>
            <a:ext cx="1944340" cy="2712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38" name="object 19"/>
          <p:cNvSpPr txBox="1"/>
          <p:nvPr/>
        </p:nvSpPr>
        <p:spPr>
          <a:xfrm>
            <a:off x="4312350" y="6041097"/>
            <a:ext cx="458724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10"/>
          <p:cNvSpPr txBox="1">
            <a:spLocks/>
          </p:cNvSpPr>
          <p:nvPr/>
        </p:nvSpPr>
        <p:spPr>
          <a:xfrm>
            <a:off x="420698" y="1720503"/>
            <a:ext cx="7895718" cy="62837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R="5080" lvl="0" algn="l" defTabSz="914400" rtl="0" eaLnBrk="1" fontAlgn="auto" latinLnBrk="0" hangingPunct="1"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92270" algn="l"/>
              </a:tabLst>
              <a:defRPr/>
            </a:pP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Since we’re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modeling 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probabilistic generation of data, encoder and decoder networks are probabilistic  </a:t>
            </a:r>
          </a:p>
        </p:txBody>
      </p:sp>
      <p:sp>
        <p:nvSpPr>
          <p:cNvPr id="51" name="object 11"/>
          <p:cNvSpPr/>
          <p:nvPr/>
        </p:nvSpPr>
        <p:spPr>
          <a:xfrm>
            <a:off x="5967047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2"/>
          <p:cNvSpPr/>
          <p:nvPr/>
        </p:nvSpPr>
        <p:spPr>
          <a:xfrm>
            <a:off x="5967047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3"/>
          <p:cNvSpPr/>
          <p:nvPr/>
        </p:nvSpPr>
        <p:spPr>
          <a:xfrm>
            <a:off x="32761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4"/>
          <p:cNvSpPr/>
          <p:nvPr/>
        </p:nvSpPr>
        <p:spPr>
          <a:xfrm>
            <a:off x="32761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5"/>
          <p:cNvSpPr/>
          <p:nvPr/>
        </p:nvSpPr>
        <p:spPr>
          <a:xfrm>
            <a:off x="6891947" y="4911879"/>
            <a:ext cx="178499" cy="17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6"/>
          <p:cNvSpPr/>
          <p:nvPr/>
        </p:nvSpPr>
        <p:spPr>
          <a:xfrm>
            <a:off x="1928448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7"/>
          <p:cNvSpPr/>
          <p:nvPr/>
        </p:nvSpPr>
        <p:spPr>
          <a:xfrm>
            <a:off x="1928448" y="4845407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8"/>
          <p:cNvSpPr/>
          <p:nvPr/>
        </p:nvSpPr>
        <p:spPr>
          <a:xfrm>
            <a:off x="16759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9"/>
          <p:cNvSpPr/>
          <p:nvPr/>
        </p:nvSpPr>
        <p:spPr>
          <a:xfrm>
            <a:off x="16759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0"/>
          <p:cNvSpPr/>
          <p:nvPr/>
        </p:nvSpPr>
        <p:spPr>
          <a:xfrm>
            <a:off x="2183255" y="3957832"/>
            <a:ext cx="748030" cy="871855"/>
          </a:xfrm>
          <a:custGeom>
            <a:avLst/>
            <a:gdLst/>
            <a:ahLst/>
            <a:cxnLst/>
            <a:rect l="l" t="t" r="r" b="b"/>
            <a:pathLst>
              <a:path w="748030" h="871854">
                <a:moveTo>
                  <a:pt x="747592" y="87173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1"/>
          <p:cNvSpPr/>
          <p:nvPr/>
        </p:nvSpPr>
        <p:spPr>
          <a:xfrm>
            <a:off x="2117452" y="3882683"/>
            <a:ext cx="99213" cy="1051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2"/>
          <p:cNvSpPr/>
          <p:nvPr/>
        </p:nvSpPr>
        <p:spPr>
          <a:xfrm>
            <a:off x="2853345" y="4921253"/>
            <a:ext cx="178499" cy="159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3"/>
          <p:cNvSpPr txBox="1"/>
          <p:nvPr/>
        </p:nvSpPr>
        <p:spPr>
          <a:xfrm>
            <a:off x="561798" y="3947258"/>
            <a:ext cx="1356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Encoder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24"/>
          <p:cNvSpPr/>
          <p:nvPr/>
        </p:nvSpPr>
        <p:spPr>
          <a:xfrm>
            <a:off x="2930848" y="3960332"/>
            <a:ext cx="707390" cy="885190"/>
          </a:xfrm>
          <a:custGeom>
            <a:avLst/>
            <a:gdLst/>
            <a:ahLst/>
            <a:cxnLst/>
            <a:rect l="l" t="t" r="r" b="b"/>
            <a:pathLst>
              <a:path w="707389" h="885189">
                <a:moveTo>
                  <a:pt x="0" y="885087"/>
                </a:moveTo>
                <a:lnTo>
                  <a:pt x="70687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5"/>
          <p:cNvSpPr/>
          <p:nvPr/>
        </p:nvSpPr>
        <p:spPr>
          <a:xfrm>
            <a:off x="3603607" y="3883256"/>
            <a:ext cx="97586" cy="106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6"/>
          <p:cNvSpPr/>
          <p:nvPr/>
        </p:nvSpPr>
        <p:spPr>
          <a:xfrm>
            <a:off x="73147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27"/>
          <p:cNvSpPr/>
          <p:nvPr/>
        </p:nvSpPr>
        <p:spPr>
          <a:xfrm>
            <a:off x="7314747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28"/>
          <p:cNvSpPr/>
          <p:nvPr/>
        </p:nvSpPr>
        <p:spPr>
          <a:xfrm>
            <a:off x="57145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29"/>
          <p:cNvSpPr/>
          <p:nvPr/>
        </p:nvSpPr>
        <p:spPr>
          <a:xfrm>
            <a:off x="5714548" y="3559745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39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0"/>
          <p:cNvSpPr/>
          <p:nvPr/>
        </p:nvSpPr>
        <p:spPr>
          <a:xfrm>
            <a:off x="6221855" y="3957832"/>
            <a:ext cx="748030" cy="871855"/>
          </a:xfrm>
          <a:custGeom>
            <a:avLst/>
            <a:gdLst/>
            <a:ahLst/>
            <a:cxnLst/>
            <a:rect l="l" t="t" r="r" b="b"/>
            <a:pathLst>
              <a:path w="748029" h="871854">
                <a:moveTo>
                  <a:pt x="747592" y="871735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31"/>
          <p:cNvSpPr/>
          <p:nvPr/>
        </p:nvSpPr>
        <p:spPr>
          <a:xfrm>
            <a:off x="6156052" y="3882683"/>
            <a:ext cx="99213" cy="1051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32"/>
          <p:cNvSpPr/>
          <p:nvPr/>
        </p:nvSpPr>
        <p:spPr>
          <a:xfrm>
            <a:off x="6969447" y="3960332"/>
            <a:ext cx="707390" cy="885190"/>
          </a:xfrm>
          <a:custGeom>
            <a:avLst/>
            <a:gdLst/>
            <a:ahLst/>
            <a:cxnLst/>
            <a:rect l="l" t="t" r="r" b="b"/>
            <a:pathLst>
              <a:path w="707390" h="885189">
                <a:moveTo>
                  <a:pt x="0" y="885087"/>
                </a:moveTo>
                <a:lnTo>
                  <a:pt x="70687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3"/>
          <p:cNvSpPr/>
          <p:nvPr/>
        </p:nvSpPr>
        <p:spPr>
          <a:xfrm>
            <a:off x="7642207" y="3883256"/>
            <a:ext cx="97585" cy="106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34"/>
          <p:cNvSpPr/>
          <p:nvPr/>
        </p:nvSpPr>
        <p:spPr>
          <a:xfrm>
            <a:off x="881073" y="4242417"/>
            <a:ext cx="778199" cy="2836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35"/>
          <p:cNvSpPr txBox="1"/>
          <p:nvPr/>
        </p:nvSpPr>
        <p:spPr>
          <a:xfrm>
            <a:off x="4676598" y="3947258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36"/>
          <p:cNvSpPr txBox="1"/>
          <p:nvPr/>
        </p:nvSpPr>
        <p:spPr>
          <a:xfrm>
            <a:off x="637998" y="4555842"/>
            <a:ext cx="12039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(parameters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ɸ</a:t>
            </a:r>
            <a:r>
              <a:rPr sz="1400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37"/>
          <p:cNvSpPr txBox="1"/>
          <p:nvPr/>
        </p:nvSpPr>
        <p:spPr>
          <a:xfrm>
            <a:off x="4752798" y="4555842"/>
            <a:ext cx="1205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(parameters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θ</a:t>
            </a:r>
            <a:r>
              <a:rPr sz="1400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8" name="object 38"/>
          <p:cNvSpPr/>
          <p:nvPr/>
        </p:nvSpPr>
        <p:spPr>
          <a:xfrm>
            <a:off x="4950145" y="4248595"/>
            <a:ext cx="778199" cy="2712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39"/>
          <p:cNvSpPr/>
          <p:nvPr/>
        </p:nvSpPr>
        <p:spPr>
          <a:xfrm>
            <a:off x="1877898" y="3614456"/>
            <a:ext cx="461920" cy="2254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40"/>
          <p:cNvSpPr/>
          <p:nvPr/>
        </p:nvSpPr>
        <p:spPr>
          <a:xfrm>
            <a:off x="3462435" y="3585369"/>
            <a:ext cx="493236" cy="2836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41"/>
          <p:cNvSpPr/>
          <p:nvPr/>
        </p:nvSpPr>
        <p:spPr>
          <a:xfrm>
            <a:off x="5916485" y="3601564"/>
            <a:ext cx="461919" cy="22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42"/>
          <p:cNvSpPr/>
          <p:nvPr/>
        </p:nvSpPr>
        <p:spPr>
          <a:xfrm>
            <a:off x="7501037" y="3596395"/>
            <a:ext cx="493235" cy="2864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27"/>
          <p:cNvSpPr/>
          <p:nvPr/>
        </p:nvSpPr>
        <p:spPr>
          <a:xfrm>
            <a:off x="2078039" y="3138385"/>
            <a:ext cx="572770" cy="362585"/>
          </a:xfrm>
          <a:custGeom>
            <a:avLst/>
            <a:gdLst/>
            <a:ahLst/>
            <a:cxnLst/>
            <a:rect l="l" t="t" r="r" b="b"/>
            <a:pathLst>
              <a:path w="572769" h="362585">
                <a:moveTo>
                  <a:pt x="0" y="362434"/>
                </a:moveTo>
                <a:lnTo>
                  <a:pt x="572142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28"/>
          <p:cNvSpPr/>
          <p:nvPr/>
        </p:nvSpPr>
        <p:spPr>
          <a:xfrm>
            <a:off x="2623818" y="3082598"/>
            <a:ext cx="108918" cy="918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29"/>
          <p:cNvSpPr/>
          <p:nvPr/>
        </p:nvSpPr>
        <p:spPr>
          <a:xfrm>
            <a:off x="3114907" y="3145408"/>
            <a:ext cx="563880" cy="355600"/>
          </a:xfrm>
          <a:custGeom>
            <a:avLst/>
            <a:gdLst/>
            <a:ahLst/>
            <a:cxnLst/>
            <a:rect l="l" t="t" r="r" b="b"/>
            <a:pathLst>
              <a:path w="563879" h="355600">
                <a:moveTo>
                  <a:pt x="563331" y="355410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30"/>
          <p:cNvSpPr/>
          <p:nvPr/>
        </p:nvSpPr>
        <p:spPr>
          <a:xfrm>
            <a:off x="3032267" y="3089754"/>
            <a:ext cx="108954" cy="917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31"/>
          <p:cNvSpPr/>
          <p:nvPr/>
        </p:nvSpPr>
        <p:spPr>
          <a:xfrm>
            <a:off x="6116639" y="3138385"/>
            <a:ext cx="572770" cy="362585"/>
          </a:xfrm>
          <a:custGeom>
            <a:avLst/>
            <a:gdLst/>
            <a:ahLst/>
            <a:cxnLst/>
            <a:rect l="l" t="t" r="r" b="b"/>
            <a:pathLst>
              <a:path w="572770" h="362585">
                <a:moveTo>
                  <a:pt x="0" y="362434"/>
                </a:moveTo>
                <a:lnTo>
                  <a:pt x="572142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32"/>
          <p:cNvSpPr/>
          <p:nvPr/>
        </p:nvSpPr>
        <p:spPr>
          <a:xfrm>
            <a:off x="6662418" y="3082598"/>
            <a:ext cx="108919" cy="918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33"/>
          <p:cNvSpPr/>
          <p:nvPr/>
        </p:nvSpPr>
        <p:spPr>
          <a:xfrm>
            <a:off x="7153507" y="3145408"/>
            <a:ext cx="563880" cy="355600"/>
          </a:xfrm>
          <a:custGeom>
            <a:avLst/>
            <a:gdLst/>
            <a:ahLst/>
            <a:cxnLst/>
            <a:rect l="l" t="t" r="r" b="b"/>
            <a:pathLst>
              <a:path w="563879" h="355600">
                <a:moveTo>
                  <a:pt x="563331" y="355410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34"/>
          <p:cNvSpPr/>
          <p:nvPr/>
        </p:nvSpPr>
        <p:spPr>
          <a:xfrm>
            <a:off x="7070867" y="3089754"/>
            <a:ext cx="108955" cy="917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39"/>
          <p:cNvSpPr txBox="1"/>
          <p:nvPr/>
        </p:nvSpPr>
        <p:spPr>
          <a:xfrm>
            <a:off x="1246764" y="2778470"/>
            <a:ext cx="11690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40"/>
          <p:cNvSpPr txBox="1"/>
          <p:nvPr/>
        </p:nvSpPr>
        <p:spPr>
          <a:xfrm>
            <a:off x="5132964" y="2778470"/>
            <a:ext cx="13036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 smtClean="0">
                <a:latin typeface="Arial"/>
                <a:cs typeface="Arial"/>
              </a:rPr>
              <a:t>x</a:t>
            </a:r>
            <a:r>
              <a:rPr sz="1400" spc="-9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3" name="object 41"/>
          <p:cNvSpPr/>
          <p:nvPr/>
        </p:nvSpPr>
        <p:spPr>
          <a:xfrm>
            <a:off x="6581664" y="2777919"/>
            <a:ext cx="1950776" cy="2712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42"/>
          <p:cNvSpPr/>
          <p:nvPr/>
        </p:nvSpPr>
        <p:spPr>
          <a:xfrm>
            <a:off x="2544889" y="2790394"/>
            <a:ext cx="1944340" cy="2712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49"/>
          <p:cNvSpPr txBox="1"/>
          <p:nvPr/>
        </p:nvSpPr>
        <p:spPr>
          <a:xfrm>
            <a:off x="120425" y="5517232"/>
            <a:ext cx="402717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Encoder and decoder networks also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called  “recognition”/“inference”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“generation”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networks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528058" y="2110877"/>
            <a:ext cx="7966941" cy="2379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/>
          <p:nvPr/>
        </p:nvSpPr>
        <p:spPr>
          <a:xfrm>
            <a:off x="6819459" y="4611791"/>
            <a:ext cx="81980" cy="209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/>
          <p:nvPr/>
        </p:nvSpPr>
        <p:spPr>
          <a:xfrm>
            <a:off x="4381059" y="4611791"/>
            <a:ext cx="81980" cy="209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2476059" y="4611791"/>
            <a:ext cx="81980" cy="209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/>
          <p:cNvSpPr txBox="1"/>
          <p:nvPr/>
        </p:nvSpPr>
        <p:spPr>
          <a:xfrm>
            <a:off x="6155325" y="4819631"/>
            <a:ext cx="2374900" cy="866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1575" spc="-7" baseline="-31746" dirty="0">
                <a:solidFill>
                  <a:srgbClr val="FF0000"/>
                </a:solidFill>
                <a:latin typeface="Arial"/>
                <a:cs typeface="Arial"/>
              </a:rPr>
              <a:t>θ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(z|x) intractable</a:t>
            </a:r>
            <a:r>
              <a:rPr sz="14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(saw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55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earlier),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can’t compute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this</a:t>
            </a:r>
            <a:r>
              <a:rPr sz="1400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KL  term :( But we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know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KL  divergence always &gt;=</a:t>
            </a:r>
            <a:r>
              <a:rPr sz="14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0.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225425" y="4866481"/>
            <a:ext cx="3004185" cy="866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Decoder network gives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575" baseline="-31746" dirty="0">
                <a:solidFill>
                  <a:srgbClr val="0000FF"/>
                </a:solidFill>
                <a:latin typeface="Arial"/>
                <a:cs typeface="Arial"/>
              </a:rPr>
              <a:t>θ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(x|z),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can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55"/>
              </a:spcBef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compute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estimate of this term through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sampling. (Sampling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differentiable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through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reparam.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trick,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see</a:t>
            </a:r>
            <a:r>
              <a:rPr sz="14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paper.)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3564525" y="4871447"/>
            <a:ext cx="2294255" cy="1095813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45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This </a:t>
            </a:r>
            <a:r>
              <a:rPr sz="1400" spc="-5" dirty="0" smtClean="0">
                <a:solidFill>
                  <a:srgbClr val="0000FF"/>
                </a:solidFill>
                <a:latin typeface="Arial"/>
                <a:cs typeface="Arial"/>
              </a:rPr>
              <a:t>KL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 (</a:t>
            </a:r>
            <a:r>
              <a:rPr lang="sk-SK" sz="1400" spc="-5" dirty="0" smtClean="0">
                <a:solidFill>
                  <a:srgbClr val="0000FF"/>
                </a:solidFill>
                <a:latin typeface="Arial"/>
                <a:cs typeface="Arial"/>
              </a:rPr>
              <a:t>Kullback–Leibler </a:t>
            </a:r>
            <a:r>
              <a:rPr lang="sk-SK" sz="1400" spc="-5" dirty="0" smtClean="0">
                <a:solidFill>
                  <a:srgbClr val="0000FF"/>
                </a:solidFill>
                <a:latin typeface="Arial"/>
                <a:cs typeface="Arial"/>
              </a:rPr>
              <a:t>divergence</a:t>
            </a:r>
            <a:r>
              <a:rPr lang="en-US" sz="1400" spc="-5" dirty="0" smtClean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1400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term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(between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Gaussians for encoder and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z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prior) has nice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closed-form  solution</a:t>
            </a:r>
            <a:r>
              <a:rPr sz="1400" dirty="0" smtClean="0">
                <a:solidFill>
                  <a:srgbClr val="0000FF"/>
                </a:solidFill>
                <a:latin typeface="Arial"/>
                <a:cs typeface="Arial"/>
              </a:rPr>
              <a:t>!</a:t>
            </a:r>
            <a:endParaRPr lang="en-US" sz="1400" dirty="0" smtClean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323528" y="1412776"/>
            <a:ext cx="8640960" cy="427040"/>
          </a:xfrm>
          <a:prstGeom prst="rect">
            <a:avLst/>
          </a:prstGeom>
        </p:spPr>
        <p:txBody>
          <a:bodyPr vert="horz" wrap="square" lIns="0" tIns="179070" rIns="0" bIns="0" rtlCol="0" anchor="b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Now equipped with our encoder and decoder networks, </a:t>
            </a:r>
            <a:r>
              <a:rPr kumimoji="0" lang="en-US" sz="16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let’s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work out the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(log)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data</a:t>
            </a:r>
            <a:r>
              <a:rPr kumimoji="0" lang="en-US" sz="1600" b="0" i="0" u="none" strike="noStrike" kern="1200" cap="none" spc="-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likelihood: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179512" y="2636912"/>
            <a:ext cx="129614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lang="en-US" sz="1200" spc="-5" dirty="0" smtClean="0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sz="1200" spc="-5" dirty="0" smtClean="0">
                <a:solidFill>
                  <a:srgbClr val="0000FF"/>
                </a:solidFill>
                <a:latin typeface="Arial"/>
                <a:cs typeface="Arial"/>
              </a:rPr>
              <a:t>coder </a:t>
            </a:r>
            <a:r>
              <a:rPr sz="1200" spc="-5" dirty="0">
                <a:solidFill>
                  <a:srgbClr val="0000FF"/>
                </a:solidFill>
                <a:latin typeface="Arial"/>
                <a:cs typeface="Arial"/>
              </a:rPr>
              <a:t>network </a:t>
            </a:r>
            <a:endParaRPr sz="1200" dirty="0">
              <a:latin typeface="Arial"/>
              <a:cs typeface="Arial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043608" y="2420888"/>
            <a:ext cx="864096" cy="216024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528058" y="2110877"/>
            <a:ext cx="7966941" cy="2379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323528" y="1412776"/>
            <a:ext cx="8640960" cy="427040"/>
          </a:xfrm>
          <a:prstGeom prst="rect">
            <a:avLst/>
          </a:prstGeom>
        </p:spPr>
        <p:txBody>
          <a:bodyPr vert="horz" wrap="square" lIns="0" tIns="179070" rIns="0" bIns="0" rtlCol="0" anchor="b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Now equipped with our encoder and decoder networks, </a:t>
            </a:r>
            <a:r>
              <a:rPr kumimoji="0" lang="en-US" sz="16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let’s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work out the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(log)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data</a:t>
            </a:r>
            <a:r>
              <a:rPr kumimoji="0" lang="en-US" sz="1600" b="0" i="0" u="none" strike="noStrike" kern="1200" cap="none" spc="-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likelihood: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1" name="object 4"/>
          <p:cNvSpPr txBox="1"/>
          <p:nvPr/>
        </p:nvSpPr>
        <p:spPr>
          <a:xfrm>
            <a:off x="2012661" y="5140660"/>
            <a:ext cx="3757295" cy="7366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96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0000FF"/>
                </a:solidFill>
                <a:latin typeface="Arial"/>
                <a:cs typeface="Arial"/>
              </a:rPr>
              <a:t>Tractable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lower bound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which we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take  gradient of and optimize!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(p</a:t>
            </a:r>
            <a:r>
              <a:rPr sz="1575" baseline="-31746" dirty="0">
                <a:solidFill>
                  <a:srgbClr val="0000FF"/>
                </a:solidFill>
                <a:latin typeface="Arial"/>
                <a:cs typeface="Arial"/>
              </a:rPr>
              <a:t>θ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(x|z)</a:t>
            </a:r>
            <a:r>
              <a:rPr sz="14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differentiable</a:t>
            </a:r>
            <a:r>
              <a:rPr sz="1400" spc="-10" dirty="0" smtClean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lang="en-US" sz="1400" spc="-1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38100" marR="30480">
              <a:lnSpc>
                <a:spcPct val="109600"/>
              </a:lnSpc>
              <a:spcBef>
                <a:spcPts val="100"/>
              </a:spcBef>
            </a:pPr>
            <a:r>
              <a:rPr lang="sk-SK" sz="1400" spc="-5" dirty="0" smtClean="0">
                <a:solidFill>
                  <a:srgbClr val="0000FF"/>
                </a:solidFill>
                <a:latin typeface="Arial"/>
                <a:cs typeface="Arial"/>
              </a:rPr>
              <a:t>KL term</a:t>
            </a:r>
            <a:r>
              <a:rPr lang="sk-SK" sz="1400" spc="-6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sk-SK" sz="1400" spc="-10" dirty="0" smtClean="0">
                <a:solidFill>
                  <a:srgbClr val="0000FF"/>
                </a:solidFill>
                <a:latin typeface="Arial"/>
                <a:cs typeface="Arial"/>
              </a:rPr>
              <a:t>differentiable</a:t>
            </a:r>
            <a:r>
              <a:rPr lang="sk-SK" sz="1400" spc="-10" dirty="0" smtClean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lang="sk-SK" dirty="0" smtClean="0">
              <a:latin typeface="Arial"/>
              <a:cs typeface="Arial"/>
            </a:endParaRPr>
          </a:p>
        </p:txBody>
      </p:sp>
      <p:sp>
        <p:nvSpPr>
          <p:cNvPr id="32" name="object 5"/>
          <p:cNvSpPr/>
          <p:nvPr/>
        </p:nvSpPr>
        <p:spPr>
          <a:xfrm>
            <a:off x="1691680" y="4191800"/>
            <a:ext cx="3941666" cy="893383"/>
          </a:xfrm>
          <a:custGeom>
            <a:avLst/>
            <a:gdLst/>
            <a:ahLst/>
            <a:cxnLst/>
            <a:rect l="l" t="t" r="r" b="b"/>
            <a:pathLst>
              <a:path w="3940810" h="763270">
                <a:moveTo>
                  <a:pt x="0" y="0"/>
                </a:moveTo>
                <a:lnTo>
                  <a:pt x="3940199" y="0"/>
                </a:lnTo>
                <a:lnTo>
                  <a:pt x="3940199" y="763199"/>
                </a:lnTo>
                <a:lnTo>
                  <a:pt x="0" y="7631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7"/>
          <p:cNvSpPr txBox="1"/>
          <p:nvPr/>
        </p:nvSpPr>
        <p:spPr>
          <a:xfrm>
            <a:off x="259712" y="2888664"/>
            <a:ext cx="1071880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want to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maximize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the  data  likelihood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8"/>
          <p:cNvSpPr/>
          <p:nvPr/>
        </p:nvSpPr>
        <p:spPr>
          <a:xfrm>
            <a:off x="819536" y="2583813"/>
            <a:ext cx="123825" cy="239395"/>
          </a:xfrm>
          <a:custGeom>
            <a:avLst/>
            <a:gdLst/>
            <a:ahLst/>
            <a:cxnLst/>
            <a:rect l="l" t="t" r="r" b="b"/>
            <a:pathLst>
              <a:path w="123825" h="239394">
                <a:moveTo>
                  <a:pt x="0" y="238937"/>
                </a:moveTo>
                <a:lnTo>
                  <a:pt x="123363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9"/>
          <p:cNvSpPr/>
          <p:nvPr/>
        </p:nvSpPr>
        <p:spPr>
          <a:xfrm>
            <a:off x="905416" y="2497471"/>
            <a:ext cx="86669" cy="110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Left Brace 37"/>
          <p:cNvSpPr/>
          <p:nvPr/>
        </p:nvSpPr>
        <p:spPr>
          <a:xfrm rot="16200000">
            <a:off x="3671900" y="2816932"/>
            <a:ext cx="216024" cy="3600400"/>
          </a:xfrm>
          <a:prstGeom prst="leftBrace">
            <a:avLst>
              <a:gd name="adj1" fmla="val 145278"/>
              <a:gd name="adj2" fmla="val 49502"/>
            </a:avLst>
          </a:prstGeom>
          <a:noFill/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732189"/>
            <a:ext cx="100647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Left Brace 38"/>
          <p:cNvSpPr/>
          <p:nvPr/>
        </p:nvSpPr>
        <p:spPr>
          <a:xfrm rot="16200000">
            <a:off x="6966520" y="3410744"/>
            <a:ext cx="216024" cy="2412776"/>
          </a:xfrm>
          <a:prstGeom prst="leftBrace">
            <a:avLst>
              <a:gd name="adj1" fmla="val 145278"/>
              <a:gd name="adj2" fmla="val 49502"/>
            </a:avLst>
          </a:prstGeom>
          <a:noFill/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8404" y="4695676"/>
            <a:ext cx="469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object 6"/>
          <p:cNvSpPr/>
          <p:nvPr/>
        </p:nvSpPr>
        <p:spPr>
          <a:xfrm>
            <a:off x="6732240" y="4732506"/>
            <a:ext cx="596265" cy="280670"/>
          </a:xfrm>
          <a:custGeom>
            <a:avLst/>
            <a:gdLst/>
            <a:ahLst/>
            <a:cxnLst/>
            <a:rect l="l" t="t" r="r" b="b"/>
            <a:pathLst>
              <a:path w="596265" h="280670">
                <a:moveTo>
                  <a:pt x="0" y="0"/>
                </a:moveTo>
                <a:lnTo>
                  <a:pt x="596099" y="0"/>
                </a:lnTo>
                <a:lnTo>
                  <a:pt x="596099" y="280199"/>
                </a:lnTo>
                <a:lnTo>
                  <a:pt x="0" y="2801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528058" y="2110877"/>
            <a:ext cx="7966941" cy="2379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323528" y="1412776"/>
            <a:ext cx="8640960" cy="427040"/>
          </a:xfrm>
          <a:prstGeom prst="rect">
            <a:avLst/>
          </a:prstGeom>
        </p:spPr>
        <p:txBody>
          <a:bodyPr vert="horz" wrap="square" lIns="0" tIns="179070" rIns="0" bIns="0" rtlCol="0" anchor="b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Now equipped with our encoder and decoder networks, </a:t>
            </a:r>
            <a:r>
              <a:rPr kumimoji="0" lang="en-US" sz="16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let’s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work out the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(log)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data</a:t>
            </a:r>
            <a:r>
              <a:rPr kumimoji="0" lang="en-US" sz="1600" b="0" i="0" u="none" strike="noStrike" kern="1200" cap="none" spc="-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likelihood: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4" name="object 7"/>
          <p:cNvSpPr txBox="1"/>
          <p:nvPr/>
        </p:nvSpPr>
        <p:spPr>
          <a:xfrm>
            <a:off x="259712" y="2888664"/>
            <a:ext cx="1071880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want to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maximize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the  data  likelihood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8"/>
          <p:cNvSpPr/>
          <p:nvPr/>
        </p:nvSpPr>
        <p:spPr>
          <a:xfrm>
            <a:off x="819536" y="2583813"/>
            <a:ext cx="123825" cy="239395"/>
          </a:xfrm>
          <a:custGeom>
            <a:avLst/>
            <a:gdLst/>
            <a:ahLst/>
            <a:cxnLst/>
            <a:rect l="l" t="t" r="r" b="b"/>
            <a:pathLst>
              <a:path w="123825" h="239394">
                <a:moveTo>
                  <a:pt x="0" y="238937"/>
                </a:moveTo>
                <a:lnTo>
                  <a:pt x="123363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9"/>
          <p:cNvSpPr/>
          <p:nvPr/>
        </p:nvSpPr>
        <p:spPr>
          <a:xfrm>
            <a:off x="905416" y="2497471"/>
            <a:ext cx="86669" cy="110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Left Brace 37"/>
          <p:cNvSpPr/>
          <p:nvPr/>
        </p:nvSpPr>
        <p:spPr>
          <a:xfrm rot="16200000">
            <a:off x="3671900" y="2816932"/>
            <a:ext cx="216024" cy="3600400"/>
          </a:xfrm>
          <a:prstGeom prst="leftBrace">
            <a:avLst>
              <a:gd name="adj1" fmla="val 145278"/>
              <a:gd name="adj2" fmla="val 49502"/>
            </a:avLst>
          </a:prstGeom>
          <a:noFill/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732189"/>
            <a:ext cx="100647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Left Brace 38"/>
          <p:cNvSpPr/>
          <p:nvPr/>
        </p:nvSpPr>
        <p:spPr>
          <a:xfrm rot="16200000">
            <a:off x="6966520" y="3410744"/>
            <a:ext cx="216024" cy="2412776"/>
          </a:xfrm>
          <a:prstGeom prst="leftBrace">
            <a:avLst>
              <a:gd name="adj1" fmla="val 145278"/>
              <a:gd name="adj2" fmla="val 49502"/>
            </a:avLst>
          </a:prstGeom>
          <a:noFill/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8404" y="4695676"/>
            <a:ext cx="469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object 4"/>
          <p:cNvSpPr/>
          <p:nvPr/>
        </p:nvSpPr>
        <p:spPr>
          <a:xfrm>
            <a:off x="1081027" y="5556192"/>
            <a:ext cx="2081795" cy="2602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/>
          <p:nvPr/>
        </p:nvSpPr>
        <p:spPr>
          <a:xfrm>
            <a:off x="5039285" y="5209822"/>
            <a:ext cx="2994800" cy="7447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6"/>
          <p:cNvSpPr/>
          <p:nvPr/>
        </p:nvSpPr>
        <p:spPr>
          <a:xfrm>
            <a:off x="4954960" y="5209822"/>
            <a:ext cx="3114040" cy="857885"/>
          </a:xfrm>
          <a:custGeom>
            <a:avLst/>
            <a:gdLst/>
            <a:ahLst/>
            <a:cxnLst/>
            <a:rect l="l" t="t" r="r" b="b"/>
            <a:pathLst>
              <a:path w="3114040" h="857885">
                <a:moveTo>
                  <a:pt x="0" y="0"/>
                </a:moveTo>
                <a:lnTo>
                  <a:pt x="3113699" y="0"/>
                </a:lnTo>
                <a:lnTo>
                  <a:pt x="3113699" y="857399"/>
                </a:lnTo>
                <a:lnTo>
                  <a:pt x="0" y="8573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611560" y="5393246"/>
            <a:ext cx="3114040" cy="674370"/>
          </a:xfrm>
          <a:custGeom>
            <a:avLst/>
            <a:gdLst/>
            <a:ahLst/>
            <a:cxnLst/>
            <a:rect l="l" t="t" r="r" b="b"/>
            <a:pathLst>
              <a:path w="3114040" h="674370">
                <a:moveTo>
                  <a:pt x="0" y="0"/>
                </a:moveTo>
                <a:lnTo>
                  <a:pt x="3113699" y="0"/>
                </a:lnTo>
                <a:lnTo>
                  <a:pt x="3113699" y="674099"/>
                </a:lnTo>
                <a:lnTo>
                  <a:pt x="0" y="674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1"/>
          <p:cNvSpPr txBox="1"/>
          <p:nvPr/>
        </p:nvSpPr>
        <p:spPr>
          <a:xfrm>
            <a:off x="5027986" y="5829893"/>
            <a:ext cx="2885440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10" dirty="0">
                <a:latin typeface="Arial"/>
                <a:cs typeface="Arial"/>
              </a:rPr>
              <a:t>Training: </a:t>
            </a:r>
            <a:r>
              <a:rPr sz="1600" dirty="0">
                <a:latin typeface="Arial"/>
                <a:cs typeface="Arial"/>
              </a:rPr>
              <a:t>Maximize </a:t>
            </a:r>
            <a:r>
              <a:rPr sz="1600" spc="-5" dirty="0">
                <a:latin typeface="Arial"/>
                <a:cs typeface="Arial"/>
              </a:rPr>
              <a:t>lower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bound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12"/>
          <p:cNvSpPr txBox="1"/>
          <p:nvPr/>
        </p:nvSpPr>
        <p:spPr>
          <a:xfrm>
            <a:off x="614310" y="5840567"/>
            <a:ext cx="300164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15" dirty="0">
                <a:latin typeface="Arial"/>
                <a:cs typeface="Arial"/>
              </a:rPr>
              <a:t>Variational </a:t>
            </a:r>
            <a:r>
              <a:rPr sz="1600" spc="-5" dirty="0">
                <a:latin typeface="Arial"/>
                <a:cs typeface="Arial"/>
              </a:rPr>
              <a:t>lower bound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(“ELBO”)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528058" y="2110877"/>
            <a:ext cx="7966941" cy="2379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323528" y="1412776"/>
            <a:ext cx="8640960" cy="427040"/>
          </a:xfrm>
          <a:prstGeom prst="rect">
            <a:avLst/>
          </a:prstGeom>
        </p:spPr>
        <p:txBody>
          <a:bodyPr vert="horz" wrap="square" lIns="0" tIns="179070" rIns="0" bIns="0" rtlCol="0" anchor="b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Now equipped with our encoder and decoder networks, </a:t>
            </a:r>
            <a:r>
              <a:rPr kumimoji="0" lang="en-US" sz="16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let’s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work out the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(log)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data</a:t>
            </a:r>
            <a:r>
              <a:rPr kumimoji="0" lang="en-US" sz="1600" b="0" i="0" u="none" strike="noStrike" kern="1200" cap="none" spc="-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likelihood: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8" name="Left Brace 37"/>
          <p:cNvSpPr/>
          <p:nvPr/>
        </p:nvSpPr>
        <p:spPr>
          <a:xfrm rot="16200000">
            <a:off x="3671900" y="2816932"/>
            <a:ext cx="216024" cy="3600400"/>
          </a:xfrm>
          <a:prstGeom prst="leftBrace">
            <a:avLst>
              <a:gd name="adj1" fmla="val 145278"/>
              <a:gd name="adj2" fmla="val 49502"/>
            </a:avLst>
          </a:prstGeom>
          <a:noFill/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732189"/>
            <a:ext cx="100647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Left Brace 38"/>
          <p:cNvSpPr/>
          <p:nvPr/>
        </p:nvSpPr>
        <p:spPr>
          <a:xfrm rot="16200000">
            <a:off x="6966520" y="3410744"/>
            <a:ext cx="216024" cy="2412776"/>
          </a:xfrm>
          <a:prstGeom prst="leftBrace">
            <a:avLst>
              <a:gd name="adj1" fmla="val 145278"/>
              <a:gd name="adj2" fmla="val 49502"/>
            </a:avLst>
          </a:prstGeom>
          <a:noFill/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8404" y="4695676"/>
            <a:ext cx="469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object 4"/>
          <p:cNvSpPr/>
          <p:nvPr/>
        </p:nvSpPr>
        <p:spPr>
          <a:xfrm>
            <a:off x="1081027" y="5556192"/>
            <a:ext cx="2081795" cy="2602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/>
          <p:nvPr/>
        </p:nvSpPr>
        <p:spPr>
          <a:xfrm>
            <a:off x="5039285" y="5209822"/>
            <a:ext cx="2994800" cy="7447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6"/>
          <p:cNvSpPr/>
          <p:nvPr/>
        </p:nvSpPr>
        <p:spPr>
          <a:xfrm>
            <a:off x="4954960" y="5209822"/>
            <a:ext cx="3114040" cy="857885"/>
          </a:xfrm>
          <a:custGeom>
            <a:avLst/>
            <a:gdLst/>
            <a:ahLst/>
            <a:cxnLst/>
            <a:rect l="l" t="t" r="r" b="b"/>
            <a:pathLst>
              <a:path w="3114040" h="857885">
                <a:moveTo>
                  <a:pt x="0" y="0"/>
                </a:moveTo>
                <a:lnTo>
                  <a:pt x="3113699" y="0"/>
                </a:lnTo>
                <a:lnTo>
                  <a:pt x="3113699" y="857399"/>
                </a:lnTo>
                <a:lnTo>
                  <a:pt x="0" y="8573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611560" y="5393246"/>
            <a:ext cx="3114040" cy="674370"/>
          </a:xfrm>
          <a:custGeom>
            <a:avLst/>
            <a:gdLst/>
            <a:ahLst/>
            <a:cxnLst/>
            <a:rect l="l" t="t" r="r" b="b"/>
            <a:pathLst>
              <a:path w="3114040" h="674370">
                <a:moveTo>
                  <a:pt x="0" y="0"/>
                </a:moveTo>
                <a:lnTo>
                  <a:pt x="3113699" y="0"/>
                </a:lnTo>
                <a:lnTo>
                  <a:pt x="3113699" y="674099"/>
                </a:lnTo>
                <a:lnTo>
                  <a:pt x="0" y="674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1"/>
          <p:cNvSpPr txBox="1"/>
          <p:nvPr/>
        </p:nvSpPr>
        <p:spPr>
          <a:xfrm>
            <a:off x="5027986" y="5829893"/>
            <a:ext cx="2885440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10" dirty="0">
                <a:latin typeface="Arial"/>
                <a:cs typeface="Arial"/>
              </a:rPr>
              <a:t>Training: </a:t>
            </a:r>
            <a:r>
              <a:rPr sz="1600" dirty="0">
                <a:latin typeface="Arial"/>
                <a:cs typeface="Arial"/>
              </a:rPr>
              <a:t>Maximize </a:t>
            </a:r>
            <a:r>
              <a:rPr sz="1600" spc="-5" dirty="0">
                <a:latin typeface="Arial"/>
                <a:cs typeface="Arial"/>
              </a:rPr>
              <a:t>lower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bound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12"/>
          <p:cNvSpPr txBox="1"/>
          <p:nvPr/>
        </p:nvSpPr>
        <p:spPr>
          <a:xfrm>
            <a:off x="614310" y="5840567"/>
            <a:ext cx="300164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15" dirty="0">
                <a:latin typeface="Arial"/>
                <a:cs typeface="Arial"/>
              </a:rPr>
              <a:t>Variational </a:t>
            </a:r>
            <a:r>
              <a:rPr sz="1600" spc="-5" dirty="0">
                <a:latin typeface="Arial"/>
                <a:cs typeface="Arial"/>
              </a:rPr>
              <a:t>lower bound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(“ELBO”)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8"/>
          <p:cNvSpPr txBox="1"/>
          <p:nvPr/>
        </p:nvSpPr>
        <p:spPr>
          <a:xfrm>
            <a:off x="355113" y="2886161"/>
            <a:ext cx="125539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Reconstruct  the input</a:t>
            </a:r>
            <a:r>
              <a:rPr sz="16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4" name="object 9"/>
          <p:cNvSpPr txBox="1"/>
          <p:nvPr/>
        </p:nvSpPr>
        <p:spPr>
          <a:xfrm>
            <a:off x="7110288" y="2696912"/>
            <a:ext cx="1854200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solidFill>
                  <a:srgbClr val="6AA84F"/>
                </a:solidFill>
                <a:latin typeface="Arial"/>
                <a:cs typeface="Arial"/>
              </a:rPr>
              <a:t>Make </a:t>
            </a:r>
            <a:r>
              <a:rPr sz="1600" spc="-5" dirty="0">
                <a:solidFill>
                  <a:srgbClr val="6AA84F"/>
                </a:solidFill>
                <a:latin typeface="Arial"/>
                <a:cs typeface="Arial"/>
              </a:rPr>
              <a:t>approximate  posterior distribution  </a:t>
            </a:r>
            <a:r>
              <a:rPr sz="1600" dirty="0">
                <a:solidFill>
                  <a:srgbClr val="6AA84F"/>
                </a:solidFill>
                <a:latin typeface="Arial"/>
                <a:cs typeface="Arial"/>
              </a:rPr>
              <a:t>close </a:t>
            </a:r>
            <a:r>
              <a:rPr sz="1600" spc="-5" dirty="0">
                <a:solidFill>
                  <a:srgbClr val="6AA84F"/>
                </a:solidFill>
                <a:latin typeface="Arial"/>
                <a:cs typeface="Arial"/>
              </a:rPr>
              <a:t>to</a:t>
            </a:r>
            <a:r>
              <a:rPr sz="1600" spc="-25" dirty="0">
                <a:solidFill>
                  <a:srgbClr val="6AA84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6AA84F"/>
                </a:solidFill>
                <a:latin typeface="Arial"/>
                <a:cs typeface="Arial"/>
              </a:rPr>
              <a:t>prior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4751417" y="3060715"/>
            <a:ext cx="2286000" cy="1106805"/>
          </a:xfrm>
          <a:custGeom>
            <a:avLst/>
            <a:gdLst/>
            <a:ahLst/>
            <a:cxnLst/>
            <a:rect l="l" t="t" r="r" b="b"/>
            <a:pathLst>
              <a:path w="2286000" h="1106805">
                <a:moveTo>
                  <a:pt x="2285845" y="0"/>
                </a:moveTo>
                <a:lnTo>
                  <a:pt x="2215977" y="468"/>
                </a:lnTo>
                <a:lnTo>
                  <a:pt x="2147084" y="1861"/>
                </a:lnTo>
                <a:lnTo>
                  <a:pt x="2079176" y="4154"/>
                </a:lnTo>
                <a:lnTo>
                  <a:pt x="2012260" y="7327"/>
                </a:lnTo>
                <a:lnTo>
                  <a:pt x="1946346" y="11357"/>
                </a:lnTo>
                <a:lnTo>
                  <a:pt x="1881442" y="16223"/>
                </a:lnTo>
                <a:lnTo>
                  <a:pt x="1817557" y="21902"/>
                </a:lnTo>
                <a:lnTo>
                  <a:pt x="1754699" y="28372"/>
                </a:lnTo>
                <a:lnTo>
                  <a:pt x="1692877" y="35612"/>
                </a:lnTo>
                <a:lnTo>
                  <a:pt x="1632100" y="43599"/>
                </a:lnTo>
                <a:lnTo>
                  <a:pt x="1572376" y="52312"/>
                </a:lnTo>
                <a:lnTo>
                  <a:pt x="1513714" y="61728"/>
                </a:lnTo>
                <a:lnTo>
                  <a:pt x="1456123" y="71825"/>
                </a:lnTo>
                <a:lnTo>
                  <a:pt x="1399611" y="82582"/>
                </a:lnTo>
                <a:lnTo>
                  <a:pt x="1344187" y="93977"/>
                </a:lnTo>
                <a:lnTo>
                  <a:pt x="1289859" y="105987"/>
                </a:lnTo>
                <a:lnTo>
                  <a:pt x="1236636" y="118590"/>
                </a:lnTo>
                <a:lnTo>
                  <a:pt x="1184528" y="131765"/>
                </a:lnTo>
                <a:lnTo>
                  <a:pt x="1133541" y="145490"/>
                </a:lnTo>
                <a:lnTo>
                  <a:pt x="1083686" y="159742"/>
                </a:lnTo>
                <a:lnTo>
                  <a:pt x="1034970" y="174500"/>
                </a:lnTo>
                <a:lnTo>
                  <a:pt x="987403" y="189742"/>
                </a:lnTo>
                <a:lnTo>
                  <a:pt x="940993" y="205445"/>
                </a:lnTo>
                <a:lnTo>
                  <a:pt x="895748" y="221588"/>
                </a:lnTo>
                <a:lnTo>
                  <a:pt x="851678" y="238148"/>
                </a:lnTo>
                <a:lnTo>
                  <a:pt x="808790" y="255105"/>
                </a:lnTo>
                <a:lnTo>
                  <a:pt x="767094" y="272434"/>
                </a:lnTo>
                <a:lnTo>
                  <a:pt x="726598" y="290116"/>
                </a:lnTo>
                <a:lnTo>
                  <a:pt x="687311" y="308127"/>
                </a:lnTo>
                <a:lnTo>
                  <a:pt x="649242" y="326447"/>
                </a:lnTo>
                <a:lnTo>
                  <a:pt x="612398" y="345052"/>
                </a:lnTo>
                <a:lnTo>
                  <a:pt x="576789" y="363920"/>
                </a:lnTo>
                <a:lnTo>
                  <a:pt x="542424" y="383031"/>
                </a:lnTo>
                <a:lnTo>
                  <a:pt x="509311" y="402361"/>
                </a:lnTo>
                <a:lnTo>
                  <a:pt x="446874" y="441593"/>
                </a:lnTo>
                <a:lnTo>
                  <a:pt x="389550" y="481441"/>
                </a:lnTo>
                <a:lnTo>
                  <a:pt x="337406" y="521729"/>
                </a:lnTo>
                <a:lnTo>
                  <a:pt x="290512" y="562280"/>
                </a:lnTo>
                <a:lnTo>
                  <a:pt x="223090" y="631100"/>
                </a:lnTo>
                <a:lnTo>
                  <a:pt x="184031" y="679300"/>
                </a:lnTo>
                <a:lnTo>
                  <a:pt x="151149" y="726901"/>
                </a:lnTo>
                <a:lnTo>
                  <a:pt x="123712" y="773603"/>
                </a:lnTo>
                <a:lnTo>
                  <a:pt x="100989" y="819106"/>
                </a:lnTo>
                <a:lnTo>
                  <a:pt x="82250" y="863111"/>
                </a:lnTo>
                <a:lnTo>
                  <a:pt x="66763" y="905317"/>
                </a:lnTo>
                <a:lnTo>
                  <a:pt x="53798" y="945426"/>
                </a:lnTo>
                <a:lnTo>
                  <a:pt x="42624" y="983137"/>
                </a:lnTo>
                <a:lnTo>
                  <a:pt x="36851" y="1003183"/>
                </a:lnTo>
                <a:lnTo>
                  <a:pt x="31283" y="1022323"/>
                </a:lnTo>
                <a:lnTo>
                  <a:pt x="17409" y="1065855"/>
                </a:lnTo>
                <a:lnTo>
                  <a:pt x="1972" y="1102553"/>
                </a:lnTo>
                <a:lnTo>
                  <a:pt x="1408" y="1103653"/>
                </a:lnTo>
                <a:lnTo>
                  <a:pt x="839" y="1104741"/>
                </a:lnTo>
                <a:lnTo>
                  <a:pt x="263" y="1105815"/>
                </a:lnTo>
                <a:lnTo>
                  <a:pt x="0" y="1106297"/>
                </a:lnTo>
              </a:path>
            </a:pathLst>
          </a:custGeom>
          <a:ln w="1904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1"/>
          <p:cNvSpPr/>
          <p:nvPr/>
        </p:nvSpPr>
        <p:spPr>
          <a:xfrm>
            <a:off x="4667804" y="4130522"/>
            <a:ext cx="109352" cy="905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2"/>
          <p:cNvSpPr/>
          <p:nvPr/>
        </p:nvSpPr>
        <p:spPr>
          <a:xfrm>
            <a:off x="1961187" y="3389614"/>
            <a:ext cx="758825" cy="685800"/>
          </a:xfrm>
          <a:custGeom>
            <a:avLst/>
            <a:gdLst/>
            <a:ahLst/>
            <a:cxnLst/>
            <a:rect l="l" t="t" r="r" b="b"/>
            <a:pathLst>
              <a:path w="758825" h="685800">
                <a:moveTo>
                  <a:pt x="0" y="0"/>
                </a:moveTo>
                <a:lnTo>
                  <a:pt x="59126" y="2015"/>
                </a:lnTo>
                <a:lnTo>
                  <a:pt x="116127" y="7902"/>
                </a:lnTo>
                <a:lnTo>
                  <a:pt x="170953" y="17416"/>
                </a:lnTo>
                <a:lnTo>
                  <a:pt x="223553" y="30318"/>
                </a:lnTo>
                <a:lnTo>
                  <a:pt x="273877" y="46363"/>
                </a:lnTo>
                <a:lnTo>
                  <a:pt x="321875" y="65312"/>
                </a:lnTo>
                <a:lnTo>
                  <a:pt x="367497" y="86922"/>
                </a:lnTo>
                <a:lnTo>
                  <a:pt x="410692" y="110951"/>
                </a:lnTo>
                <a:lnTo>
                  <a:pt x="451409" y="137156"/>
                </a:lnTo>
                <a:lnTo>
                  <a:pt x="489600" y="165297"/>
                </a:lnTo>
                <a:lnTo>
                  <a:pt x="525213" y="195131"/>
                </a:lnTo>
                <a:lnTo>
                  <a:pt x="558199" y="226417"/>
                </a:lnTo>
                <a:lnTo>
                  <a:pt x="588506" y="258912"/>
                </a:lnTo>
                <a:lnTo>
                  <a:pt x="616085" y="292375"/>
                </a:lnTo>
                <a:lnTo>
                  <a:pt x="640885" y="326563"/>
                </a:lnTo>
                <a:lnTo>
                  <a:pt x="662857" y="361235"/>
                </a:lnTo>
                <a:lnTo>
                  <a:pt x="681949" y="396149"/>
                </a:lnTo>
                <a:lnTo>
                  <a:pt x="704133" y="445554"/>
                </a:lnTo>
                <a:lnTo>
                  <a:pt x="721275" y="494270"/>
                </a:lnTo>
                <a:lnTo>
                  <a:pt x="734212" y="541611"/>
                </a:lnTo>
                <a:lnTo>
                  <a:pt x="743781" y="586888"/>
                </a:lnTo>
                <a:lnTo>
                  <a:pt x="750818" y="629415"/>
                </a:lnTo>
                <a:lnTo>
                  <a:pt x="756160" y="668503"/>
                </a:lnTo>
                <a:lnTo>
                  <a:pt x="758349" y="685664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3"/>
          <p:cNvSpPr/>
          <p:nvPr/>
        </p:nvSpPr>
        <p:spPr>
          <a:xfrm>
            <a:off x="2680657" y="4054426"/>
            <a:ext cx="79529" cy="1110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6702961" y="3761826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6702961" y="3761826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501910" y="4646776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501910" y="4646776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062361" y="3828286"/>
            <a:ext cx="178499" cy="17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154210" y="5475239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154210" y="5475239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5901711" y="4646776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901711" y="4646776"/>
            <a:ext cx="866140" cy="311785"/>
          </a:xfrm>
          <a:custGeom>
            <a:avLst/>
            <a:gdLst/>
            <a:ahLst/>
            <a:cxnLst/>
            <a:rect l="l" t="t" r="r" b="b"/>
            <a:pathLst>
              <a:path w="866140" h="311785">
                <a:moveTo>
                  <a:pt x="0" y="0"/>
                </a:moveTo>
                <a:lnTo>
                  <a:pt x="865799" y="0"/>
                </a:lnTo>
                <a:lnTo>
                  <a:pt x="8657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428787" y="5026619"/>
            <a:ext cx="739775" cy="448945"/>
          </a:xfrm>
          <a:custGeom>
            <a:avLst/>
            <a:gdLst/>
            <a:ahLst/>
            <a:cxnLst/>
            <a:rect l="l" t="t" r="r" b="b"/>
            <a:pathLst>
              <a:path w="739775" h="448945">
                <a:moveTo>
                  <a:pt x="739573" y="44861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345346" y="4972258"/>
            <a:ext cx="109284" cy="90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079108" y="5551085"/>
            <a:ext cx="178499" cy="159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168361" y="5018826"/>
            <a:ext cx="655955" cy="456565"/>
          </a:xfrm>
          <a:custGeom>
            <a:avLst/>
            <a:gdLst/>
            <a:ahLst/>
            <a:cxnLst/>
            <a:rect l="l" t="t" r="r" b="b"/>
            <a:pathLst>
              <a:path w="655954" h="456564">
                <a:moveTo>
                  <a:pt x="0" y="456412"/>
                </a:moveTo>
                <a:lnTo>
                  <a:pt x="65588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7796743" y="4959921"/>
            <a:ext cx="107982" cy="942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200711" y="2933351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4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200711" y="2933351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4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5154785" y="2933351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4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154786" y="2933351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4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6334611" y="4418534"/>
            <a:ext cx="563245" cy="228600"/>
          </a:xfrm>
          <a:custGeom>
            <a:avLst/>
            <a:gdLst/>
            <a:ahLst/>
            <a:cxnLst/>
            <a:rect l="l" t="t" r="r" b="b"/>
            <a:pathLst>
              <a:path w="563245" h="228600">
                <a:moveTo>
                  <a:pt x="0" y="228242"/>
                </a:moveTo>
                <a:lnTo>
                  <a:pt x="56277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6876039" y="4376518"/>
            <a:ext cx="110988" cy="806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7380786" y="4422900"/>
            <a:ext cx="554355" cy="224154"/>
          </a:xfrm>
          <a:custGeom>
            <a:avLst/>
            <a:gdLst/>
            <a:ahLst/>
            <a:cxnLst/>
            <a:rect l="l" t="t" r="r" b="b"/>
            <a:pathLst>
              <a:path w="554354" h="224154">
                <a:moveTo>
                  <a:pt x="554024" y="223876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291107" y="4380986"/>
            <a:ext cx="110992" cy="806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317860" y="2641550"/>
            <a:ext cx="567690" cy="292100"/>
          </a:xfrm>
          <a:custGeom>
            <a:avLst/>
            <a:gdLst/>
            <a:ahLst/>
            <a:cxnLst/>
            <a:rect l="l" t="t" r="r" b="b"/>
            <a:pathLst>
              <a:path w="567690" h="292100">
                <a:moveTo>
                  <a:pt x="0" y="291801"/>
                </a:moveTo>
                <a:lnTo>
                  <a:pt x="567066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861005" y="2592469"/>
            <a:ext cx="110317" cy="865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359789" y="2647364"/>
            <a:ext cx="558800" cy="286385"/>
          </a:xfrm>
          <a:custGeom>
            <a:avLst/>
            <a:gdLst/>
            <a:ahLst/>
            <a:cxnLst/>
            <a:rect l="l" t="t" r="r" b="b"/>
            <a:pathLst>
              <a:path w="558800" h="286384">
                <a:moveTo>
                  <a:pt x="558270" y="285987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273321" y="2598424"/>
            <a:ext cx="110338" cy="864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649636" y="5177049"/>
            <a:ext cx="778199" cy="28364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 txBox="1"/>
          <p:nvPr/>
        </p:nvSpPr>
        <p:spPr>
          <a:xfrm>
            <a:off x="4374061" y="3285252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0"/>
          <p:cNvSpPr txBox="1"/>
          <p:nvPr/>
        </p:nvSpPr>
        <p:spPr>
          <a:xfrm>
            <a:off x="5503336" y="4076827"/>
            <a:ext cx="11690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5334186" y="2287202"/>
            <a:ext cx="13036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x|z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/>
          <p:nvPr/>
        </p:nvSpPr>
        <p:spPr>
          <a:xfrm>
            <a:off x="6782886" y="2286652"/>
            <a:ext cx="1950776" cy="271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801461" y="4088751"/>
            <a:ext cx="1944340" cy="2712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4622033" y="3570740"/>
            <a:ext cx="778199" cy="2712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103661" y="4701487"/>
            <a:ext cx="461920" cy="22546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7688199" y="4672401"/>
            <a:ext cx="493236" cy="283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5858298" y="2975172"/>
            <a:ext cx="461919" cy="2276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900050" y="2970002"/>
            <a:ext cx="493235" cy="28643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 txBox="1"/>
          <p:nvPr/>
        </p:nvSpPr>
        <p:spPr>
          <a:xfrm>
            <a:off x="5135386" y="5531415"/>
            <a:ext cx="89344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Input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Data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0"/>
          <p:cNvSpPr/>
          <p:nvPr/>
        </p:nvSpPr>
        <p:spPr>
          <a:xfrm>
            <a:off x="6103660" y="1882514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4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6103660" y="1882514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4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7034933" y="1920439"/>
            <a:ext cx="165774" cy="23557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6421823" y="3313393"/>
            <a:ext cx="736600" cy="448945"/>
          </a:xfrm>
          <a:custGeom>
            <a:avLst/>
            <a:gdLst/>
            <a:ahLst/>
            <a:cxnLst/>
            <a:rect l="l" t="t" r="r" b="b"/>
            <a:pathLst>
              <a:path w="736600" h="448944">
                <a:moveTo>
                  <a:pt x="736087" y="448433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6338469" y="3258890"/>
            <a:ext cx="109249" cy="908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7157910" y="3305203"/>
            <a:ext cx="659765" cy="457200"/>
          </a:xfrm>
          <a:custGeom>
            <a:avLst/>
            <a:gdLst/>
            <a:ahLst/>
            <a:cxnLst/>
            <a:rect l="l" t="t" r="r" b="b"/>
            <a:pathLst>
              <a:path w="659765" h="457200">
                <a:moveTo>
                  <a:pt x="0" y="456623"/>
                </a:moveTo>
                <a:lnTo>
                  <a:pt x="65933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7789805" y="3246457"/>
            <a:ext cx="108035" cy="941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 txBox="1"/>
          <p:nvPr/>
        </p:nvSpPr>
        <p:spPr>
          <a:xfrm>
            <a:off x="359761" y="2183748"/>
            <a:ext cx="333819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Putting it all together: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maximizing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the  likelihood lower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bound</a:t>
            </a:r>
            <a:endParaRPr sz="1600">
              <a:latin typeface="Arial"/>
              <a:cs typeface="Arial"/>
            </a:endParaRPr>
          </a:p>
        </p:txBody>
      </p:sp>
      <p:sp>
        <p:nvSpPr>
          <p:cNvPr id="53" name="object 49"/>
          <p:cNvSpPr/>
          <p:nvPr/>
        </p:nvSpPr>
        <p:spPr>
          <a:xfrm>
            <a:off x="303885" y="2916031"/>
            <a:ext cx="3512972" cy="63366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 txBox="1"/>
          <p:nvPr/>
        </p:nvSpPr>
        <p:spPr>
          <a:xfrm>
            <a:off x="1969960" y="4228415"/>
            <a:ext cx="3717290" cy="8928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209677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solidFill>
                  <a:srgbClr val="6AA84F"/>
                </a:solidFill>
                <a:latin typeface="Arial"/>
                <a:cs typeface="Arial"/>
              </a:rPr>
              <a:t>Make </a:t>
            </a:r>
            <a:r>
              <a:rPr sz="1400" spc="-5" dirty="0">
                <a:solidFill>
                  <a:srgbClr val="6AA84F"/>
                </a:solidFill>
                <a:latin typeface="Arial"/>
                <a:cs typeface="Arial"/>
              </a:rPr>
              <a:t>approximate  posterior distribution  </a:t>
            </a:r>
            <a:r>
              <a:rPr sz="1400" dirty="0">
                <a:solidFill>
                  <a:srgbClr val="6AA84F"/>
                </a:solidFill>
                <a:latin typeface="Arial"/>
                <a:cs typeface="Arial"/>
              </a:rPr>
              <a:t>close </a:t>
            </a:r>
            <a:r>
              <a:rPr sz="1400" spc="-5" dirty="0">
                <a:solidFill>
                  <a:srgbClr val="6AA84F"/>
                </a:solidFill>
                <a:latin typeface="Arial"/>
                <a:cs typeface="Arial"/>
              </a:rPr>
              <a:t>to</a:t>
            </a:r>
            <a:r>
              <a:rPr sz="1400" spc="-25" dirty="0">
                <a:solidFill>
                  <a:srgbClr val="6AA84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AA84F"/>
                </a:solidFill>
                <a:latin typeface="Arial"/>
                <a:cs typeface="Arial"/>
              </a:rPr>
              <a:t>prior</a:t>
            </a:r>
            <a:endParaRPr sz="1400">
              <a:latin typeface="Arial"/>
              <a:cs typeface="Arial"/>
            </a:endParaRPr>
          </a:p>
          <a:p>
            <a:pPr marL="2372995">
              <a:lnSpc>
                <a:spcPct val="100000"/>
              </a:lnSpc>
              <a:spcBef>
                <a:spcPts val="114"/>
              </a:spcBef>
            </a:pPr>
            <a:r>
              <a:rPr sz="1400" spc="-5" dirty="0">
                <a:latin typeface="Arial"/>
                <a:cs typeface="Arial"/>
              </a:rPr>
              <a:t>Encoder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1"/>
          <p:cNvSpPr/>
          <p:nvPr/>
        </p:nvSpPr>
        <p:spPr>
          <a:xfrm>
            <a:off x="3268978" y="3497819"/>
            <a:ext cx="2420620" cy="1315720"/>
          </a:xfrm>
          <a:custGeom>
            <a:avLst/>
            <a:gdLst/>
            <a:ahLst/>
            <a:cxnLst/>
            <a:rect l="l" t="t" r="r" b="b"/>
            <a:pathLst>
              <a:path w="2420620" h="1315720">
                <a:moveTo>
                  <a:pt x="2420006" y="1315557"/>
                </a:moveTo>
                <a:lnTo>
                  <a:pt x="2350990" y="1315099"/>
                </a:lnTo>
                <a:lnTo>
                  <a:pt x="2282787" y="1313737"/>
                </a:lnTo>
                <a:lnTo>
                  <a:pt x="2215410" y="1311490"/>
                </a:lnTo>
                <a:lnTo>
                  <a:pt x="2148866" y="1308379"/>
                </a:lnTo>
                <a:lnTo>
                  <a:pt x="2083168" y="1304422"/>
                </a:lnTo>
                <a:lnTo>
                  <a:pt x="2018323" y="1299638"/>
                </a:lnTo>
                <a:lnTo>
                  <a:pt x="1954344" y="1294046"/>
                </a:lnTo>
                <a:lnTo>
                  <a:pt x="1891238" y="1287666"/>
                </a:lnTo>
                <a:lnTo>
                  <a:pt x="1829017" y="1280517"/>
                </a:lnTo>
                <a:lnTo>
                  <a:pt x="1767691" y="1272619"/>
                </a:lnTo>
                <a:lnTo>
                  <a:pt x="1707268" y="1263989"/>
                </a:lnTo>
                <a:lnTo>
                  <a:pt x="1647760" y="1254649"/>
                </a:lnTo>
                <a:lnTo>
                  <a:pt x="1589176" y="1244616"/>
                </a:lnTo>
                <a:lnTo>
                  <a:pt x="1531527" y="1233910"/>
                </a:lnTo>
                <a:lnTo>
                  <a:pt x="1474822" y="1222551"/>
                </a:lnTo>
                <a:lnTo>
                  <a:pt x="1419071" y="1210557"/>
                </a:lnTo>
                <a:lnTo>
                  <a:pt x="1364284" y="1197948"/>
                </a:lnTo>
                <a:lnTo>
                  <a:pt x="1310471" y="1184743"/>
                </a:lnTo>
                <a:lnTo>
                  <a:pt x="1257642" y="1170961"/>
                </a:lnTo>
                <a:lnTo>
                  <a:pt x="1205808" y="1156621"/>
                </a:lnTo>
                <a:lnTo>
                  <a:pt x="1154977" y="1141743"/>
                </a:lnTo>
                <a:lnTo>
                  <a:pt x="1105161" y="1126347"/>
                </a:lnTo>
                <a:lnTo>
                  <a:pt x="1056368" y="1110450"/>
                </a:lnTo>
                <a:lnTo>
                  <a:pt x="1008610" y="1094072"/>
                </a:lnTo>
                <a:lnTo>
                  <a:pt x="961896" y="1077234"/>
                </a:lnTo>
                <a:lnTo>
                  <a:pt x="916235" y="1059952"/>
                </a:lnTo>
                <a:lnTo>
                  <a:pt x="871639" y="1042248"/>
                </a:lnTo>
                <a:lnTo>
                  <a:pt x="828116" y="1024141"/>
                </a:lnTo>
                <a:lnTo>
                  <a:pt x="785677" y="1005648"/>
                </a:lnTo>
                <a:lnTo>
                  <a:pt x="744332" y="986791"/>
                </a:lnTo>
                <a:lnTo>
                  <a:pt x="704091" y="967587"/>
                </a:lnTo>
                <a:lnTo>
                  <a:pt x="664964" y="948057"/>
                </a:lnTo>
                <a:lnTo>
                  <a:pt x="626960" y="928219"/>
                </a:lnTo>
                <a:lnTo>
                  <a:pt x="590091" y="908092"/>
                </a:lnTo>
                <a:lnTo>
                  <a:pt x="554364" y="887696"/>
                </a:lnTo>
                <a:lnTo>
                  <a:pt x="519792" y="867051"/>
                </a:lnTo>
                <a:lnTo>
                  <a:pt x="486383" y="846175"/>
                </a:lnTo>
                <a:lnTo>
                  <a:pt x="454148" y="825087"/>
                </a:lnTo>
                <a:lnTo>
                  <a:pt x="393239" y="782354"/>
                </a:lnTo>
                <a:lnTo>
                  <a:pt x="337143" y="739005"/>
                </a:lnTo>
                <a:lnTo>
                  <a:pt x="285942" y="695195"/>
                </a:lnTo>
                <a:lnTo>
                  <a:pt x="239715" y="651078"/>
                </a:lnTo>
                <a:lnTo>
                  <a:pt x="198541" y="606807"/>
                </a:lnTo>
                <a:lnTo>
                  <a:pt x="159389" y="558516"/>
                </a:lnTo>
                <a:lnTo>
                  <a:pt x="125895" y="510425"/>
                </a:lnTo>
                <a:lnTo>
                  <a:pt x="97606" y="462734"/>
                </a:lnTo>
                <a:lnTo>
                  <a:pt x="74071" y="415641"/>
                </a:lnTo>
                <a:lnTo>
                  <a:pt x="54838" y="369348"/>
                </a:lnTo>
                <a:lnTo>
                  <a:pt x="39455" y="324052"/>
                </a:lnTo>
                <a:lnTo>
                  <a:pt x="27470" y="279955"/>
                </a:lnTo>
                <a:lnTo>
                  <a:pt x="18433" y="237256"/>
                </a:lnTo>
                <a:lnTo>
                  <a:pt x="11890" y="196154"/>
                </a:lnTo>
                <a:lnTo>
                  <a:pt x="7390" y="156849"/>
                </a:lnTo>
                <a:lnTo>
                  <a:pt x="3171" y="95154"/>
                </a:lnTo>
                <a:lnTo>
                  <a:pt x="1577" y="49754"/>
                </a:lnTo>
                <a:lnTo>
                  <a:pt x="1001" y="28871"/>
                </a:lnTo>
                <a:lnTo>
                  <a:pt x="809" y="22122"/>
                </a:lnTo>
                <a:lnTo>
                  <a:pt x="609" y="15590"/>
                </a:lnTo>
                <a:lnTo>
                  <a:pt x="376" y="9286"/>
                </a:lnTo>
                <a:lnTo>
                  <a:pt x="260" y="6133"/>
                </a:lnTo>
                <a:lnTo>
                  <a:pt x="135" y="3037"/>
                </a:lnTo>
                <a:lnTo>
                  <a:pt x="0" y="0"/>
                </a:lnTo>
              </a:path>
            </a:pathLst>
          </a:custGeom>
          <a:ln w="1904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3220356" y="3411190"/>
            <a:ext cx="86211" cy="1103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 txBox="1"/>
          <p:nvPr/>
        </p:nvSpPr>
        <p:spPr>
          <a:xfrm>
            <a:off x="3993161" y="2086440"/>
            <a:ext cx="776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Maximize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4"/>
          <p:cNvSpPr txBox="1"/>
          <p:nvPr/>
        </p:nvSpPr>
        <p:spPr>
          <a:xfrm>
            <a:off x="3993161" y="2295990"/>
            <a:ext cx="1102995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likelihood of  original input  being 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reconstructed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5"/>
          <p:cNvSpPr/>
          <p:nvPr/>
        </p:nvSpPr>
        <p:spPr>
          <a:xfrm>
            <a:off x="1108598" y="2021802"/>
            <a:ext cx="4890770" cy="745490"/>
          </a:xfrm>
          <a:custGeom>
            <a:avLst/>
            <a:gdLst/>
            <a:ahLst/>
            <a:cxnLst/>
            <a:rect l="l" t="t" r="r" b="b"/>
            <a:pathLst>
              <a:path w="4890770" h="745490">
                <a:moveTo>
                  <a:pt x="4890287" y="0"/>
                </a:moveTo>
                <a:lnTo>
                  <a:pt x="4815524" y="77"/>
                </a:lnTo>
                <a:lnTo>
                  <a:pt x="4741208" y="308"/>
                </a:lnTo>
                <a:lnTo>
                  <a:pt x="4667343" y="692"/>
                </a:lnTo>
                <a:lnTo>
                  <a:pt x="4593932" y="1225"/>
                </a:lnTo>
                <a:lnTo>
                  <a:pt x="4520980" y="1908"/>
                </a:lnTo>
                <a:lnTo>
                  <a:pt x="4448488" y="2737"/>
                </a:lnTo>
                <a:lnTo>
                  <a:pt x="4376461" y="3712"/>
                </a:lnTo>
                <a:lnTo>
                  <a:pt x="4304903" y="4830"/>
                </a:lnTo>
                <a:lnTo>
                  <a:pt x="4233816" y="6091"/>
                </a:lnTo>
                <a:lnTo>
                  <a:pt x="4163204" y="7491"/>
                </a:lnTo>
                <a:lnTo>
                  <a:pt x="4093071" y="9030"/>
                </a:lnTo>
                <a:lnTo>
                  <a:pt x="4023421" y="10705"/>
                </a:lnTo>
                <a:lnTo>
                  <a:pt x="3954256" y="12516"/>
                </a:lnTo>
                <a:lnTo>
                  <a:pt x="3885580" y="14459"/>
                </a:lnTo>
                <a:lnTo>
                  <a:pt x="3817396" y="16535"/>
                </a:lnTo>
                <a:lnTo>
                  <a:pt x="3749709" y="18740"/>
                </a:lnTo>
                <a:lnTo>
                  <a:pt x="3682521" y="21073"/>
                </a:lnTo>
                <a:lnTo>
                  <a:pt x="3615836" y="23533"/>
                </a:lnTo>
                <a:lnTo>
                  <a:pt x="3549657" y="26118"/>
                </a:lnTo>
                <a:lnTo>
                  <a:pt x="3483989" y="28826"/>
                </a:lnTo>
                <a:lnTo>
                  <a:pt x="3418834" y="31655"/>
                </a:lnTo>
                <a:lnTo>
                  <a:pt x="3354196" y="34603"/>
                </a:lnTo>
                <a:lnTo>
                  <a:pt x="3290078" y="37670"/>
                </a:lnTo>
                <a:lnTo>
                  <a:pt x="3226484" y="40853"/>
                </a:lnTo>
                <a:lnTo>
                  <a:pt x="3163418" y="44150"/>
                </a:lnTo>
                <a:lnTo>
                  <a:pt x="3100882" y="47560"/>
                </a:lnTo>
                <a:lnTo>
                  <a:pt x="3038880" y="51082"/>
                </a:lnTo>
                <a:lnTo>
                  <a:pt x="2977417" y="54712"/>
                </a:lnTo>
                <a:lnTo>
                  <a:pt x="2916494" y="58451"/>
                </a:lnTo>
                <a:lnTo>
                  <a:pt x="2856116" y="62295"/>
                </a:lnTo>
                <a:lnTo>
                  <a:pt x="2796287" y="66243"/>
                </a:lnTo>
                <a:lnTo>
                  <a:pt x="2737009" y="70294"/>
                </a:lnTo>
                <a:lnTo>
                  <a:pt x="2678286" y="74446"/>
                </a:lnTo>
                <a:lnTo>
                  <a:pt x="2620122" y="78697"/>
                </a:lnTo>
                <a:lnTo>
                  <a:pt x="2562520" y="83046"/>
                </a:lnTo>
                <a:lnTo>
                  <a:pt x="2505483" y="87490"/>
                </a:lnTo>
                <a:lnTo>
                  <a:pt x="2449016" y="92028"/>
                </a:lnTo>
                <a:lnTo>
                  <a:pt x="2393121" y="96658"/>
                </a:lnTo>
                <a:lnTo>
                  <a:pt x="2337802" y="101379"/>
                </a:lnTo>
                <a:lnTo>
                  <a:pt x="2283063" y="106189"/>
                </a:lnTo>
                <a:lnTo>
                  <a:pt x="2228906" y="111086"/>
                </a:lnTo>
                <a:lnTo>
                  <a:pt x="2175336" y="116069"/>
                </a:lnTo>
                <a:lnTo>
                  <a:pt x="2122356" y="121135"/>
                </a:lnTo>
                <a:lnTo>
                  <a:pt x="2069969" y="126283"/>
                </a:lnTo>
                <a:lnTo>
                  <a:pt x="2018179" y="131512"/>
                </a:lnTo>
                <a:lnTo>
                  <a:pt x="1966989" y="136819"/>
                </a:lnTo>
                <a:lnTo>
                  <a:pt x="1916404" y="142203"/>
                </a:lnTo>
                <a:lnTo>
                  <a:pt x="1866425" y="147663"/>
                </a:lnTo>
                <a:lnTo>
                  <a:pt x="1817057" y="153195"/>
                </a:lnTo>
                <a:lnTo>
                  <a:pt x="1768304" y="158800"/>
                </a:lnTo>
                <a:lnTo>
                  <a:pt x="1720168" y="164475"/>
                </a:lnTo>
                <a:lnTo>
                  <a:pt x="1672653" y="170218"/>
                </a:lnTo>
                <a:lnTo>
                  <a:pt x="1625763" y="176027"/>
                </a:lnTo>
                <a:lnTo>
                  <a:pt x="1579501" y="181902"/>
                </a:lnTo>
                <a:lnTo>
                  <a:pt x="1533871" y="187840"/>
                </a:lnTo>
                <a:lnTo>
                  <a:pt x="1488875" y="193839"/>
                </a:lnTo>
                <a:lnTo>
                  <a:pt x="1444519" y="199898"/>
                </a:lnTo>
                <a:lnTo>
                  <a:pt x="1400804" y="206016"/>
                </a:lnTo>
                <a:lnTo>
                  <a:pt x="1357735" y="212189"/>
                </a:lnTo>
                <a:lnTo>
                  <a:pt x="1315315" y="218418"/>
                </a:lnTo>
                <a:lnTo>
                  <a:pt x="1273547" y="224699"/>
                </a:lnTo>
                <a:lnTo>
                  <a:pt x="1232435" y="231032"/>
                </a:lnTo>
                <a:lnTo>
                  <a:pt x="1191983" y="237414"/>
                </a:lnTo>
                <a:lnTo>
                  <a:pt x="1152193" y="243844"/>
                </a:lnTo>
                <a:lnTo>
                  <a:pt x="1113070" y="250320"/>
                </a:lnTo>
                <a:lnTo>
                  <a:pt x="1074617" y="256841"/>
                </a:lnTo>
                <a:lnTo>
                  <a:pt x="1036837" y="263404"/>
                </a:lnTo>
                <a:lnTo>
                  <a:pt x="963311" y="276652"/>
                </a:lnTo>
                <a:lnTo>
                  <a:pt x="892520" y="290051"/>
                </a:lnTo>
                <a:lnTo>
                  <a:pt x="824492" y="303586"/>
                </a:lnTo>
                <a:lnTo>
                  <a:pt x="759254" y="317244"/>
                </a:lnTo>
                <a:lnTo>
                  <a:pt x="696835" y="331012"/>
                </a:lnTo>
                <a:lnTo>
                  <a:pt x="637262" y="344875"/>
                </a:lnTo>
                <a:lnTo>
                  <a:pt x="580563" y="358821"/>
                </a:lnTo>
                <a:lnTo>
                  <a:pt x="526765" y="372834"/>
                </a:lnTo>
                <a:lnTo>
                  <a:pt x="475898" y="386903"/>
                </a:lnTo>
                <a:lnTo>
                  <a:pt x="427988" y="401012"/>
                </a:lnTo>
                <a:lnTo>
                  <a:pt x="383063" y="415149"/>
                </a:lnTo>
                <a:lnTo>
                  <a:pt x="341151" y="429299"/>
                </a:lnTo>
                <a:lnTo>
                  <a:pt x="256911" y="461470"/>
                </a:lnTo>
                <a:lnTo>
                  <a:pt x="187163" y="493480"/>
                </a:lnTo>
                <a:lnTo>
                  <a:pt x="130660" y="525168"/>
                </a:lnTo>
                <a:lnTo>
                  <a:pt x="86157" y="556372"/>
                </a:lnTo>
                <a:lnTo>
                  <a:pt x="52406" y="586933"/>
                </a:lnTo>
                <a:lnTo>
                  <a:pt x="28161" y="616689"/>
                </a:lnTo>
                <a:lnTo>
                  <a:pt x="3204" y="673142"/>
                </a:lnTo>
                <a:lnTo>
                  <a:pt x="0" y="699517"/>
                </a:lnTo>
                <a:lnTo>
                  <a:pt x="1315" y="724443"/>
                </a:lnTo>
                <a:lnTo>
                  <a:pt x="1974" y="729474"/>
                </a:lnTo>
                <a:lnTo>
                  <a:pt x="2845" y="734400"/>
                </a:lnTo>
                <a:lnTo>
                  <a:pt x="3879" y="739215"/>
                </a:lnTo>
                <a:lnTo>
                  <a:pt x="4138" y="740418"/>
                </a:lnTo>
                <a:lnTo>
                  <a:pt x="4406" y="741615"/>
                </a:lnTo>
                <a:lnTo>
                  <a:pt x="4684" y="742805"/>
                </a:lnTo>
                <a:lnTo>
                  <a:pt x="5336" y="745489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1073272" y="2753238"/>
            <a:ext cx="81325" cy="10912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 txBox="1"/>
          <p:nvPr/>
        </p:nvSpPr>
        <p:spPr>
          <a:xfrm>
            <a:off x="338586" y="5040724"/>
            <a:ext cx="253047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For every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minibatch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input  data: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compute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this forward  pass, and then</a:t>
            </a:r>
            <a:r>
              <a:rPr sz="16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backprop!</a:t>
            </a:r>
            <a:endParaRPr sz="1600">
              <a:latin typeface="Arial"/>
              <a:cs typeface="Arial"/>
            </a:endParaRPr>
          </a:p>
        </p:txBody>
      </p:sp>
      <p:sp>
        <p:nvSpPr>
          <p:cNvPr id="63" name="object 5"/>
          <p:cNvSpPr txBox="1">
            <a:spLocks noGrp="1"/>
          </p:cNvSpPr>
          <p:nvPr>
            <p:ph type="title"/>
          </p:nvPr>
        </p:nvSpPr>
        <p:spPr>
          <a:xfrm>
            <a:off x="683568" y="846584"/>
            <a:ext cx="75149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Variational</a:t>
            </a:r>
            <a:r>
              <a:rPr sz="4000" spc="-250" dirty="0"/>
              <a:t> </a:t>
            </a:r>
            <a:r>
              <a:rPr sz="4000" spc="-5" dirty="0"/>
              <a:t>Autoencoders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801906" y="4716883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801906" y="4716883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161306" y="4783343"/>
            <a:ext cx="178499" cy="17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299655" y="3888408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5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299655" y="3888408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5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253730" y="3888408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5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253730" y="3888408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5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416805" y="3596607"/>
            <a:ext cx="567690" cy="292100"/>
          </a:xfrm>
          <a:custGeom>
            <a:avLst/>
            <a:gdLst/>
            <a:ahLst/>
            <a:cxnLst/>
            <a:rect l="l" t="t" r="r" b="b"/>
            <a:pathLst>
              <a:path w="567689" h="292100">
                <a:moveTo>
                  <a:pt x="0" y="291801"/>
                </a:moveTo>
                <a:lnTo>
                  <a:pt x="567066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959950" y="3547526"/>
            <a:ext cx="110317" cy="86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458734" y="3602421"/>
            <a:ext cx="558800" cy="286385"/>
          </a:xfrm>
          <a:custGeom>
            <a:avLst/>
            <a:gdLst/>
            <a:ahLst/>
            <a:cxnLst/>
            <a:rect l="l" t="t" r="r" b="b"/>
            <a:pathLst>
              <a:path w="558800" h="286385">
                <a:moveTo>
                  <a:pt x="558271" y="285987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372267" y="3553481"/>
            <a:ext cx="110338" cy="864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73006" y="4240309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1433131" y="3242259"/>
            <a:ext cx="13036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x|z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2881831" y="3241709"/>
            <a:ext cx="1950776" cy="271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20977" y="4525797"/>
            <a:ext cx="778200" cy="2712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957243" y="3930229"/>
            <a:ext cx="461919" cy="227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998995" y="3925059"/>
            <a:ext cx="493236" cy="2864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202606" y="2837571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202606" y="2837571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133878" y="2875496"/>
            <a:ext cx="165774" cy="2355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520768" y="4268450"/>
            <a:ext cx="736600" cy="448945"/>
          </a:xfrm>
          <a:custGeom>
            <a:avLst/>
            <a:gdLst/>
            <a:ahLst/>
            <a:cxnLst/>
            <a:rect l="l" t="t" r="r" b="b"/>
            <a:pathLst>
              <a:path w="736600" h="448945">
                <a:moveTo>
                  <a:pt x="736087" y="448433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437414" y="4213947"/>
            <a:ext cx="109249" cy="90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256855" y="4260260"/>
            <a:ext cx="659765" cy="457200"/>
          </a:xfrm>
          <a:custGeom>
            <a:avLst/>
            <a:gdLst/>
            <a:ahLst/>
            <a:cxnLst/>
            <a:rect l="l" t="t" r="r" b="b"/>
            <a:pathLst>
              <a:path w="659764" h="457200">
                <a:moveTo>
                  <a:pt x="0" y="456623"/>
                </a:moveTo>
                <a:lnTo>
                  <a:pt x="65933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888750" y="4201514"/>
            <a:ext cx="108035" cy="941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>
            <a:spLocks noGrp="1"/>
          </p:cNvSpPr>
          <p:nvPr>
            <p:ph type="title"/>
          </p:nvPr>
        </p:nvSpPr>
        <p:spPr>
          <a:xfrm>
            <a:off x="539552" y="692696"/>
            <a:ext cx="8159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 </a:t>
            </a:r>
            <a:r>
              <a:rPr sz="3600" spc="-10" dirty="0"/>
              <a:t>Autoencoders: </a:t>
            </a:r>
            <a:r>
              <a:rPr sz="3600" spc="-5" dirty="0"/>
              <a:t>Generating</a:t>
            </a:r>
            <a:r>
              <a:rPr sz="3600" spc="-229" dirty="0"/>
              <a:t> </a:t>
            </a:r>
            <a:r>
              <a:rPr sz="3600" spc="-5" dirty="0"/>
              <a:t>Data!</a:t>
            </a:r>
          </a:p>
        </p:txBody>
      </p:sp>
      <p:sp>
        <p:nvSpPr>
          <p:cNvPr id="31" name="object 27"/>
          <p:cNvSpPr/>
          <p:nvPr/>
        </p:nvSpPr>
        <p:spPr>
          <a:xfrm>
            <a:off x="3237506" y="5214984"/>
            <a:ext cx="1069139" cy="2355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573506" y="2072005"/>
            <a:ext cx="4369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 decoder network. Now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sample z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from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prior!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0"/>
          <p:cNvSpPr txBox="1"/>
          <p:nvPr/>
        </p:nvSpPr>
        <p:spPr>
          <a:xfrm>
            <a:off x="400831" y="5201126"/>
            <a:ext cx="458724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45745" algn="ctr">
              <a:lnSpc>
                <a:spcPts val="1645"/>
              </a:lnSpc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z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801906" y="4716883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801906" y="4716883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161306" y="4783343"/>
            <a:ext cx="178499" cy="17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299655" y="3888408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5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299655" y="3888408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5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253730" y="3888408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5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253730" y="3888408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5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416805" y="3596607"/>
            <a:ext cx="567690" cy="292100"/>
          </a:xfrm>
          <a:custGeom>
            <a:avLst/>
            <a:gdLst/>
            <a:ahLst/>
            <a:cxnLst/>
            <a:rect l="l" t="t" r="r" b="b"/>
            <a:pathLst>
              <a:path w="567689" h="292100">
                <a:moveTo>
                  <a:pt x="0" y="291801"/>
                </a:moveTo>
                <a:lnTo>
                  <a:pt x="567066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959950" y="3547526"/>
            <a:ext cx="110317" cy="86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458734" y="3602421"/>
            <a:ext cx="558800" cy="286385"/>
          </a:xfrm>
          <a:custGeom>
            <a:avLst/>
            <a:gdLst/>
            <a:ahLst/>
            <a:cxnLst/>
            <a:rect l="l" t="t" r="r" b="b"/>
            <a:pathLst>
              <a:path w="558800" h="286385">
                <a:moveTo>
                  <a:pt x="558271" y="285987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372267" y="3553481"/>
            <a:ext cx="110338" cy="864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73006" y="4240309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1433131" y="3242259"/>
            <a:ext cx="13036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x|z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2881831" y="3241709"/>
            <a:ext cx="1950776" cy="271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20977" y="4525797"/>
            <a:ext cx="778200" cy="2712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957243" y="3930229"/>
            <a:ext cx="461919" cy="227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998995" y="3925059"/>
            <a:ext cx="493236" cy="2864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202606" y="2837571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202606" y="2837571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133878" y="2875496"/>
            <a:ext cx="165774" cy="2355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520768" y="4268450"/>
            <a:ext cx="736600" cy="448945"/>
          </a:xfrm>
          <a:custGeom>
            <a:avLst/>
            <a:gdLst/>
            <a:ahLst/>
            <a:cxnLst/>
            <a:rect l="l" t="t" r="r" b="b"/>
            <a:pathLst>
              <a:path w="736600" h="448945">
                <a:moveTo>
                  <a:pt x="736087" y="448433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437414" y="4213947"/>
            <a:ext cx="109249" cy="90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256855" y="4260260"/>
            <a:ext cx="659765" cy="457200"/>
          </a:xfrm>
          <a:custGeom>
            <a:avLst/>
            <a:gdLst/>
            <a:ahLst/>
            <a:cxnLst/>
            <a:rect l="l" t="t" r="r" b="b"/>
            <a:pathLst>
              <a:path w="659764" h="457200">
                <a:moveTo>
                  <a:pt x="0" y="456623"/>
                </a:moveTo>
                <a:lnTo>
                  <a:pt x="65933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888750" y="4201514"/>
            <a:ext cx="108035" cy="941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>
            <a:spLocks noGrp="1"/>
          </p:cNvSpPr>
          <p:nvPr>
            <p:ph type="title"/>
          </p:nvPr>
        </p:nvSpPr>
        <p:spPr>
          <a:xfrm>
            <a:off x="539552" y="692696"/>
            <a:ext cx="8159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 </a:t>
            </a:r>
            <a:r>
              <a:rPr sz="3600" spc="-10" dirty="0"/>
              <a:t>Autoencoders: </a:t>
            </a:r>
            <a:r>
              <a:rPr sz="3600" spc="-5" dirty="0"/>
              <a:t>Generating</a:t>
            </a:r>
            <a:r>
              <a:rPr sz="3600" spc="-229" dirty="0"/>
              <a:t> </a:t>
            </a:r>
            <a:r>
              <a:rPr sz="3600" spc="-5" dirty="0"/>
              <a:t>Data!</a:t>
            </a:r>
          </a:p>
        </p:txBody>
      </p:sp>
      <p:sp>
        <p:nvSpPr>
          <p:cNvPr id="31" name="object 27"/>
          <p:cNvSpPr/>
          <p:nvPr/>
        </p:nvSpPr>
        <p:spPr>
          <a:xfrm>
            <a:off x="3237506" y="5214984"/>
            <a:ext cx="1069139" cy="2355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573506" y="2072005"/>
            <a:ext cx="4369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 decoder network. Now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sample z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from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prior!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29"/>
          <p:cNvSpPr/>
          <p:nvPr/>
        </p:nvSpPr>
        <p:spPr>
          <a:xfrm>
            <a:off x="6023945" y="2469787"/>
            <a:ext cx="2868535" cy="28943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400831" y="5201126"/>
            <a:ext cx="458724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45745" algn="ctr">
              <a:lnSpc>
                <a:spcPts val="1645"/>
              </a:lnSpc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z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801906" y="4716883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D9E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801906" y="4716883"/>
            <a:ext cx="909955" cy="311785"/>
          </a:xfrm>
          <a:custGeom>
            <a:avLst/>
            <a:gdLst/>
            <a:ahLst/>
            <a:cxnLst/>
            <a:rect l="l" t="t" r="r" b="b"/>
            <a:pathLst>
              <a:path w="909954" h="311785">
                <a:moveTo>
                  <a:pt x="0" y="0"/>
                </a:moveTo>
                <a:lnTo>
                  <a:pt x="909899" y="0"/>
                </a:lnTo>
                <a:lnTo>
                  <a:pt x="9098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161306" y="4783343"/>
            <a:ext cx="178499" cy="178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299655" y="3888408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5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299655" y="3888408"/>
            <a:ext cx="1835785" cy="311785"/>
          </a:xfrm>
          <a:custGeom>
            <a:avLst/>
            <a:gdLst/>
            <a:ahLst/>
            <a:cxnLst/>
            <a:rect l="l" t="t" r="r" b="b"/>
            <a:pathLst>
              <a:path w="1835785" h="311785">
                <a:moveTo>
                  <a:pt x="0" y="0"/>
                </a:moveTo>
                <a:lnTo>
                  <a:pt x="1835399" y="0"/>
                </a:lnTo>
                <a:lnTo>
                  <a:pt x="18353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253730" y="3888408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5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253730" y="3888408"/>
            <a:ext cx="1880235" cy="311785"/>
          </a:xfrm>
          <a:custGeom>
            <a:avLst/>
            <a:gdLst/>
            <a:ahLst/>
            <a:cxnLst/>
            <a:rect l="l" t="t" r="r" b="b"/>
            <a:pathLst>
              <a:path w="1880235" h="311785">
                <a:moveTo>
                  <a:pt x="0" y="0"/>
                </a:moveTo>
                <a:lnTo>
                  <a:pt x="1880099" y="0"/>
                </a:lnTo>
                <a:lnTo>
                  <a:pt x="18800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416805" y="3596607"/>
            <a:ext cx="567690" cy="292100"/>
          </a:xfrm>
          <a:custGeom>
            <a:avLst/>
            <a:gdLst/>
            <a:ahLst/>
            <a:cxnLst/>
            <a:rect l="l" t="t" r="r" b="b"/>
            <a:pathLst>
              <a:path w="567689" h="292100">
                <a:moveTo>
                  <a:pt x="0" y="291801"/>
                </a:moveTo>
                <a:lnTo>
                  <a:pt x="567066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959950" y="3547526"/>
            <a:ext cx="110317" cy="86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458734" y="3602421"/>
            <a:ext cx="558800" cy="286385"/>
          </a:xfrm>
          <a:custGeom>
            <a:avLst/>
            <a:gdLst/>
            <a:ahLst/>
            <a:cxnLst/>
            <a:rect l="l" t="t" r="r" b="b"/>
            <a:pathLst>
              <a:path w="558800" h="286385">
                <a:moveTo>
                  <a:pt x="558271" y="285987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372267" y="3553481"/>
            <a:ext cx="110338" cy="864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73006" y="4240309"/>
            <a:ext cx="1369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Decoder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1433131" y="3242259"/>
            <a:ext cx="13036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x|z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2881831" y="3241709"/>
            <a:ext cx="1950776" cy="271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20977" y="4525797"/>
            <a:ext cx="778200" cy="2712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1957243" y="3930229"/>
            <a:ext cx="461919" cy="227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998995" y="3925059"/>
            <a:ext cx="493236" cy="2864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202606" y="2837571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202606" y="2837571"/>
            <a:ext cx="2028825" cy="311785"/>
          </a:xfrm>
          <a:custGeom>
            <a:avLst/>
            <a:gdLst/>
            <a:ahLst/>
            <a:cxnLst/>
            <a:rect l="l" t="t" r="r" b="b"/>
            <a:pathLst>
              <a:path w="2028825" h="311785">
                <a:moveTo>
                  <a:pt x="0" y="0"/>
                </a:moveTo>
                <a:lnTo>
                  <a:pt x="2028299" y="0"/>
                </a:lnTo>
                <a:lnTo>
                  <a:pt x="2028299" y="311399"/>
                </a:lnTo>
                <a:lnTo>
                  <a:pt x="0" y="311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133878" y="2875496"/>
            <a:ext cx="165774" cy="2355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520768" y="4268450"/>
            <a:ext cx="736600" cy="448945"/>
          </a:xfrm>
          <a:custGeom>
            <a:avLst/>
            <a:gdLst/>
            <a:ahLst/>
            <a:cxnLst/>
            <a:rect l="l" t="t" r="r" b="b"/>
            <a:pathLst>
              <a:path w="736600" h="448945">
                <a:moveTo>
                  <a:pt x="736087" y="448433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437414" y="4213947"/>
            <a:ext cx="109249" cy="90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256855" y="4260260"/>
            <a:ext cx="659765" cy="457200"/>
          </a:xfrm>
          <a:custGeom>
            <a:avLst/>
            <a:gdLst/>
            <a:ahLst/>
            <a:cxnLst/>
            <a:rect l="l" t="t" r="r" b="b"/>
            <a:pathLst>
              <a:path w="659764" h="457200">
                <a:moveTo>
                  <a:pt x="0" y="456623"/>
                </a:moveTo>
                <a:lnTo>
                  <a:pt x="65933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888750" y="4201514"/>
            <a:ext cx="108035" cy="941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>
            <a:spLocks noGrp="1"/>
          </p:cNvSpPr>
          <p:nvPr>
            <p:ph type="title"/>
          </p:nvPr>
        </p:nvSpPr>
        <p:spPr>
          <a:xfrm>
            <a:off x="539552" y="692696"/>
            <a:ext cx="8159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 </a:t>
            </a:r>
            <a:r>
              <a:rPr sz="3600" spc="-10" dirty="0"/>
              <a:t>Autoencoders: </a:t>
            </a:r>
            <a:r>
              <a:rPr sz="3600" spc="-5" dirty="0"/>
              <a:t>Generating</a:t>
            </a:r>
            <a:r>
              <a:rPr sz="3600" spc="-229" dirty="0"/>
              <a:t> </a:t>
            </a:r>
            <a:r>
              <a:rPr sz="3600" spc="-5" dirty="0"/>
              <a:t>Data!</a:t>
            </a:r>
          </a:p>
        </p:txBody>
      </p:sp>
      <p:sp>
        <p:nvSpPr>
          <p:cNvPr id="31" name="object 27"/>
          <p:cNvSpPr/>
          <p:nvPr/>
        </p:nvSpPr>
        <p:spPr>
          <a:xfrm>
            <a:off x="3237506" y="5214984"/>
            <a:ext cx="1069139" cy="2355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 txBox="1"/>
          <p:nvPr/>
        </p:nvSpPr>
        <p:spPr>
          <a:xfrm>
            <a:off x="573506" y="2072005"/>
            <a:ext cx="4369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Use decoder network. Now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sample z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from</a:t>
            </a:r>
            <a:r>
              <a:rPr sz="1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prior!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29"/>
          <p:cNvSpPr/>
          <p:nvPr/>
        </p:nvSpPr>
        <p:spPr>
          <a:xfrm>
            <a:off x="6023945" y="2469787"/>
            <a:ext cx="2868535" cy="28943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400831" y="5201126"/>
            <a:ext cx="458724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45745" algn="ctr">
              <a:lnSpc>
                <a:spcPts val="1645"/>
              </a:lnSpc>
            </a:pPr>
            <a:r>
              <a:rPr sz="1400" spc="-5" dirty="0">
                <a:latin typeface="Arial"/>
                <a:cs typeface="Arial"/>
              </a:rPr>
              <a:t>Sample </a:t>
            </a:r>
            <a:r>
              <a:rPr sz="1400" dirty="0">
                <a:latin typeface="Arial"/>
                <a:cs typeface="Arial"/>
              </a:rPr>
              <a:t>z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200" spc="-5" dirty="0">
                <a:latin typeface="Arial"/>
                <a:cs typeface="Arial"/>
              </a:rPr>
              <a:t>Kingma and </a:t>
            </a:r>
            <a:r>
              <a:rPr sz="1200" spc="-10" dirty="0">
                <a:latin typeface="Arial"/>
                <a:cs typeface="Arial"/>
              </a:rPr>
              <a:t>Welling, </a:t>
            </a:r>
            <a:r>
              <a:rPr sz="1200" dirty="0">
                <a:latin typeface="Arial"/>
                <a:cs typeface="Arial"/>
              </a:rPr>
              <a:t>“Auto-Encoding </a:t>
            </a:r>
            <a:r>
              <a:rPr sz="1200" spc="-15" dirty="0">
                <a:latin typeface="Arial"/>
                <a:cs typeface="Arial"/>
              </a:rPr>
              <a:t>Variational </a:t>
            </a:r>
            <a:r>
              <a:rPr sz="1200" spc="-5" dirty="0">
                <a:latin typeface="Arial"/>
                <a:cs typeface="Arial"/>
              </a:rPr>
              <a:t>Bayes”, ICLR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29"/>
          <p:cNvSpPr txBox="1"/>
          <p:nvPr/>
        </p:nvSpPr>
        <p:spPr>
          <a:xfrm>
            <a:off x="6300192" y="1844824"/>
            <a:ext cx="222867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33085" algn="l"/>
              </a:tabLst>
            </a:pPr>
            <a:r>
              <a:rPr sz="1600" spc="-5" dirty="0" smtClean="0">
                <a:solidFill>
                  <a:srgbClr val="0000FF"/>
                </a:solidFill>
                <a:latin typeface="Arial"/>
                <a:cs typeface="Arial"/>
              </a:rPr>
              <a:t>Data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manifold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for 2-d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6" name="object 30"/>
          <p:cNvSpPr txBox="1"/>
          <p:nvPr/>
        </p:nvSpPr>
        <p:spPr>
          <a:xfrm>
            <a:off x="5080294" y="3507740"/>
            <a:ext cx="712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Vary</a:t>
            </a:r>
            <a:r>
              <a:rPr sz="16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r>
              <a:rPr sz="1575" b="1" baseline="-31746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575" baseline="-31746">
              <a:latin typeface="Arial"/>
              <a:cs typeface="Arial"/>
            </a:endParaRPr>
          </a:p>
        </p:txBody>
      </p:sp>
      <p:sp>
        <p:nvSpPr>
          <p:cNvPr id="37" name="object 31"/>
          <p:cNvSpPr/>
          <p:nvPr/>
        </p:nvSpPr>
        <p:spPr>
          <a:xfrm>
            <a:off x="5809420" y="3155092"/>
            <a:ext cx="0" cy="1254125"/>
          </a:xfrm>
          <a:custGeom>
            <a:avLst/>
            <a:gdLst/>
            <a:ahLst/>
            <a:cxnLst/>
            <a:rect l="l" t="t" r="r" b="b"/>
            <a:pathLst>
              <a:path h="1254125">
                <a:moveTo>
                  <a:pt x="0" y="0"/>
                </a:moveTo>
                <a:lnTo>
                  <a:pt x="0" y="1253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2"/>
          <p:cNvSpPr/>
          <p:nvPr/>
        </p:nvSpPr>
        <p:spPr>
          <a:xfrm>
            <a:off x="5768429" y="3059117"/>
            <a:ext cx="81980" cy="105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3"/>
          <p:cNvSpPr/>
          <p:nvPr/>
        </p:nvSpPr>
        <p:spPr>
          <a:xfrm>
            <a:off x="5768429" y="4399267"/>
            <a:ext cx="81980" cy="105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/>
          <p:cNvSpPr/>
          <p:nvPr/>
        </p:nvSpPr>
        <p:spPr>
          <a:xfrm>
            <a:off x="6799769" y="5583417"/>
            <a:ext cx="1145540" cy="0"/>
          </a:xfrm>
          <a:custGeom>
            <a:avLst/>
            <a:gdLst/>
            <a:ahLst/>
            <a:cxnLst/>
            <a:rect l="l" t="t" r="r" b="b"/>
            <a:pathLst>
              <a:path w="1145540">
                <a:moveTo>
                  <a:pt x="11450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5"/>
          <p:cNvSpPr/>
          <p:nvPr/>
        </p:nvSpPr>
        <p:spPr>
          <a:xfrm>
            <a:off x="7935344" y="5542427"/>
            <a:ext cx="105500" cy="819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6"/>
          <p:cNvSpPr/>
          <p:nvPr/>
        </p:nvSpPr>
        <p:spPr>
          <a:xfrm>
            <a:off x="6703794" y="5542427"/>
            <a:ext cx="105500" cy="81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8"/>
          <p:cNvSpPr txBox="1"/>
          <p:nvPr/>
        </p:nvSpPr>
        <p:spPr>
          <a:xfrm>
            <a:off x="7064769" y="5575238"/>
            <a:ext cx="661670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Vary</a:t>
            </a:r>
            <a:r>
              <a:rPr sz="160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r>
              <a:rPr sz="1575" b="1" baseline="-31746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575" baseline="-31746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30" name="object 26"/>
          <p:cNvSpPr txBox="1">
            <a:spLocks noGrp="1"/>
          </p:cNvSpPr>
          <p:nvPr>
            <p:ph type="title"/>
          </p:nvPr>
        </p:nvSpPr>
        <p:spPr>
          <a:xfrm>
            <a:off x="539552" y="692696"/>
            <a:ext cx="8159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 </a:t>
            </a:r>
            <a:r>
              <a:rPr sz="3600" spc="-10" dirty="0"/>
              <a:t>Autoencoders: </a:t>
            </a:r>
            <a:r>
              <a:rPr sz="3600" spc="-5" dirty="0"/>
              <a:t>Generating</a:t>
            </a:r>
            <a:r>
              <a:rPr sz="3600" spc="-229" dirty="0"/>
              <a:t> </a:t>
            </a:r>
            <a:r>
              <a:rPr sz="3600" spc="-5" dirty="0"/>
              <a:t>Data!</a:t>
            </a:r>
          </a:p>
        </p:txBody>
      </p:sp>
      <p:sp>
        <p:nvSpPr>
          <p:cNvPr id="44" name="object 2"/>
          <p:cNvSpPr/>
          <p:nvPr/>
        </p:nvSpPr>
        <p:spPr>
          <a:xfrm>
            <a:off x="4963761" y="2040716"/>
            <a:ext cx="2356310" cy="3289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"/>
          <p:cNvSpPr txBox="1"/>
          <p:nvPr/>
        </p:nvSpPr>
        <p:spPr>
          <a:xfrm>
            <a:off x="3983585" y="3353113"/>
            <a:ext cx="712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Vary</a:t>
            </a:r>
            <a:r>
              <a:rPr sz="16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r>
              <a:rPr sz="1575" b="1" baseline="-31746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575" baseline="-31746">
              <a:latin typeface="Arial"/>
              <a:cs typeface="Arial"/>
            </a:endParaRPr>
          </a:p>
        </p:txBody>
      </p:sp>
      <p:sp>
        <p:nvSpPr>
          <p:cNvPr id="46" name="object 5"/>
          <p:cNvSpPr txBox="1"/>
          <p:nvPr/>
        </p:nvSpPr>
        <p:spPr>
          <a:xfrm>
            <a:off x="5968060" y="5401363"/>
            <a:ext cx="5861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Vary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6"/>
          <p:cNvSpPr txBox="1"/>
          <p:nvPr/>
        </p:nvSpPr>
        <p:spPr>
          <a:xfrm>
            <a:off x="6528704" y="5545296"/>
            <a:ext cx="100965" cy="1879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7"/>
          <p:cNvSpPr/>
          <p:nvPr/>
        </p:nvSpPr>
        <p:spPr>
          <a:xfrm>
            <a:off x="4788911" y="3000465"/>
            <a:ext cx="0" cy="1254125"/>
          </a:xfrm>
          <a:custGeom>
            <a:avLst/>
            <a:gdLst/>
            <a:ahLst/>
            <a:cxnLst/>
            <a:rect l="l" t="t" r="r" b="b"/>
            <a:pathLst>
              <a:path h="1254125">
                <a:moveTo>
                  <a:pt x="0" y="0"/>
                </a:moveTo>
                <a:lnTo>
                  <a:pt x="0" y="1253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8"/>
          <p:cNvSpPr/>
          <p:nvPr/>
        </p:nvSpPr>
        <p:spPr>
          <a:xfrm>
            <a:off x="4747920" y="2904490"/>
            <a:ext cx="81980" cy="10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9"/>
          <p:cNvSpPr/>
          <p:nvPr/>
        </p:nvSpPr>
        <p:spPr>
          <a:xfrm>
            <a:off x="4747920" y="4244640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0"/>
          <p:cNvSpPr/>
          <p:nvPr/>
        </p:nvSpPr>
        <p:spPr>
          <a:xfrm>
            <a:off x="5703061" y="5428790"/>
            <a:ext cx="1145540" cy="0"/>
          </a:xfrm>
          <a:custGeom>
            <a:avLst/>
            <a:gdLst/>
            <a:ahLst/>
            <a:cxnLst/>
            <a:rect l="l" t="t" r="r" b="b"/>
            <a:pathLst>
              <a:path w="1145540">
                <a:moveTo>
                  <a:pt x="11450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1"/>
          <p:cNvSpPr/>
          <p:nvPr/>
        </p:nvSpPr>
        <p:spPr>
          <a:xfrm>
            <a:off x="6838635" y="5387800"/>
            <a:ext cx="105500" cy="81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2"/>
          <p:cNvSpPr/>
          <p:nvPr/>
        </p:nvSpPr>
        <p:spPr>
          <a:xfrm>
            <a:off x="5607085" y="5387800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3"/>
          <p:cNvSpPr txBox="1"/>
          <p:nvPr/>
        </p:nvSpPr>
        <p:spPr>
          <a:xfrm>
            <a:off x="3057111" y="2514912"/>
            <a:ext cx="1447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Degree of</a:t>
            </a:r>
            <a:r>
              <a:rPr sz="16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smile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5" name="object 14"/>
          <p:cNvSpPr txBox="1"/>
          <p:nvPr/>
        </p:nvSpPr>
        <p:spPr>
          <a:xfrm>
            <a:off x="7724235" y="5296888"/>
            <a:ext cx="100774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Head</a:t>
            </a:r>
            <a:r>
              <a:rPr sz="16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pose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15"/>
          <p:cNvSpPr/>
          <p:nvPr/>
        </p:nvSpPr>
        <p:spPr>
          <a:xfrm>
            <a:off x="4094390" y="2914249"/>
            <a:ext cx="258445" cy="374015"/>
          </a:xfrm>
          <a:custGeom>
            <a:avLst/>
            <a:gdLst/>
            <a:ahLst/>
            <a:cxnLst/>
            <a:rect l="l" t="t" r="r" b="b"/>
            <a:pathLst>
              <a:path w="258445" h="374014">
                <a:moveTo>
                  <a:pt x="258420" y="373966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6"/>
          <p:cNvSpPr/>
          <p:nvPr/>
        </p:nvSpPr>
        <p:spPr>
          <a:xfrm>
            <a:off x="4035717" y="2833602"/>
            <a:ext cx="94083" cy="1080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7"/>
          <p:cNvSpPr/>
          <p:nvPr/>
        </p:nvSpPr>
        <p:spPr>
          <a:xfrm>
            <a:off x="6993661" y="5520698"/>
            <a:ext cx="515620" cy="88265"/>
          </a:xfrm>
          <a:custGeom>
            <a:avLst/>
            <a:gdLst/>
            <a:ahLst/>
            <a:cxnLst/>
            <a:rect l="l" t="t" r="r" b="b"/>
            <a:pathLst>
              <a:path w="515620" h="88264">
                <a:moveTo>
                  <a:pt x="0" y="87642"/>
                </a:moveTo>
                <a:lnTo>
                  <a:pt x="515517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8"/>
          <p:cNvSpPr/>
          <p:nvPr/>
        </p:nvSpPr>
        <p:spPr>
          <a:xfrm>
            <a:off x="7494379" y="5480152"/>
            <a:ext cx="109551" cy="810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9"/>
          <p:cNvSpPr txBox="1"/>
          <p:nvPr/>
        </p:nvSpPr>
        <p:spPr>
          <a:xfrm>
            <a:off x="818060" y="2156713"/>
            <a:ext cx="173101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Diagonal prior on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  <a:p>
            <a:pPr marL="12700" marR="299085">
              <a:lnSpc>
                <a:spcPct val="101600"/>
              </a:lnSpc>
            </a:pPr>
            <a:r>
              <a:rPr sz="1600" spc="-5" dirty="0">
                <a:latin typeface="Arial"/>
                <a:cs typeface="Arial"/>
              </a:rPr>
              <a:t>=&gt;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independent  latent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variables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1" name="object 20"/>
          <p:cNvSpPr txBox="1"/>
          <p:nvPr/>
        </p:nvSpPr>
        <p:spPr>
          <a:xfrm>
            <a:off x="818060" y="3147313"/>
            <a:ext cx="1818005" cy="12598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10" dirty="0">
                <a:latin typeface="Arial"/>
                <a:cs typeface="Arial"/>
              </a:rPr>
              <a:t>Different  </a:t>
            </a:r>
            <a:r>
              <a:rPr sz="1600" spc="-5" dirty="0">
                <a:latin typeface="Arial"/>
                <a:cs typeface="Arial"/>
              </a:rPr>
              <a:t>dimensions of </a:t>
            </a:r>
            <a:r>
              <a:rPr sz="1600" b="1" dirty="0">
                <a:latin typeface="Arial"/>
                <a:cs typeface="Arial"/>
              </a:rPr>
              <a:t>z  </a:t>
            </a:r>
            <a:r>
              <a:rPr sz="1600" spc="-5" dirty="0">
                <a:latin typeface="Arial"/>
                <a:cs typeface="Arial"/>
              </a:rPr>
              <a:t>encode  interpretable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factors  of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variation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30" name="object 26"/>
          <p:cNvSpPr txBox="1">
            <a:spLocks noGrp="1"/>
          </p:cNvSpPr>
          <p:nvPr>
            <p:ph type="title"/>
          </p:nvPr>
        </p:nvSpPr>
        <p:spPr>
          <a:xfrm>
            <a:off x="539552" y="692696"/>
            <a:ext cx="8159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 </a:t>
            </a:r>
            <a:r>
              <a:rPr sz="3600" spc="-10" dirty="0"/>
              <a:t>Autoencoders: </a:t>
            </a:r>
            <a:r>
              <a:rPr sz="3600" spc="-5" dirty="0"/>
              <a:t>Generating</a:t>
            </a:r>
            <a:r>
              <a:rPr sz="3600" spc="-229" dirty="0"/>
              <a:t> </a:t>
            </a:r>
            <a:r>
              <a:rPr sz="3600" spc="-5" dirty="0"/>
              <a:t>Data!</a:t>
            </a:r>
          </a:p>
        </p:txBody>
      </p:sp>
      <p:sp>
        <p:nvSpPr>
          <p:cNvPr id="44" name="object 2"/>
          <p:cNvSpPr/>
          <p:nvPr/>
        </p:nvSpPr>
        <p:spPr>
          <a:xfrm>
            <a:off x="4963761" y="2040716"/>
            <a:ext cx="2356310" cy="3289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"/>
          <p:cNvSpPr txBox="1"/>
          <p:nvPr/>
        </p:nvSpPr>
        <p:spPr>
          <a:xfrm>
            <a:off x="3983585" y="3353113"/>
            <a:ext cx="712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Vary</a:t>
            </a:r>
            <a:r>
              <a:rPr sz="16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r>
              <a:rPr sz="1575" b="1" baseline="-31746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575" baseline="-31746">
              <a:latin typeface="Arial"/>
              <a:cs typeface="Arial"/>
            </a:endParaRPr>
          </a:p>
        </p:txBody>
      </p:sp>
      <p:sp>
        <p:nvSpPr>
          <p:cNvPr id="46" name="object 5"/>
          <p:cNvSpPr txBox="1"/>
          <p:nvPr/>
        </p:nvSpPr>
        <p:spPr>
          <a:xfrm>
            <a:off x="5968060" y="5401363"/>
            <a:ext cx="5861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Vary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6"/>
          <p:cNvSpPr txBox="1"/>
          <p:nvPr/>
        </p:nvSpPr>
        <p:spPr>
          <a:xfrm>
            <a:off x="6528704" y="5545296"/>
            <a:ext cx="100965" cy="1879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7"/>
          <p:cNvSpPr/>
          <p:nvPr/>
        </p:nvSpPr>
        <p:spPr>
          <a:xfrm>
            <a:off x="4788911" y="3000465"/>
            <a:ext cx="0" cy="1254125"/>
          </a:xfrm>
          <a:custGeom>
            <a:avLst/>
            <a:gdLst/>
            <a:ahLst/>
            <a:cxnLst/>
            <a:rect l="l" t="t" r="r" b="b"/>
            <a:pathLst>
              <a:path h="1254125">
                <a:moveTo>
                  <a:pt x="0" y="0"/>
                </a:moveTo>
                <a:lnTo>
                  <a:pt x="0" y="1253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8"/>
          <p:cNvSpPr/>
          <p:nvPr/>
        </p:nvSpPr>
        <p:spPr>
          <a:xfrm>
            <a:off x="4747920" y="2904490"/>
            <a:ext cx="81980" cy="10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9"/>
          <p:cNvSpPr/>
          <p:nvPr/>
        </p:nvSpPr>
        <p:spPr>
          <a:xfrm>
            <a:off x="4747920" y="4244640"/>
            <a:ext cx="81980" cy="10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0"/>
          <p:cNvSpPr/>
          <p:nvPr/>
        </p:nvSpPr>
        <p:spPr>
          <a:xfrm>
            <a:off x="5703061" y="5428790"/>
            <a:ext cx="1145540" cy="0"/>
          </a:xfrm>
          <a:custGeom>
            <a:avLst/>
            <a:gdLst/>
            <a:ahLst/>
            <a:cxnLst/>
            <a:rect l="l" t="t" r="r" b="b"/>
            <a:pathLst>
              <a:path w="1145540">
                <a:moveTo>
                  <a:pt x="1145099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1"/>
          <p:cNvSpPr/>
          <p:nvPr/>
        </p:nvSpPr>
        <p:spPr>
          <a:xfrm>
            <a:off x="6838635" y="5387800"/>
            <a:ext cx="105500" cy="81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2"/>
          <p:cNvSpPr/>
          <p:nvPr/>
        </p:nvSpPr>
        <p:spPr>
          <a:xfrm>
            <a:off x="5607085" y="5387800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3"/>
          <p:cNvSpPr txBox="1"/>
          <p:nvPr/>
        </p:nvSpPr>
        <p:spPr>
          <a:xfrm>
            <a:off x="3057111" y="2514912"/>
            <a:ext cx="1447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Degree of</a:t>
            </a:r>
            <a:r>
              <a:rPr sz="16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smile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5" name="object 14"/>
          <p:cNvSpPr txBox="1"/>
          <p:nvPr/>
        </p:nvSpPr>
        <p:spPr>
          <a:xfrm>
            <a:off x="7724235" y="5296888"/>
            <a:ext cx="100774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Head</a:t>
            </a:r>
            <a:r>
              <a:rPr sz="16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pose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15"/>
          <p:cNvSpPr/>
          <p:nvPr/>
        </p:nvSpPr>
        <p:spPr>
          <a:xfrm>
            <a:off x="4094390" y="2914249"/>
            <a:ext cx="258445" cy="374015"/>
          </a:xfrm>
          <a:custGeom>
            <a:avLst/>
            <a:gdLst/>
            <a:ahLst/>
            <a:cxnLst/>
            <a:rect l="l" t="t" r="r" b="b"/>
            <a:pathLst>
              <a:path w="258445" h="374014">
                <a:moveTo>
                  <a:pt x="258420" y="373966"/>
                </a:moveTo>
                <a:lnTo>
                  <a:pt x="0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6"/>
          <p:cNvSpPr/>
          <p:nvPr/>
        </p:nvSpPr>
        <p:spPr>
          <a:xfrm>
            <a:off x="4035717" y="2833602"/>
            <a:ext cx="94083" cy="1080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7"/>
          <p:cNvSpPr/>
          <p:nvPr/>
        </p:nvSpPr>
        <p:spPr>
          <a:xfrm>
            <a:off x="6993661" y="5520698"/>
            <a:ext cx="515620" cy="88265"/>
          </a:xfrm>
          <a:custGeom>
            <a:avLst/>
            <a:gdLst/>
            <a:ahLst/>
            <a:cxnLst/>
            <a:rect l="l" t="t" r="r" b="b"/>
            <a:pathLst>
              <a:path w="515620" h="88264">
                <a:moveTo>
                  <a:pt x="0" y="87642"/>
                </a:moveTo>
                <a:lnTo>
                  <a:pt x="515517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8"/>
          <p:cNvSpPr/>
          <p:nvPr/>
        </p:nvSpPr>
        <p:spPr>
          <a:xfrm>
            <a:off x="7494379" y="5480152"/>
            <a:ext cx="109551" cy="810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9"/>
          <p:cNvSpPr txBox="1"/>
          <p:nvPr/>
        </p:nvSpPr>
        <p:spPr>
          <a:xfrm>
            <a:off x="818060" y="2156713"/>
            <a:ext cx="173101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Diagonal prior on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  <a:p>
            <a:pPr marL="12700" marR="299085">
              <a:lnSpc>
                <a:spcPct val="101600"/>
              </a:lnSpc>
            </a:pPr>
            <a:r>
              <a:rPr sz="1600" spc="-5" dirty="0">
                <a:latin typeface="Arial"/>
                <a:cs typeface="Arial"/>
              </a:rPr>
              <a:t>=&gt;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independent  latent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variables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1" name="object 20"/>
          <p:cNvSpPr txBox="1"/>
          <p:nvPr/>
        </p:nvSpPr>
        <p:spPr>
          <a:xfrm>
            <a:off x="818060" y="3147313"/>
            <a:ext cx="1818005" cy="12598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10" dirty="0">
                <a:latin typeface="Arial"/>
                <a:cs typeface="Arial"/>
              </a:rPr>
              <a:t>Different  </a:t>
            </a:r>
            <a:r>
              <a:rPr sz="1600" spc="-5" dirty="0">
                <a:latin typeface="Arial"/>
                <a:cs typeface="Arial"/>
              </a:rPr>
              <a:t>dimensions of </a:t>
            </a:r>
            <a:r>
              <a:rPr sz="1600" b="1" dirty="0">
                <a:latin typeface="Arial"/>
                <a:cs typeface="Arial"/>
              </a:rPr>
              <a:t>z  </a:t>
            </a:r>
            <a:r>
              <a:rPr sz="1600" spc="-5" dirty="0">
                <a:latin typeface="Arial"/>
                <a:cs typeface="Arial"/>
              </a:rPr>
              <a:t>encode  interpretable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factors  of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2" name="object 21"/>
          <p:cNvSpPr/>
          <p:nvPr/>
        </p:nvSpPr>
        <p:spPr>
          <a:xfrm>
            <a:off x="1613165" y="4471800"/>
            <a:ext cx="167995" cy="3169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2"/>
          <p:cNvSpPr txBox="1"/>
          <p:nvPr/>
        </p:nvSpPr>
        <p:spPr>
          <a:xfrm>
            <a:off x="395536" y="4790388"/>
            <a:ext cx="4638040" cy="4952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43204" marR="104902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Also good feature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representation</a:t>
            </a:r>
            <a:r>
              <a:rPr sz="16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that 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can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be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computed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using</a:t>
            </a:r>
            <a:r>
              <a:rPr sz="16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1575" baseline="-31746" dirty="0" err="1">
                <a:solidFill>
                  <a:srgbClr val="FF0000"/>
                </a:solidFill>
                <a:latin typeface="Arial"/>
                <a:cs typeface="Arial"/>
              </a:rPr>
              <a:t>ɸ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600" dirty="0" err="1">
                <a:solidFill>
                  <a:srgbClr val="FF0000"/>
                </a:solidFill>
                <a:latin typeface="Arial"/>
                <a:cs typeface="Arial"/>
              </a:rPr>
              <a:t>z|x</a:t>
            </a:r>
            <a:r>
              <a:rPr sz="1600" dirty="0" smtClean="0">
                <a:solidFill>
                  <a:srgbClr val="FF0000"/>
                </a:solidFill>
                <a:latin typeface="Arial"/>
                <a:cs typeface="Arial"/>
              </a:rPr>
              <a:t>)!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30" name="object 26"/>
          <p:cNvSpPr txBox="1">
            <a:spLocks noGrp="1"/>
          </p:cNvSpPr>
          <p:nvPr>
            <p:ph type="title"/>
          </p:nvPr>
        </p:nvSpPr>
        <p:spPr>
          <a:xfrm>
            <a:off x="539552" y="692696"/>
            <a:ext cx="81596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 </a:t>
            </a:r>
            <a:r>
              <a:rPr sz="3600" spc="-10" dirty="0"/>
              <a:t>Autoencoders: </a:t>
            </a:r>
            <a:r>
              <a:rPr sz="3600" spc="-5" dirty="0"/>
              <a:t>Generating</a:t>
            </a:r>
            <a:r>
              <a:rPr sz="3600" spc="-229" dirty="0"/>
              <a:t> </a:t>
            </a:r>
            <a:r>
              <a:rPr sz="3600" spc="-5" dirty="0"/>
              <a:t>Data!</a:t>
            </a:r>
          </a:p>
        </p:txBody>
      </p:sp>
      <p:sp>
        <p:nvSpPr>
          <p:cNvPr id="23" name="object 3"/>
          <p:cNvSpPr/>
          <p:nvPr/>
        </p:nvSpPr>
        <p:spPr>
          <a:xfrm>
            <a:off x="4933976" y="2293392"/>
            <a:ext cx="3238424" cy="259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"/>
          <p:cNvSpPr/>
          <p:nvPr/>
        </p:nvSpPr>
        <p:spPr>
          <a:xfrm>
            <a:off x="1011676" y="2169241"/>
            <a:ext cx="2883774" cy="2880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5"/>
          <p:cNvSpPr txBox="1"/>
          <p:nvPr/>
        </p:nvSpPr>
        <p:spPr>
          <a:xfrm>
            <a:off x="1672226" y="5134456"/>
            <a:ext cx="13385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32x32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CIFAR-10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6"/>
          <p:cNvSpPr txBox="1"/>
          <p:nvPr/>
        </p:nvSpPr>
        <p:spPr>
          <a:xfrm>
            <a:off x="5634626" y="4982056"/>
            <a:ext cx="20675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Labeled Faces in the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Wild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99592" y="631141"/>
            <a:ext cx="669674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Variational</a:t>
            </a:r>
            <a:r>
              <a:rPr sz="3600" spc="-250" dirty="0"/>
              <a:t> </a:t>
            </a:r>
            <a:r>
              <a:rPr sz="3600" spc="-5" dirty="0"/>
              <a:t>Autoencoders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699467" y="1993734"/>
            <a:ext cx="7904981" cy="3521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Probabilistic </a:t>
            </a:r>
            <a:r>
              <a:rPr sz="1600" dirty="0">
                <a:latin typeface="Arial"/>
                <a:cs typeface="Arial"/>
              </a:rPr>
              <a:t>spin </a:t>
            </a:r>
            <a:r>
              <a:rPr sz="1600" spc="-5" dirty="0">
                <a:latin typeface="Arial"/>
                <a:cs typeface="Arial"/>
              </a:rPr>
              <a:t>to traditional autoencoders =&gt; allows generating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data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Defines an intractable density =&gt; derive and optimize </a:t>
            </a:r>
            <a:r>
              <a:rPr sz="1600" dirty="0">
                <a:latin typeface="Arial"/>
                <a:cs typeface="Arial"/>
              </a:rPr>
              <a:t>a (variational) </a:t>
            </a:r>
            <a:r>
              <a:rPr sz="1600" spc="-5" dirty="0">
                <a:latin typeface="Arial"/>
                <a:cs typeface="Arial"/>
              </a:rPr>
              <a:t>lower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bound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Pros:</a:t>
            </a:r>
            <a:endParaRPr sz="1600" dirty="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Principled approach to generative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models</a:t>
            </a:r>
            <a:endParaRPr sz="1600" dirty="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Allows inference of q(z|x),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be useful feature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representation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for other</a:t>
            </a:r>
            <a:r>
              <a:rPr sz="16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tasks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Cons:</a:t>
            </a:r>
            <a:endParaRPr sz="1600" dirty="0">
              <a:latin typeface="Arial"/>
              <a:cs typeface="Arial"/>
            </a:endParaRPr>
          </a:p>
          <a:p>
            <a:pPr marL="469900" marR="789305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Maximizes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lower bound of likelihood: 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okay,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but not as good evaluation as  PixelRNN/PixelCNN</a:t>
            </a:r>
            <a:endParaRPr sz="1600" dirty="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Samples blurrier and lower quality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compared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state-of-the-art</a:t>
            </a:r>
            <a:r>
              <a:rPr sz="16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(GANs)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600" b="1" spc="-5" dirty="0">
                <a:latin typeface="Arial"/>
                <a:cs typeface="Arial"/>
              </a:rPr>
              <a:t>Active areas of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research:</a:t>
            </a:r>
            <a:endParaRPr sz="1600" dirty="0">
              <a:latin typeface="Arial"/>
              <a:cs typeface="Arial"/>
            </a:endParaRPr>
          </a:p>
          <a:p>
            <a:pPr marL="469900" marR="508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dirty="0">
                <a:latin typeface="Arial"/>
                <a:cs typeface="Arial"/>
              </a:rPr>
              <a:t>More </a:t>
            </a:r>
            <a:r>
              <a:rPr sz="1600" spc="-5" dirty="0">
                <a:latin typeface="Arial"/>
                <a:cs typeface="Arial"/>
              </a:rPr>
              <a:t>flexible approximations, e.g. </a:t>
            </a:r>
            <a:r>
              <a:rPr sz="1600" dirty="0">
                <a:latin typeface="Arial"/>
                <a:cs typeface="Arial"/>
              </a:rPr>
              <a:t>richer </a:t>
            </a:r>
            <a:r>
              <a:rPr sz="1600" spc="-5" dirty="0">
                <a:latin typeface="Arial"/>
                <a:cs typeface="Arial"/>
              </a:rPr>
              <a:t>approximate posterior instead of diagonal  Gaussian, e.g., Gaussian </a:t>
            </a:r>
            <a:r>
              <a:rPr sz="1600" dirty="0">
                <a:latin typeface="Arial"/>
                <a:cs typeface="Arial"/>
              </a:rPr>
              <a:t>Mixture Models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(GMMs)</a:t>
            </a: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Incorporating </a:t>
            </a:r>
            <a:r>
              <a:rPr sz="1600" dirty="0">
                <a:latin typeface="Arial"/>
                <a:cs typeface="Arial"/>
              </a:rPr>
              <a:t>structure </a:t>
            </a:r>
            <a:r>
              <a:rPr sz="1600" spc="-5" dirty="0">
                <a:latin typeface="Arial"/>
                <a:cs typeface="Arial"/>
              </a:rPr>
              <a:t>in latent </a:t>
            </a:r>
            <a:r>
              <a:rPr sz="1600" dirty="0">
                <a:latin typeface="Arial"/>
                <a:cs typeface="Arial"/>
              </a:rPr>
              <a:t>variables, </a:t>
            </a:r>
            <a:r>
              <a:rPr sz="1600" spc="-5" dirty="0">
                <a:latin typeface="Arial"/>
                <a:cs typeface="Arial"/>
              </a:rPr>
              <a:t>e.g., Categorical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Distributions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496119" y="2802751"/>
            <a:ext cx="6136640" cy="149034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86460" marR="5080" indent="-874394">
              <a:lnSpc>
                <a:spcPct val="100299"/>
              </a:lnSpc>
              <a:spcBef>
                <a:spcPts val="80"/>
              </a:spcBef>
            </a:pPr>
            <a:r>
              <a:rPr sz="4800" spc="-45" dirty="0"/>
              <a:t>Generative </a:t>
            </a:r>
            <a:r>
              <a:rPr sz="4800" spc="-30" dirty="0"/>
              <a:t>Adversarial  </a:t>
            </a:r>
            <a:r>
              <a:rPr sz="4800" spc="50" dirty="0"/>
              <a:t>Networks</a:t>
            </a:r>
            <a:r>
              <a:rPr sz="4800" spc="-30" dirty="0"/>
              <a:t> </a:t>
            </a:r>
            <a:r>
              <a:rPr sz="4800" spc="-185" dirty="0"/>
              <a:t>(GAN)</a:t>
            </a:r>
            <a:endParaRPr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620688"/>
            <a:ext cx="283021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So</a:t>
            </a:r>
            <a:r>
              <a:rPr sz="4400" spc="-85" dirty="0"/>
              <a:t> </a:t>
            </a:r>
            <a:r>
              <a:rPr sz="4400" spc="-35" dirty="0"/>
              <a:t>far...</a:t>
            </a:r>
          </a:p>
        </p:txBody>
      </p:sp>
      <p:sp>
        <p:nvSpPr>
          <p:cNvPr id="7" name="object 3"/>
          <p:cNvSpPr/>
          <p:nvPr/>
        </p:nvSpPr>
        <p:spPr>
          <a:xfrm>
            <a:off x="1054950" y="3428612"/>
            <a:ext cx="2581324" cy="52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096750" y="2291238"/>
            <a:ext cx="2928775" cy="646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339325" y="1996256"/>
            <a:ext cx="8025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PixelCNNs define tractable density function, optimize likelihood of training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339324" y="3101156"/>
            <a:ext cx="8265123" cy="19877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Arial"/>
                <a:cs typeface="Arial"/>
              </a:rPr>
              <a:t>VAEs </a:t>
            </a:r>
            <a:r>
              <a:rPr sz="1800" spc="-5" dirty="0">
                <a:latin typeface="Arial"/>
                <a:cs typeface="Arial"/>
              </a:rPr>
              <a:t>define intractable density function with latent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z</a:t>
            </a:r>
            <a:r>
              <a:rPr sz="1800" dirty="0">
                <a:latin typeface="Arial"/>
                <a:cs typeface="Arial"/>
              </a:rPr>
              <a:t>: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Cannot optimize </a:t>
            </a:r>
            <a:r>
              <a:rPr sz="1800" spc="-20" dirty="0">
                <a:latin typeface="Arial"/>
                <a:cs typeface="Arial"/>
              </a:rPr>
              <a:t>directly, </a:t>
            </a:r>
            <a:r>
              <a:rPr sz="1800" spc="-5" dirty="0">
                <a:latin typeface="Arial"/>
                <a:cs typeface="Arial"/>
              </a:rPr>
              <a:t>derive and optimize lower bound on likelihood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instead</a:t>
            </a:r>
            <a:endParaRPr lang="en-US" sz="18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1800" spc="-5" dirty="0" smtClean="0">
              <a:latin typeface="Arial"/>
              <a:cs typeface="Arial"/>
            </a:endParaRPr>
          </a:p>
          <a:p>
            <a:pPr marL="12700"/>
            <a:r>
              <a:rPr lang="en-US" spc="-5" dirty="0" smtClean="0">
                <a:solidFill>
                  <a:srgbClr val="FF0000"/>
                </a:solidFill>
                <a:latin typeface="Arial"/>
                <a:cs typeface="Arial"/>
              </a:rPr>
              <a:t>What if we give up on explicitly 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modeling </a:t>
            </a:r>
            <a:r>
              <a:rPr lang="en-US" spc="-25" dirty="0" smtClean="0">
                <a:solidFill>
                  <a:srgbClr val="FF0000"/>
                </a:solidFill>
                <a:latin typeface="Arial"/>
                <a:cs typeface="Arial"/>
              </a:rPr>
              <a:t>density, </a:t>
            </a:r>
            <a:r>
              <a:rPr lang="en-US" spc="-5" dirty="0" smtClean="0">
                <a:solidFill>
                  <a:srgbClr val="FF0000"/>
                </a:solidFill>
                <a:latin typeface="Arial"/>
                <a:cs typeface="Arial"/>
              </a:rPr>
              <a:t>and just want ability to</a:t>
            </a:r>
            <a:r>
              <a:rPr lang="en-US" spc="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sample?</a:t>
            </a:r>
          </a:p>
        </p:txBody>
      </p:sp>
    </p:spTree>
    <p:extLst>
      <p:ext uri="{BB962C8B-B14F-4D97-AF65-F5344CB8AC3E}">
        <p14:creationId xmlns:p14="http://schemas.microsoft.com/office/powerpoint/2010/main" xmlns="" val="18911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620688"/>
            <a:ext cx="283021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So</a:t>
            </a:r>
            <a:r>
              <a:rPr sz="4400" spc="-85" dirty="0"/>
              <a:t> </a:t>
            </a:r>
            <a:r>
              <a:rPr sz="4400" spc="-35" dirty="0"/>
              <a:t>far...</a:t>
            </a:r>
          </a:p>
        </p:txBody>
      </p:sp>
      <p:sp>
        <p:nvSpPr>
          <p:cNvPr id="7" name="object 3"/>
          <p:cNvSpPr/>
          <p:nvPr/>
        </p:nvSpPr>
        <p:spPr>
          <a:xfrm>
            <a:off x="1054950" y="3428612"/>
            <a:ext cx="2581324" cy="52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096750" y="2291238"/>
            <a:ext cx="2928775" cy="646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339325" y="1996256"/>
            <a:ext cx="8025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PixelCNNs define tractable density function, optimize likelihood of training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data: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339324" y="3101156"/>
            <a:ext cx="8265123" cy="3101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Arial"/>
                <a:cs typeface="Arial"/>
              </a:rPr>
              <a:t>VAEs </a:t>
            </a:r>
            <a:r>
              <a:rPr sz="1800" spc="-5" dirty="0">
                <a:latin typeface="Arial"/>
                <a:cs typeface="Arial"/>
              </a:rPr>
              <a:t>define intractable density function with latent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z</a:t>
            </a:r>
            <a:r>
              <a:rPr sz="1800" dirty="0">
                <a:latin typeface="Arial"/>
                <a:cs typeface="Arial"/>
              </a:rPr>
              <a:t>: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Cannot optimize </a:t>
            </a:r>
            <a:r>
              <a:rPr sz="1800" spc="-20" dirty="0">
                <a:latin typeface="Arial"/>
                <a:cs typeface="Arial"/>
              </a:rPr>
              <a:t>directly, </a:t>
            </a:r>
            <a:r>
              <a:rPr sz="1800" spc="-5" dirty="0">
                <a:latin typeface="Arial"/>
                <a:cs typeface="Arial"/>
              </a:rPr>
              <a:t>derive and optimize lower bound on likelihood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instead</a:t>
            </a:r>
            <a:endParaRPr lang="en-US" sz="18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1800" spc="-5" dirty="0" smtClean="0">
              <a:latin typeface="Arial"/>
              <a:cs typeface="Arial"/>
            </a:endParaRPr>
          </a:p>
          <a:p>
            <a:pPr marL="12700"/>
            <a:r>
              <a:rPr lang="en-US" spc="-5" dirty="0" smtClean="0">
                <a:solidFill>
                  <a:srgbClr val="FF0000"/>
                </a:solidFill>
                <a:latin typeface="Arial"/>
                <a:cs typeface="Arial"/>
              </a:rPr>
              <a:t>What if we give up on explicitly 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modeling </a:t>
            </a:r>
            <a:r>
              <a:rPr lang="en-US" spc="-25" dirty="0" smtClean="0">
                <a:solidFill>
                  <a:srgbClr val="FF0000"/>
                </a:solidFill>
                <a:latin typeface="Arial"/>
                <a:cs typeface="Arial"/>
              </a:rPr>
              <a:t>density, </a:t>
            </a:r>
            <a:r>
              <a:rPr lang="en-US" spc="-5" dirty="0" smtClean="0">
                <a:solidFill>
                  <a:srgbClr val="FF0000"/>
                </a:solidFill>
                <a:latin typeface="Arial"/>
                <a:cs typeface="Arial"/>
              </a:rPr>
              <a:t>and just want ability to</a:t>
            </a:r>
            <a:r>
              <a:rPr lang="en-US" spc="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sample?</a:t>
            </a:r>
          </a:p>
          <a:p>
            <a:pPr marL="12700"/>
            <a:endParaRPr lang="en-US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GANs: don’t work with any explicit density</a:t>
            </a:r>
            <a:r>
              <a:rPr lang="en-US" spc="-1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function!</a:t>
            </a:r>
            <a:endParaRPr lang="en-US" dirty="0" smtClean="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Instead, take game-theoretic approach: learn to generate from training distribution  through 2-player</a:t>
            </a:r>
            <a:r>
              <a:rPr lang="en-US" spc="-1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0000FF"/>
                </a:solidFill>
                <a:latin typeface="Arial"/>
                <a:cs typeface="Arial"/>
              </a:rPr>
              <a:t>game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95536" y="1916832"/>
            <a:ext cx="7956550" cy="142885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pc="-5" dirty="0">
                <a:latin typeface="Arial"/>
                <a:cs typeface="Arial"/>
              </a:rPr>
              <a:t>Problem: </a:t>
            </a:r>
            <a:r>
              <a:rPr spc="-20" dirty="0">
                <a:latin typeface="Arial"/>
                <a:cs typeface="Arial"/>
              </a:rPr>
              <a:t>Want </a:t>
            </a:r>
            <a:r>
              <a:rPr spc="-5" dirty="0">
                <a:latin typeface="Arial"/>
                <a:cs typeface="Arial"/>
              </a:rPr>
              <a:t>to </a:t>
            </a:r>
            <a:r>
              <a:rPr dirty="0">
                <a:latin typeface="Arial"/>
                <a:cs typeface="Arial"/>
              </a:rPr>
              <a:t>sample </a:t>
            </a:r>
            <a:r>
              <a:rPr spc="-5" dirty="0">
                <a:latin typeface="Arial"/>
                <a:cs typeface="Arial"/>
              </a:rPr>
              <a:t>from </a:t>
            </a:r>
            <a:r>
              <a:rPr dirty="0">
                <a:latin typeface="Arial"/>
                <a:cs typeface="Arial"/>
              </a:rPr>
              <a:t>complex, </a:t>
            </a:r>
            <a:r>
              <a:rPr spc="-5" dirty="0">
                <a:latin typeface="Arial"/>
                <a:cs typeface="Arial"/>
              </a:rPr>
              <a:t>high-dimensional training distribution. No direct  way to do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this!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91440">
              <a:lnSpc>
                <a:spcPct val="101600"/>
              </a:lnSpc>
            </a:pPr>
            <a:r>
              <a:rPr spc="-5" dirty="0">
                <a:latin typeface="Arial"/>
                <a:cs typeface="Arial"/>
              </a:rPr>
              <a:t>Solution: Sample from </a:t>
            </a:r>
            <a:r>
              <a:rPr dirty="0">
                <a:latin typeface="Arial"/>
                <a:cs typeface="Arial"/>
              </a:rPr>
              <a:t>a simple </a:t>
            </a:r>
            <a:r>
              <a:rPr spc="-5" dirty="0">
                <a:latin typeface="Arial"/>
                <a:cs typeface="Arial"/>
              </a:rPr>
              <a:t>distribution, e.g. </a:t>
            </a:r>
            <a:r>
              <a:rPr dirty="0">
                <a:latin typeface="Arial"/>
                <a:cs typeface="Arial"/>
              </a:rPr>
              <a:t>random </a:t>
            </a:r>
            <a:r>
              <a:rPr spc="-5" dirty="0">
                <a:latin typeface="Arial"/>
                <a:cs typeface="Arial"/>
              </a:rPr>
              <a:t>noise. Learn transformation to  training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distribution.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92696"/>
            <a:ext cx="801898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Generative </a:t>
            </a:r>
            <a:r>
              <a:rPr sz="4000" spc="-10" dirty="0"/>
              <a:t>Adversarial</a:t>
            </a:r>
            <a:r>
              <a:rPr sz="4000" spc="-260" dirty="0"/>
              <a:t> </a:t>
            </a:r>
            <a:r>
              <a:rPr sz="4000" spc="-5" dirty="0"/>
              <a:t>Networks</a:t>
            </a:r>
          </a:p>
        </p:txBody>
      </p:sp>
      <p:sp>
        <p:nvSpPr>
          <p:cNvPr id="15" name="object 11"/>
          <p:cNvSpPr txBox="1"/>
          <p:nvPr/>
        </p:nvSpPr>
        <p:spPr>
          <a:xfrm>
            <a:off x="295674" y="3794596"/>
            <a:ext cx="2764158" cy="85651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Q: What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we use</a:t>
            </a:r>
            <a:r>
              <a:rPr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to 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represent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r>
              <a:rPr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complex 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transformation?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179512" y="6165304"/>
            <a:ext cx="5580112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95536" y="1916832"/>
            <a:ext cx="7956550" cy="142885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pc="-5" dirty="0">
                <a:latin typeface="Arial"/>
                <a:cs typeface="Arial"/>
              </a:rPr>
              <a:t>Problem: </a:t>
            </a:r>
            <a:r>
              <a:rPr spc="-20" dirty="0">
                <a:latin typeface="Arial"/>
                <a:cs typeface="Arial"/>
              </a:rPr>
              <a:t>Want </a:t>
            </a:r>
            <a:r>
              <a:rPr spc="-5" dirty="0">
                <a:latin typeface="Arial"/>
                <a:cs typeface="Arial"/>
              </a:rPr>
              <a:t>to </a:t>
            </a:r>
            <a:r>
              <a:rPr dirty="0">
                <a:latin typeface="Arial"/>
                <a:cs typeface="Arial"/>
              </a:rPr>
              <a:t>sample </a:t>
            </a:r>
            <a:r>
              <a:rPr spc="-5" dirty="0">
                <a:latin typeface="Arial"/>
                <a:cs typeface="Arial"/>
              </a:rPr>
              <a:t>from </a:t>
            </a:r>
            <a:r>
              <a:rPr dirty="0">
                <a:latin typeface="Arial"/>
                <a:cs typeface="Arial"/>
              </a:rPr>
              <a:t>complex, </a:t>
            </a:r>
            <a:r>
              <a:rPr spc="-5" dirty="0">
                <a:latin typeface="Arial"/>
                <a:cs typeface="Arial"/>
              </a:rPr>
              <a:t>high-dimensional training distribution. No direct  way to do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this!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91440">
              <a:lnSpc>
                <a:spcPct val="101600"/>
              </a:lnSpc>
            </a:pPr>
            <a:r>
              <a:rPr spc="-5" dirty="0">
                <a:latin typeface="Arial"/>
                <a:cs typeface="Arial"/>
              </a:rPr>
              <a:t>Solution: Sample from </a:t>
            </a:r>
            <a:r>
              <a:rPr dirty="0">
                <a:latin typeface="Arial"/>
                <a:cs typeface="Arial"/>
              </a:rPr>
              <a:t>a simple </a:t>
            </a:r>
            <a:r>
              <a:rPr spc="-5" dirty="0">
                <a:latin typeface="Arial"/>
                <a:cs typeface="Arial"/>
              </a:rPr>
              <a:t>distribution, e.g. </a:t>
            </a:r>
            <a:r>
              <a:rPr dirty="0">
                <a:latin typeface="Arial"/>
                <a:cs typeface="Arial"/>
              </a:rPr>
              <a:t>random </a:t>
            </a:r>
            <a:r>
              <a:rPr spc="-5" dirty="0">
                <a:latin typeface="Arial"/>
                <a:cs typeface="Arial"/>
              </a:rPr>
              <a:t>noise. Learn transformation to  training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distribution.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83568" y="692696"/>
            <a:ext cx="801898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Generative </a:t>
            </a:r>
            <a:r>
              <a:rPr sz="4000" spc="-10" dirty="0"/>
              <a:t>Adversarial</a:t>
            </a:r>
            <a:r>
              <a:rPr sz="4000" spc="-260" dirty="0"/>
              <a:t> </a:t>
            </a:r>
            <a:r>
              <a:rPr sz="4000" spc="-5" dirty="0"/>
              <a:t>Networks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6058949" y="5455761"/>
            <a:ext cx="1532890" cy="277495"/>
          </a:xfrm>
          <a:prstGeom prst="rect">
            <a:avLst/>
          </a:prstGeom>
          <a:solidFill>
            <a:srgbClr val="F4CCCC"/>
          </a:solidFill>
          <a:ln w="9524">
            <a:solidFill>
              <a:srgbClr val="666666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600" dirty="0"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3959260" y="5445996"/>
            <a:ext cx="18980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Input: Random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noise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058949" y="4664012"/>
            <a:ext cx="1532890" cy="551180"/>
          </a:xfrm>
          <a:prstGeom prst="rect">
            <a:avLst/>
          </a:prstGeom>
          <a:solidFill>
            <a:srgbClr val="D9EAD3"/>
          </a:solidFill>
          <a:ln w="9524">
            <a:solidFill>
              <a:srgbClr val="666666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393700" marR="304165" indent="-85090">
              <a:lnSpc>
                <a:spcPct val="101600"/>
              </a:lnSpc>
              <a:spcBef>
                <a:spcPts val="120"/>
              </a:spcBef>
            </a:pPr>
            <a:r>
              <a:rPr sz="1600" spc="-5" dirty="0">
                <a:latin typeface="Arial"/>
                <a:cs typeface="Arial"/>
              </a:rPr>
              <a:t>Generator  Network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6475451" y="3695385"/>
            <a:ext cx="699699" cy="727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784309" y="5233186"/>
            <a:ext cx="81980" cy="222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784309" y="4441436"/>
            <a:ext cx="81980" cy="222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3943409" y="3693365"/>
            <a:ext cx="1894205" cy="56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 marR="5080" indent="-85090">
              <a:lnSpc>
                <a:spcPct val="1116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Output: Sample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from  training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distribution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295674" y="3794596"/>
            <a:ext cx="2764158" cy="85651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Q: What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we use</a:t>
            </a:r>
            <a:r>
              <a:rPr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to 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represent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r>
              <a:rPr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complex 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transformation?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251520" y="5013176"/>
            <a:ext cx="283616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A: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neural</a:t>
            </a:r>
            <a:r>
              <a:rPr spc="-2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network!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179512" y="6165304"/>
            <a:ext cx="5580112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764704"/>
            <a:ext cx="79928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21" name="object 17"/>
          <p:cNvSpPr txBox="1"/>
          <p:nvPr/>
        </p:nvSpPr>
        <p:spPr>
          <a:xfrm>
            <a:off x="543251" y="2038127"/>
            <a:ext cx="74263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Generator network</a:t>
            </a:r>
            <a:r>
              <a:rPr sz="1600" spc="-5" dirty="0">
                <a:latin typeface="Arial"/>
                <a:cs typeface="Arial"/>
              </a:rPr>
              <a:t>: try to fool the discriminator by generating </a:t>
            </a:r>
            <a:r>
              <a:rPr sz="1600" dirty="0">
                <a:latin typeface="Arial"/>
                <a:cs typeface="Arial"/>
              </a:rPr>
              <a:t>real-looking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Discriminator network</a:t>
            </a:r>
            <a:r>
              <a:rPr sz="1600" spc="-5" dirty="0">
                <a:latin typeface="Arial"/>
                <a:cs typeface="Arial"/>
              </a:rPr>
              <a:t>: try to distinguish between </a:t>
            </a:r>
            <a:r>
              <a:rPr sz="1600" dirty="0">
                <a:latin typeface="Arial"/>
                <a:cs typeface="Arial"/>
              </a:rPr>
              <a:t>real </a:t>
            </a:r>
            <a:r>
              <a:rPr sz="1600" spc="-5" dirty="0">
                <a:latin typeface="Arial"/>
                <a:cs typeface="Arial"/>
              </a:rPr>
              <a:t>and fake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images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0" y="6093296"/>
            <a:ext cx="457200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764704"/>
            <a:ext cx="79928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2696076" y="5155855"/>
            <a:ext cx="1532890" cy="241300"/>
          </a:xfrm>
          <a:prstGeom prst="rect">
            <a:avLst/>
          </a:prstGeom>
          <a:solidFill>
            <a:srgbClr val="F4CCCC"/>
          </a:solidFill>
          <a:ln w="9524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30"/>
              </a:lnSpc>
            </a:pPr>
            <a:r>
              <a:rPr sz="1600" dirty="0"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201595" y="5149651"/>
            <a:ext cx="13354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Random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noise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436551" y="4590079"/>
            <a:ext cx="2097405" cy="325120"/>
          </a:xfrm>
          <a:prstGeom prst="rect">
            <a:avLst/>
          </a:prstGeom>
          <a:solidFill>
            <a:srgbClr val="D9EAD3"/>
          </a:solidFill>
          <a:ln w="9524">
            <a:solidFill>
              <a:srgbClr val="666666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89865">
              <a:lnSpc>
                <a:spcPct val="100000"/>
              </a:lnSpc>
              <a:spcBef>
                <a:spcPts val="240"/>
              </a:spcBef>
            </a:pPr>
            <a:r>
              <a:rPr sz="1600" spc="-5" dirty="0">
                <a:latin typeface="Arial"/>
                <a:cs typeface="Arial"/>
              </a:rPr>
              <a:t>Generator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Network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205452" y="3838942"/>
            <a:ext cx="493150" cy="512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755027" y="3838367"/>
            <a:ext cx="465232" cy="498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421436" y="4370129"/>
            <a:ext cx="81980" cy="222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3326827" y="3268629"/>
            <a:ext cx="2209165" cy="330835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260"/>
              </a:spcBef>
            </a:pPr>
            <a:r>
              <a:rPr sz="1600" spc="-5" dirty="0">
                <a:latin typeface="Arial"/>
                <a:cs typeface="Arial"/>
              </a:rPr>
              <a:t>Discriminator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Network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3489876" y="3627959"/>
            <a:ext cx="831215" cy="218440"/>
          </a:xfrm>
          <a:custGeom>
            <a:avLst/>
            <a:gdLst/>
            <a:ahLst/>
            <a:cxnLst/>
            <a:rect l="l" t="t" r="r" b="b"/>
            <a:pathLst>
              <a:path w="831214" h="218439">
                <a:moveTo>
                  <a:pt x="0" y="218170"/>
                </a:moveTo>
                <a:lnTo>
                  <a:pt x="830847" y="0"/>
                </a:lnTo>
              </a:path>
            </a:pathLst>
          </a:custGeom>
          <a:ln w="19049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4303208" y="3588000"/>
            <a:ext cx="110657" cy="799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4542366" y="3625829"/>
            <a:ext cx="909955" cy="220345"/>
          </a:xfrm>
          <a:custGeom>
            <a:avLst/>
            <a:gdLst/>
            <a:ahLst/>
            <a:cxnLst/>
            <a:rect l="l" t="t" r="r" b="b"/>
            <a:pathLst>
              <a:path w="909954" h="220344">
                <a:moveTo>
                  <a:pt x="909809" y="220300"/>
                </a:moveTo>
                <a:lnTo>
                  <a:pt x="0" y="0"/>
                </a:lnTo>
              </a:path>
            </a:pathLst>
          </a:custGeom>
          <a:ln w="19049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448819" y="3585722"/>
            <a:ext cx="110477" cy="802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390286" y="3046054"/>
            <a:ext cx="81980" cy="222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992885" y="3771277"/>
            <a:ext cx="149352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4668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Fake Images  </a:t>
            </a:r>
            <a:r>
              <a:rPr sz="1600" dirty="0">
                <a:latin typeface="Arial"/>
                <a:cs typeface="Arial"/>
              </a:rPr>
              <a:t>(from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generator)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6359389" y="3771264"/>
            <a:ext cx="161480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2542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Real Images  </a:t>
            </a:r>
            <a:r>
              <a:rPr sz="1600" dirty="0">
                <a:latin typeface="Arial"/>
                <a:cs typeface="Arial"/>
              </a:rPr>
              <a:t>(from </a:t>
            </a:r>
            <a:r>
              <a:rPr sz="1600" spc="-5" dirty="0">
                <a:latin typeface="Arial"/>
                <a:cs typeface="Arial"/>
              </a:rPr>
              <a:t>training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543251" y="2038127"/>
            <a:ext cx="7426325" cy="100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Generator network</a:t>
            </a:r>
            <a:r>
              <a:rPr sz="1600" spc="-5" dirty="0">
                <a:latin typeface="Arial"/>
                <a:cs typeface="Arial"/>
              </a:rPr>
              <a:t>: try to fool the discriminator by generating </a:t>
            </a:r>
            <a:r>
              <a:rPr sz="1600" dirty="0">
                <a:latin typeface="Arial"/>
                <a:cs typeface="Arial"/>
              </a:rPr>
              <a:t>real-looking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Discriminator network</a:t>
            </a:r>
            <a:r>
              <a:rPr sz="1600" spc="-5" dirty="0">
                <a:latin typeface="Arial"/>
                <a:cs typeface="Arial"/>
              </a:rPr>
              <a:t>: try to distinguish between </a:t>
            </a:r>
            <a:r>
              <a:rPr sz="1600" dirty="0">
                <a:latin typeface="Arial"/>
                <a:cs typeface="Arial"/>
              </a:rPr>
              <a:t>real </a:t>
            </a:r>
            <a:r>
              <a:rPr sz="1600" spc="-5" dirty="0">
                <a:latin typeface="Arial"/>
                <a:cs typeface="Arial"/>
              </a:rPr>
              <a:t>and fake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34861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Real or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Fake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3762002" y="3838942"/>
            <a:ext cx="493149" cy="4981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648902" y="3842117"/>
            <a:ext cx="493149" cy="5082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270827" y="3842954"/>
            <a:ext cx="465224" cy="493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86627" y="3842950"/>
            <a:ext cx="465224" cy="4889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421436" y="4938666"/>
            <a:ext cx="81980" cy="222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 txBox="1"/>
          <p:nvPr/>
        </p:nvSpPr>
        <p:spPr>
          <a:xfrm>
            <a:off x="0" y="6093296"/>
            <a:ext cx="457200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7" name="object 3"/>
          <p:cNvSpPr/>
          <p:nvPr/>
        </p:nvSpPr>
        <p:spPr>
          <a:xfrm>
            <a:off x="1176929" y="3450478"/>
            <a:ext cx="6911124" cy="534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461204" y="1974200"/>
            <a:ext cx="7426325" cy="1392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Generator network</a:t>
            </a:r>
            <a:r>
              <a:rPr sz="1600" spc="-5" dirty="0">
                <a:latin typeface="Arial"/>
                <a:cs typeface="Arial"/>
              </a:rPr>
              <a:t>: try to fool the discriminator by generating </a:t>
            </a:r>
            <a:r>
              <a:rPr sz="1600" dirty="0">
                <a:latin typeface="Arial"/>
                <a:cs typeface="Arial"/>
              </a:rPr>
              <a:t>real-looking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Discriminator network</a:t>
            </a:r>
            <a:r>
              <a:rPr sz="1600" spc="-5" dirty="0">
                <a:latin typeface="Arial"/>
                <a:cs typeface="Arial"/>
              </a:rPr>
              <a:t>: try to distinguish between </a:t>
            </a:r>
            <a:r>
              <a:rPr sz="1600" dirty="0">
                <a:latin typeface="Arial"/>
                <a:cs typeface="Arial"/>
              </a:rPr>
              <a:t>real </a:t>
            </a:r>
            <a:r>
              <a:rPr sz="1600" spc="-5" dirty="0">
                <a:latin typeface="Arial"/>
                <a:cs typeface="Arial"/>
              </a:rPr>
              <a:t>and fake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 dirty="0">
              <a:latin typeface="Arial"/>
              <a:cs typeface="Arial"/>
            </a:endParaRPr>
          </a:p>
          <a:p>
            <a:pPr marL="44450">
              <a:lnSpc>
                <a:spcPct val="100000"/>
              </a:lnSpc>
              <a:spcBef>
                <a:spcPts val="1365"/>
              </a:spcBef>
            </a:pPr>
            <a:r>
              <a:rPr sz="1600" spc="-15" dirty="0">
                <a:latin typeface="Arial"/>
                <a:cs typeface="Arial"/>
              </a:rPr>
              <a:t>Train </a:t>
            </a:r>
            <a:r>
              <a:rPr sz="1600" spc="-5" dirty="0">
                <a:latin typeface="Arial"/>
                <a:cs typeface="Arial"/>
              </a:rPr>
              <a:t>jointly in </a:t>
            </a:r>
            <a:r>
              <a:rPr sz="1600" b="1" spc="-5" dirty="0">
                <a:solidFill>
                  <a:srgbClr val="140FE6"/>
                </a:solidFill>
                <a:latin typeface="Arial"/>
                <a:cs typeface="Arial"/>
              </a:rPr>
              <a:t>minimax</a:t>
            </a:r>
            <a:r>
              <a:rPr sz="1600" b="1" spc="10" dirty="0">
                <a:solidFill>
                  <a:srgbClr val="140FE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40FE6"/>
                </a:solidFill>
                <a:latin typeface="Arial"/>
                <a:cs typeface="Arial"/>
              </a:rPr>
              <a:t>game</a:t>
            </a:r>
            <a:endParaRPr sz="1600" dirty="0">
              <a:solidFill>
                <a:srgbClr val="140FE6"/>
              </a:solidFill>
              <a:latin typeface="Arial"/>
              <a:cs typeface="Arial"/>
            </a:endParaRPr>
          </a:p>
          <a:p>
            <a:pPr marL="44450">
              <a:lnSpc>
                <a:spcPts val="1789"/>
              </a:lnSpc>
            </a:pPr>
            <a:endParaRPr lang="en-US" sz="1600" dirty="0" smtClean="0">
              <a:latin typeface="Arial"/>
              <a:cs typeface="Arial"/>
            </a:endParaRPr>
          </a:p>
          <a:p>
            <a:pPr marL="44450">
              <a:lnSpc>
                <a:spcPts val="1789"/>
              </a:lnSpc>
            </a:pPr>
            <a:r>
              <a:rPr sz="1600" dirty="0" err="1" smtClean="0">
                <a:latin typeface="Arial"/>
                <a:cs typeface="Arial"/>
              </a:rPr>
              <a:t>Minimax</a:t>
            </a:r>
            <a:r>
              <a:rPr sz="1600" dirty="0" smtClean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objective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function: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9512" y="6165304"/>
            <a:ext cx="504056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7" name="object 3"/>
          <p:cNvSpPr/>
          <p:nvPr/>
        </p:nvSpPr>
        <p:spPr>
          <a:xfrm>
            <a:off x="1176929" y="3450478"/>
            <a:ext cx="6911124" cy="534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669628" y="3839477"/>
            <a:ext cx="793115" cy="154305"/>
          </a:xfrm>
          <a:custGeom>
            <a:avLst/>
            <a:gdLst/>
            <a:ahLst/>
            <a:cxnLst/>
            <a:rect l="l" t="t" r="r" b="b"/>
            <a:pathLst>
              <a:path w="793114" h="154305">
                <a:moveTo>
                  <a:pt x="792901" y="0"/>
                </a:moveTo>
                <a:lnTo>
                  <a:pt x="792901" y="30010"/>
                </a:lnTo>
                <a:lnTo>
                  <a:pt x="792900" y="54517"/>
                </a:lnTo>
                <a:lnTo>
                  <a:pt x="792900" y="71041"/>
                </a:lnTo>
                <a:lnTo>
                  <a:pt x="792899" y="77099"/>
                </a:lnTo>
                <a:lnTo>
                  <a:pt x="396451" y="77099"/>
                </a:lnTo>
                <a:lnTo>
                  <a:pt x="396450" y="83158"/>
                </a:lnTo>
                <a:lnTo>
                  <a:pt x="396450" y="99682"/>
                </a:lnTo>
                <a:lnTo>
                  <a:pt x="396450" y="124189"/>
                </a:lnTo>
                <a:lnTo>
                  <a:pt x="396449" y="154199"/>
                </a:lnTo>
                <a:lnTo>
                  <a:pt x="396449" y="124189"/>
                </a:lnTo>
                <a:lnTo>
                  <a:pt x="396449" y="99682"/>
                </a:lnTo>
                <a:lnTo>
                  <a:pt x="396449" y="83158"/>
                </a:lnTo>
                <a:lnTo>
                  <a:pt x="396448" y="77099"/>
                </a:lnTo>
                <a:lnTo>
                  <a:pt x="1" y="77099"/>
                </a:lnTo>
                <a:lnTo>
                  <a:pt x="0" y="68976"/>
                </a:lnTo>
                <a:lnTo>
                  <a:pt x="0" y="54517"/>
                </a:lnTo>
                <a:lnTo>
                  <a:pt x="0" y="42775"/>
                </a:lnTo>
                <a:lnTo>
                  <a:pt x="0" y="29504"/>
                </a:lnTo>
                <a:lnTo>
                  <a:pt x="0" y="15111"/>
                </a:ln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3265689" y="3940916"/>
            <a:ext cx="16052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9079" marR="5080" indent="-24701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Discriminator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output  for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real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data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6489028" y="3839477"/>
            <a:ext cx="1452245" cy="154305"/>
          </a:xfrm>
          <a:custGeom>
            <a:avLst/>
            <a:gdLst/>
            <a:ahLst/>
            <a:cxnLst/>
            <a:rect l="l" t="t" r="r" b="b"/>
            <a:pathLst>
              <a:path w="1452245" h="154305">
                <a:moveTo>
                  <a:pt x="1452001" y="0"/>
                </a:moveTo>
                <a:lnTo>
                  <a:pt x="1452001" y="30010"/>
                </a:lnTo>
                <a:lnTo>
                  <a:pt x="1452000" y="54517"/>
                </a:lnTo>
                <a:lnTo>
                  <a:pt x="1452000" y="71041"/>
                </a:lnTo>
                <a:lnTo>
                  <a:pt x="1451999" y="77099"/>
                </a:lnTo>
                <a:lnTo>
                  <a:pt x="726001" y="77099"/>
                </a:lnTo>
                <a:lnTo>
                  <a:pt x="726000" y="83158"/>
                </a:lnTo>
                <a:lnTo>
                  <a:pt x="726000" y="99682"/>
                </a:lnTo>
                <a:lnTo>
                  <a:pt x="725999" y="124189"/>
                </a:lnTo>
                <a:lnTo>
                  <a:pt x="725999" y="154199"/>
                </a:lnTo>
                <a:lnTo>
                  <a:pt x="725999" y="124189"/>
                </a:lnTo>
                <a:lnTo>
                  <a:pt x="725999" y="99682"/>
                </a:lnTo>
                <a:lnTo>
                  <a:pt x="725999" y="83158"/>
                </a:lnTo>
                <a:lnTo>
                  <a:pt x="725998" y="77099"/>
                </a:lnTo>
                <a:lnTo>
                  <a:pt x="1" y="77099"/>
                </a:lnTo>
                <a:lnTo>
                  <a:pt x="0" y="68976"/>
                </a:lnTo>
                <a:lnTo>
                  <a:pt x="0" y="54517"/>
                </a:lnTo>
                <a:lnTo>
                  <a:pt x="0" y="42775"/>
                </a:lnTo>
                <a:lnTo>
                  <a:pt x="0" y="29504"/>
                </a:lnTo>
                <a:lnTo>
                  <a:pt x="0" y="15111"/>
                </a:ln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6316145" y="3940916"/>
            <a:ext cx="19989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6921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Discriminator output for  generated fake data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G(z)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61204" y="1974200"/>
            <a:ext cx="7426325" cy="143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Generator network</a:t>
            </a:r>
            <a:r>
              <a:rPr sz="1600" spc="-5" dirty="0">
                <a:latin typeface="Arial"/>
                <a:cs typeface="Arial"/>
              </a:rPr>
              <a:t>: try to fool the discriminator by generating </a:t>
            </a:r>
            <a:r>
              <a:rPr sz="1600" dirty="0">
                <a:latin typeface="Arial"/>
                <a:cs typeface="Arial"/>
              </a:rPr>
              <a:t>real-looking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Discriminator network</a:t>
            </a:r>
            <a:r>
              <a:rPr sz="1600" spc="-5" dirty="0">
                <a:latin typeface="Arial"/>
                <a:cs typeface="Arial"/>
              </a:rPr>
              <a:t>: try to distinguish between </a:t>
            </a:r>
            <a:r>
              <a:rPr sz="1600" dirty="0">
                <a:latin typeface="Arial"/>
                <a:cs typeface="Arial"/>
              </a:rPr>
              <a:t>real </a:t>
            </a:r>
            <a:r>
              <a:rPr sz="1600" spc="-5" dirty="0">
                <a:latin typeface="Arial"/>
                <a:cs typeface="Arial"/>
              </a:rPr>
              <a:t>and fake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  <a:p>
            <a:pPr marL="44450">
              <a:lnSpc>
                <a:spcPct val="100000"/>
              </a:lnSpc>
              <a:spcBef>
                <a:spcPts val="1365"/>
              </a:spcBef>
            </a:pPr>
            <a:r>
              <a:rPr sz="1600" spc="-15" dirty="0">
                <a:latin typeface="Arial"/>
                <a:cs typeface="Arial"/>
              </a:rPr>
              <a:t>Train </a:t>
            </a:r>
            <a:r>
              <a:rPr sz="1600" spc="-5" dirty="0">
                <a:latin typeface="Arial"/>
                <a:cs typeface="Arial"/>
              </a:rPr>
              <a:t>jointly in </a:t>
            </a:r>
            <a:r>
              <a:rPr sz="1600" b="1" spc="-5" dirty="0">
                <a:latin typeface="Arial"/>
                <a:cs typeface="Arial"/>
              </a:rPr>
              <a:t>minimax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game</a:t>
            </a:r>
            <a:endParaRPr sz="1600">
              <a:latin typeface="Arial"/>
              <a:cs typeface="Arial"/>
            </a:endParaRPr>
          </a:p>
          <a:p>
            <a:pPr marL="3166110">
              <a:lnSpc>
                <a:spcPts val="1550"/>
              </a:lnSpc>
              <a:spcBef>
                <a:spcPts val="56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Discriminator outputs likelihood in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(0,1)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real</a:t>
            </a:r>
            <a:r>
              <a:rPr sz="1400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 marL="44450">
              <a:lnSpc>
                <a:spcPts val="1789"/>
              </a:lnSpc>
            </a:pPr>
            <a:r>
              <a:rPr sz="1600" dirty="0">
                <a:latin typeface="Arial"/>
                <a:cs typeface="Arial"/>
              </a:rPr>
              <a:t>Minimax </a:t>
            </a:r>
            <a:r>
              <a:rPr sz="1600" spc="-5" dirty="0">
                <a:latin typeface="Arial"/>
                <a:cs typeface="Arial"/>
              </a:rPr>
              <a:t>objective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function: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9512" y="6165304"/>
            <a:ext cx="504056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7" name="object 3"/>
          <p:cNvSpPr/>
          <p:nvPr/>
        </p:nvSpPr>
        <p:spPr>
          <a:xfrm>
            <a:off x="1176929" y="3450478"/>
            <a:ext cx="6911124" cy="534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669628" y="3839477"/>
            <a:ext cx="793115" cy="154305"/>
          </a:xfrm>
          <a:custGeom>
            <a:avLst/>
            <a:gdLst/>
            <a:ahLst/>
            <a:cxnLst/>
            <a:rect l="l" t="t" r="r" b="b"/>
            <a:pathLst>
              <a:path w="793114" h="154305">
                <a:moveTo>
                  <a:pt x="792901" y="0"/>
                </a:moveTo>
                <a:lnTo>
                  <a:pt x="792901" y="30010"/>
                </a:lnTo>
                <a:lnTo>
                  <a:pt x="792900" y="54517"/>
                </a:lnTo>
                <a:lnTo>
                  <a:pt x="792900" y="71041"/>
                </a:lnTo>
                <a:lnTo>
                  <a:pt x="792899" y="77099"/>
                </a:lnTo>
                <a:lnTo>
                  <a:pt x="396451" y="77099"/>
                </a:lnTo>
                <a:lnTo>
                  <a:pt x="396450" y="83158"/>
                </a:lnTo>
                <a:lnTo>
                  <a:pt x="396450" y="99682"/>
                </a:lnTo>
                <a:lnTo>
                  <a:pt x="396450" y="124189"/>
                </a:lnTo>
                <a:lnTo>
                  <a:pt x="396449" y="154199"/>
                </a:lnTo>
                <a:lnTo>
                  <a:pt x="396449" y="124189"/>
                </a:lnTo>
                <a:lnTo>
                  <a:pt x="396449" y="99682"/>
                </a:lnTo>
                <a:lnTo>
                  <a:pt x="396449" y="83158"/>
                </a:lnTo>
                <a:lnTo>
                  <a:pt x="396448" y="77099"/>
                </a:lnTo>
                <a:lnTo>
                  <a:pt x="1" y="77099"/>
                </a:lnTo>
                <a:lnTo>
                  <a:pt x="0" y="68976"/>
                </a:lnTo>
                <a:lnTo>
                  <a:pt x="0" y="54517"/>
                </a:lnTo>
                <a:lnTo>
                  <a:pt x="0" y="42775"/>
                </a:lnTo>
                <a:lnTo>
                  <a:pt x="0" y="29504"/>
                </a:lnTo>
                <a:lnTo>
                  <a:pt x="0" y="15111"/>
                </a:ln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3265689" y="3940916"/>
            <a:ext cx="16052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9079" marR="5080" indent="-24701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Discriminator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output  for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real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data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6489028" y="3839477"/>
            <a:ext cx="1452245" cy="154305"/>
          </a:xfrm>
          <a:custGeom>
            <a:avLst/>
            <a:gdLst/>
            <a:ahLst/>
            <a:cxnLst/>
            <a:rect l="l" t="t" r="r" b="b"/>
            <a:pathLst>
              <a:path w="1452245" h="154305">
                <a:moveTo>
                  <a:pt x="1452001" y="0"/>
                </a:moveTo>
                <a:lnTo>
                  <a:pt x="1452001" y="30010"/>
                </a:lnTo>
                <a:lnTo>
                  <a:pt x="1452000" y="54517"/>
                </a:lnTo>
                <a:lnTo>
                  <a:pt x="1452000" y="71041"/>
                </a:lnTo>
                <a:lnTo>
                  <a:pt x="1451999" y="77099"/>
                </a:lnTo>
                <a:lnTo>
                  <a:pt x="726001" y="77099"/>
                </a:lnTo>
                <a:lnTo>
                  <a:pt x="726000" y="83158"/>
                </a:lnTo>
                <a:lnTo>
                  <a:pt x="726000" y="99682"/>
                </a:lnTo>
                <a:lnTo>
                  <a:pt x="725999" y="124189"/>
                </a:lnTo>
                <a:lnTo>
                  <a:pt x="725999" y="154199"/>
                </a:lnTo>
                <a:lnTo>
                  <a:pt x="725999" y="124189"/>
                </a:lnTo>
                <a:lnTo>
                  <a:pt x="725999" y="99682"/>
                </a:lnTo>
                <a:lnTo>
                  <a:pt x="725999" y="83158"/>
                </a:lnTo>
                <a:lnTo>
                  <a:pt x="725998" y="77099"/>
                </a:lnTo>
                <a:lnTo>
                  <a:pt x="1" y="77099"/>
                </a:lnTo>
                <a:lnTo>
                  <a:pt x="0" y="68976"/>
                </a:lnTo>
                <a:lnTo>
                  <a:pt x="0" y="54517"/>
                </a:lnTo>
                <a:lnTo>
                  <a:pt x="0" y="42775"/>
                </a:lnTo>
                <a:lnTo>
                  <a:pt x="0" y="29504"/>
                </a:lnTo>
                <a:lnTo>
                  <a:pt x="0" y="15111"/>
                </a:ln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6316145" y="3940916"/>
            <a:ext cx="19989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6921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Discriminator output for  generated fake data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G(z)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61204" y="1974200"/>
            <a:ext cx="7426325" cy="143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Generator network</a:t>
            </a:r>
            <a:r>
              <a:rPr sz="1600" spc="-5" dirty="0">
                <a:latin typeface="Arial"/>
                <a:cs typeface="Arial"/>
              </a:rPr>
              <a:t>: try to fool the discriminator by generating </a:t>
            </a:r>
            <a:r>
              <a:rPr sz="1600" dirty="0">
                <a:latin typeface="Arial"/>
                <a:cs typeface="Arial"/>
              </a:rPr>
              <a:t>real-looking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Discriminator network</a:t>
            </a:r>
            <a:r>
              <a:rPr sz="1600" spc="-5" dirty="0">
                <a:latin typeface="Arial"/>
                <a:cs typeface="Arial"/>
              </a:rPr>
              <a:t>: try to distinguish between </a:t>
            </a:r>
            <a:r>
              <a:rPr sz="1600" dirty="0">
                <a:latin typeface="Arial"/>
                <a:cs typeface="Arial"/>
              </a:rPr>
              <a:t>real </a:t>
            </a:r>
            <a:r>
              <a:rPr sz="1600" spc="-5" dirty="0">
                <a:latin typeface="Arial"/>
                <a:cs typeface="Arial"/>
              </a:rPr>
              <a:t>and fake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  <a:p>
            <a:pPr marL="44450">
              <a:lnSpc>
                <a:spcPct val="100000"/>
              </a:lnSpc>
              <a:spcBef>
                <a:spcPts val="1365"/>
              </a:spcBef>
            </a:pPr>
            <a:r>
              <a:rPr sz="1600" spc="-15" dirty="0">
                <a:latin typeface="Arial"/>
                <a:cs typeface="Arial"/>
              </a:rPr>
              <a:t>Train </a:t>
            </a:r>
            <a:r>
              <a:rPr sz="1600" spc="-5" dirty="0">
                <a:latin typeface="Arial"/>
                <a:cs typeface="Arial"/>
              </a:rPr>
              <a:t>jointly in </a:t>
            </a:r>
            <a:r>
              <a:rPr sz="1600" b="1" spc="-5" dirty="0">
                <a:latin typeface="Arial"/>
                <a:cs typeface="Arial"/>
              </a:rPr>
              <a:t>minimax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game</a:t>
            </a:r>
            <a:endParaRPr sz="1600">
              <a:latin typeface="Arial"/>
              <a:cs typeface="Arial"/>
            </a:endParaRPr>
          </a:p>
          <a:p>
            <a:pPr marL="3166110">
              <a:lnSpc>
                <a:spcPts val="1550"/>
              </a:lnSpc>
              <a:spcBef>
                <a:spcPts val="56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Discriminator outputs likelihood in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(0,1)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real</a:t>
            </a:r>
            <a:r>
              <a:rPr sz="1400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  <a:p>
            <a:pPr marL="44450">
              <a:lnSpc>
                <a:spcPts val="1789"/>
              </a:lnSpc>
            </a:pPr>
            <a:r>
              <a:rPr sz="1600" dirty="0">
                <a:latin typeface="Arial"/>
                <a:cs typeface="Arial"/>
              </a:rPr>
              <a:t>Minimax </a:t>
            </a:r>
            <a:r>
              <a:rPr sz="1600" spc="-5" dirty="0">
                <a:latin typeface="Arial"/>
                <a:cs typeface="Arial"/>
              </a:rPr>
              <a:t>objective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function: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463529" y="4577050"/>
            <a:ext cx="806958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46710" marR="55880" indent="-296545">
              <a:lnSpc>
                <a:spcPct val="101600"/>
              </a:lnSpc>
              <a:spcBef>
                <a:spcPts val="70"/>
              </a:spcBef>
              <a:buChar char="-"/>
              <a:tabLst>
                <a:tab pos="346710" algn="l"/>
                <a:tab pos="347345" algn="l"/>
              </a:tabLst>
            </a:pPr>
            <a:r>
              <a:rPr sz="1600" spc="-5" dirty="0">
                <a:latin typeface="Arial"/>
                <a:cs typeface="Arial"/>
              </a:rPr>
              <a:t>Discriminator </a:t>
            </a:r>
            <a:r>
              <a:rPr sz="1600" dirty="0">
                <a:latin typeface="Arial"/>
                <a:cs typeface="Arial"/>
              </a:rPr>
              <a:t>(θ</a:t>
            </a:r>
            <a:r>
              <a:rPr sz="1575" baseline="-31746" dirty="0">
                <a:latin typeface="Arial"/>
                <a:cs typeface="Arial"/>
              </a:rPr>
              <a:t>d</a:t>
            </a:r>
            <a:r>
              <a:rPr sz="1600" dirty="0">
                <a:latin typeface="Arial"/>
                <a:cs typeface="Arial"/>
              </a:rPr>
              <a:t>) </a:t>
            </a:r>
            <a:r>
              <a:rPr sz="1600" spc="-5" dirty="0">
                <a:latin typeface="Arial"/>
                <a:cs typeface="Arial"/>
              </a:rPr>
              <a:t>wants to </a:t>
            </a:r>
            <a:r>
              <a:rPr sz="1600" b="1" spc="-5" dirty="0">
                <a:latin typeface="Arial"/>
                <a:cs typeface="Arial"/>
              </a:rPr>
              <a:t>maximize objective </a:t>
            </a:r>
            <a:r>
              <a:rPr sz="1600" dirty="0">
                <a:latin typeface="Arial"/>
                <a:cs typeface="Arial"/>
              </a:rPr>
              <a:t>such </a:t>
            </a:r>
            <a:r>
              <a:rPr sz="1600" spc="-5" dirty="0">
                <a:latin typeface="Arial"/>
                <a:cs typeface="Arial"/>
              </a:rPr>
              <a:t>that D(x) is </a:t>
            </a:r>
            <a:r>
              <a:rPr sz="1600" dirty="0">
                <a:latin typeface="Arial"/>
                <a:cs typeface="Arial"/>
              </a:rPr>
              <a:t>close </a:t>
            </a:r>
            <a:r>
              <a:rPr sz="1600" spc="-5" dirty="0">
                <a:latin typeface="Arial"/>
                <a:cs typeface="Arial"/>
              </a:rPr>
              <a:t>to </a:t>
            </a:r>
            <a:r>
              <a:rPr sz="1600" dirty="0">
                <a:latin typeface="Arial"/>
                <a:cs typeface="Arial"/>
              </a:rPr>
              <a:t>1 (real) </a:t>
            </a:r>
            <a:r>
              <a:rPr sz="1600" spc="-5" dirty="0">
                <a:latin typeface="Arial"/>
                <a:cs typeface="Arial"/>
              </a:rPr>
              <a:t>and  D(G(z)) is </a:t>
            </a:r>
            <a:r>
              <a:rPr sz="1600" dirty="0">
                <a:latin typeface="Arial"/>
                <a:cs typeface="Arial"/>
              </a:rPr>
              <a:t>close </a:t>
            </a:r>
            <a:r>
              <a:rPr sz="1600" spc="-5" dirty="0">
                <a:latin typeface="Arial"/>
                <a:cs typeface="Arial"/>
              </a:rPr>
              <a:t>to </a:t>
            </a:r>
            <a:r>
              <a:rPr sz="1600" dirty="0">
                <a:latin typeface="Arial"/>
                <a:cs typeface="Arial"/>
              </a:rPr>
              <a:t>0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(fake)</a:t>
            </a:r>
            <a:endParaRPr sz="1600">
              <a:latin typeface="Arial"/>
              <a:cs typeface="Arial"/>
            </a:endParaRPr>
          </a:p>
          <a:p>
            <a:pPr marL="346710" marR="1003935" indent="-296545">
              <a:lnSpc>
                <a:spcPct val="101600"/>
              </a:lnSpc>
              <a:buChar char="-"/>
              <a:tabLst>
                <a:tab pos="346710" algn="l"/>
                <a:tab pos="347345" algn="l"/>
              </a:tabLst>
            </a:pPr>
            <a:r>
              <a:rPr sz="1600" spc="-5" dirty="0">
                <a:latin typeface="Arial"/>
                <a:cs typeface="Arial"/>
              </a:rPr>
              <a:t>Generator </a:t>
            </a:r>
            <a:r>
              <a:rPr sz="1600" spc="5" dirty="0">
                <a:latin typeface="Arial"/>
                <a:cs typeface="Arial"/>
              </a:rPr>
              <a:t>(θ</a:t>
            </a:r>
            <a:r>
              <a:rPr sz="1575" spc="7" baseline="-31746" dirty="0">
                <a:latin typeface="Arial"/>
                <a:cs typeface="Arial"/>
              </a:rPr>
              <a:t>g</a:t>
            </a:r>
            <a:r>
              <a:rPr sz="1600" spc="5" dirty="0">
                <a:latin typeface="Arial"/>
                <a:cs typeface="Arial"/>
              </a:rPr>
              <a:t>) </a:t>
            </a:r>
            <a:r>
              <a:rPr sz="1600" spc="-5" dirty="0">
                <a:latin typeface="Arial"/>
                <a:cs typeface="Arial"/>
              </a:rPr>
              <a:t>wants to </a:t>
            </a:r>
            <a:r>
              <a:rPr sz="1600" b="1" spc="-5" dirty="0">
                <a:latin typeface="Arial"/>
                <a:cs typeface="Arial"/>
              </a:rPr>
              <a:t>minimize objective </a:t>
            </a:r>
            <a:r>
              <a:rPr sz="1600" dirty="0">
                <a:latin typeface="Arial"/>
                <a:cs typeface="Arial"/>
              </a:rPr>
              <a:t>such </a:t>
            </a:r>
            <a:r>
              <a:rPr sz="1600" spc="-5" dirty="0">
                <a:latin typeface="Arial"/>
                <a:cs typeface="Arial"/>
              </a:rPr>
              <a:t>that D(G(z)) is </a:t>
            </a:r>
            <a:r>
              <a:rPr sz="1600" dirty="0">
                <a:latin typeface="Arial"/>
                <a:cs typeface="Arial"/>
              </a:rPr>
              <a:t>close </a:t>
            </a:r>
            <a:r>
              <a:rPr sz="1600" spc="-5" dirty="0">
                <a:latin typeface="Arial"/>
                <a:cs typeface="Arial"/>
              </a:rPr>
              <a:t>to </a:t>
            </a:r>
            <a:r>
              <a:rPr sz="1600" dirty="0">
                <a:latin typeface="Arial"/>
                <a:cs typeface="Arial"/>
              </a:rPr>
              <a:t>1  (discriminator </a:t>
            </a:r>
            <a:r>
              <a:rPr sz="1600" spc="-5" dirty="0">
                <a:latin typeface="Arial"/>
                <a:cs typeface="Arial"/>
              </a:rPr>
              <a:t>is fooled into thinking generated G(z) is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real)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79512" y="6165304"/>
            <a:ext cx="504056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14" name="object 10"/>
          <p:cNvSpPr txBox="1"/>
          <p:nvPr/>
        </p:nvSpPr>
        <p:spPr>
          <a:xfrm>
            <a:off x="179512" y="6165304"/>
            <a:ext cx="504056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34761" y="1844824"/>
            <a:ext cx="2462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Minimax </a:t>
            </a:r>
            <a:r>
              <a:rPr sz="1600" spc="-5" dirty="0">
                <a:latin typeface="Arial"/>
                <a:cs typeface="Arial"/>
              </a:rPr>
              <a:t>objective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function: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1748088" y="2122402"/>
            <a:ext cx="5848248" cy="452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 txBox="1"/>
          <p:nvPr/>
        </p:nvSpPr>
        <p:spPr>
          <a:xfrm>
            <a:off x="543436" y="2770249"/>
            <a:ext cx="3508375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Alternate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between:</a:t>
            </a:r>
            <a:endParaRPr sz="1600">
              <a:latin typeface="Arial"/>
              <a:cs typeface="Arial"/>
            </a:endParaRPr>
          </a:p>
          <a:p>
            <a:pPr marL="71755">
              <a:lnSpc>
                <a:spcPct val="100000"/>
              </a:lnSpc>
              <a:spcBef>
                <a:spcPts val="30"/>
              </a:spcBef>
              <a:tabLst>
                <a:tab pos="469265" algn="l"/>
              </a:tabLst>
            </a:pPr>
            <a:r>
              <a:rPr sz="1600" b="1" spc="-5" dirty="0">
                <a:latin typeface="Arial"/>
                <a:cs typeface="Arial"/>
              </a:rPr>
              <a:t>1.	Gradient ascent </a:t>
            </a:r>
            <a:r>
              <a:rPr sz="1600" spc="-5" dirty="0">
                <a:latin typeface="Arial"/>
                <a:cs typeface="Arial"/>
              </a:rPr>
              <a:t>on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discriminator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616336" y="3881624"/>
            <a:ext cx="3288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7034" algn="l"/>
              </a:tabLst>
            </a:pPr>
            <a:r>
              <a:rPr sz="1600" b="1" spc="-5" dirty="0">
                <a:latin typeface="Arial"/>
                <a:cs typeface="Arial"/>
              </a:rPr>
              <a:t>2.	Gradient descent </a:t>
            </a:r>
            <a:r>
              <a:rPr sz="1600" spc="-5" dirty="0">
                <a:latin typeface="Arial"/>
                <a:cs typeface="Arial"/>
              </a:rPr>
              <a:t>on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generator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7"/>
          <p:cNvSpPr/>
          <p:nvPr/>
        </p:nvSpPr>
        <p:spPr>
          <a:xfrm>
            <a:off x="1751586" y="3304402"/>
            <a:ext cx="5484960" cy="43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/>
          <p:nvPr/>
        </p:nvSpPr>
        <p:spPr>
          <a:xfrm>
            <a:off x="1799761" y="4243402"/>
            <a:ext cx="3112674" cy="359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14" name="object 10"/>
          <p:cNvSpPr txBox="1"/>
          <p:nvPr/>
        </p:nvSpPr>
        <p:spPr>
          <a:xfrm>
            <a:off x="179512" y="6165304"/>
            <a:ext cx="504056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34761" y="1844824"/>
            <a:ext cx="2462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Minimax </a:t>
            </a:r>
            <a:r>
              <a:rPr sz="1600" spc="-5" dirty="0">
                <a:latin typeface="Arial"/>
                <a:cs typeface="Arial"/>
              </a:rPr>
              <a:t>objective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function: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1748088" y="2122402"/>
            <a:ext cx="5848248" cy="452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 txBox="1"/>
          <p:nvPr/>
        </p:nvSpPr>
        <p:spPr>
          <a:xfrm>
            <a:off x="543436" y="2770249"/>
            <a:ext cx="3508375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Alternate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between:</a:t>
            </a:r>
            <a:endParaRPr sz="1600">
              <a:latin typeface="Arial"/>
              <a:cs typeface="Arial"/>
            </a:endParaRPr>
          </a:p>
          <a:p>
            <a:pPr marL="71755">
              <a:lnSpc>
                <a:spcPct val="100000"/>
              </a:lnSpc>
              <a:spcBef>
                <a:spcPts val="30"/>
              </a:spcBef>
              <a:tabLst>
                <a:tab pos="469265" algn="l"/>
              </a:tabLst>
            </a:pPr>
            <a:r>
              <a:rPr sz="1600" b="1" spc="-5" dirty="0">
                <a:latin typeface="Arial"/>
                <a:cs typeface="Arial"/>
              </a:rPr>
              <a:t>1.	Gradient ascent </a:t>
            </a:r>
            <a:r>
              <a:rPr sz="1600" spc="-5" dirty="0">
                <a:latin typeface="Arial"/>
                <a:cs typeface="Arial"/>
              </a:rPr>
              <a:t>on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discriminator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616336" y="3881624"/>
            <a:ext cx="32886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7034" algn="l"/>
              </a:tabLst>
            </a:pPr>
            <a:r>
              <a:rPr sz="1600" b="1" spc="-5" dirty="0">
                <a:latin typeface="Arial"/>
                <a:cs typeface="Arial"/>
              </a:rPr>
              <a:t>2.	Gradient descent </a:t>
            </a:r>
            <a:r>
              <a:rPr sz="1600" spc="-5" dirty="0">
                <a:latin typeface="Arial"/>
                <a:cs typeface="Arial"/>
              </a:rPr>
              <a:t>on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generator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7"/>
          <p:cNvSpPr/>
          <p:nvPr/>
        </p:nvSpPr>
        <p:spPr>
          <a:xfrm>
            <a:off x="1751586" y="3304402"/>
            <a:ext cx="5484960" cy="43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/>
          <p:nvPr/>
        </p:nvSpPr>
        <p:spPr>
          <a:xfrm>
            <a:off x="1799761" y="4243402"/>
            <a:ext cx="3112674" cy="359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/>
          <p:cNvSpPr txBox="1"/>
          <p:nvPr/>
        </p:nvSpPr>
        <p:spPr>
          <a:xfrm>
            <a:off x="899592" y="5111987"/>
            <a:ext cx="362839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 practice, optimizing this generator objective  does not work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well!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1"/>
          <p:cNvSpPr/>
          <p:nvPr/>
        </p:nvSpPr>
        <p:spPr>
          <a:xfrm>
            <a:off x="6639792" y="4416473"/>
            <a:ext cx="2198724" cy="16048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2"/>
          <p:cNvSpPr txBox="1"/>
          <p:nvPr/>
        </p:nvSpPr>
        <p:spPr>
          <a:xfrm>
            <a:off x="4989891" y="4659337"/>
            <a:ext cx="1732914" cy="12865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When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sample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is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likely  fake, want to learn  from it to improve  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generator.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But  gradient in this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region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relatively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flat!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3"/>
          <p:cNvSpPr txBox="1"/>
          <p:nvPr/>
        </p:nvSpPr>
        <p:spPr>
          <a:xfrm>
            <a:off x="7410691" y="3543999"/>
            <a:ext cx="1635760" cy="8674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Gradient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signal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dominated by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region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where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sample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is  already</a:t>
            </a:r>
            <a:r>
              <a:rPr sz="14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good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4"/>
          <p:cNvSpPr/>
          <p:nvPr/>
        </p:nvSpPr>
        <p:spPr>
          <a:xfrm>
            <a:off x="6555192" y="5240511"/>
            <a:ext cx="311150" cy="173990"/>
          </a:xfrm>
          <a:custGeom>
            <a:avLst/>
            <a:gdLst/>
            <a:ahLst/>
            <a:cxnLst/>
            <a:rect l="l" t="t" r="r" b="b"/>
            <a:pathLst>
              <a:path w="311150" h="173989">
                <a:moveTo>
                  <a:pt x="0" y="173712"/>
                </a:moveTo>
                <a:lnTo>
                  <a:pt x="310638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5"/>
          <p:cNvSpPr/>
          <p:nvPr/>
        </p:nvSpPr>
        <p:spPr>
          <a:xfrm>
            <a:off x="6840948" y="5188791"/>
            <a:ext cx="109861" cy="887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6"/>
          <p:cNvSpPr/>
          <p:nvPr/>
        </p:nvSpPr>
        <p:spPr>
          <a:xfrm>
            <a:off x="8246691" y="4416473"/>
            <a:ext cx="312420" cy="932180"/>
          </a:xfrm>
          <a:custGeom>
            <a:avLst/>
            <a:gdLst/>
            <a:ahLst/>
            <a:cxnLst/>
            <a:rect l="l" t="t" r="r" b="b"/>
            <a:pathLst>
              <a:path w="312420" h="932179">
                <a:moveTo>
                  <a:pt x="0" y="0"/>
                </a:moveTo>
                <a:lnTo>
                  <a:pt x="312277" y="931724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/>
          <p:cNvSpPr/>
          <p:nvPr/>
        </p:nvSpPr>
        <p:spPr>
          <a:xfrm>
            <a:off x="8519610" y="5328674"/>
            <a:ext cx="78718" cy="1110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14" name="object 10"/>
          <p:cNvSpPr txBox="1"/>
          <p:nvPr/>
        </p:nvSpPr>
        <p:spPr>
          <a:xfrm>
            <a:off x="179512" y="6165304"/>
            <a:ext cx="5040560" cy="19941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34761" y="1844824"/>
            <a:ext cx="2462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Minimax </a:t>
            </a:r>
            <a:r>
              <a:rPr sz="1600" spc="-5" dirty="0">
                <a:latin typeface="Arial"/>
                <a:cs typeface="Arial"/>
              </a:rPr>
              <a:t>objective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function: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1748088" y="2122402"/>
            <a:ext cx="5848248" cy="452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 txBox="1"/>
          <p:nvPr/>
        </p:nvSpPr>
        <p:spPr>
          <a:xfrm>
            <a:off x="543436" y="2770249"/>
            <a:ext cx="3508375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Alternate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between:</a:t>
            </a:r>
            <a:endParaRPr sz="1600">
              <a:latin typeface="Arial"/>
              <a:cs typeface="Arial"/>
            </a:endParaRPr>
          </a:p>
          <a:p>
            <a:pPr marL="71755">
              <a:lnSpc>
                <a:spcPct val="100000"/>
              </a:lnSpc>
              <a:spcBef>
                <a:spcPts val="30"/>
              </a:spcBef>
              <a:tabLst>
                <a:tab pos="469265" algn="l"/>
              </a:tabLst>
            </a:pPr>
            <a:r>
              <a:rPr sz="1600" b="1" spc="-5" dirty="0">
                <a:latin typeface="Arial"/>
                <a:cs typeface="Arial"/>
              </a:rPr>
              <a:t>1.	Gradient ascent </a:t>
            </a:r>
            <a:r>
              <a:rPr sz="1600" spc="-5" dirty="0">
                <a:latin typeface="Arial"/>
                <a:cs typeface="Arial"/>
              </a:rPr>
              <a:t>on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discriminator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7"/>
          <p:cNvSpPr/>
          <p:nvPr/>
        </p:nvSpPr>
        <p:spPr>
          <a:xfrm>
            <a:off x="1751586" y="3304402"/>
            <a:ext cx="5484960" cy="43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6"/>
          <p:cNvSpPr txBox="1"/>
          <p:nvPr/>
        </p:nvSpPr>
        <p:spPr>
          <a:xfrm>
            <a:off x="577194" y="3862333"/>
            <a:ext cx="56902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7034" algn="l"/>
              </a:tabLst>
            </a:pPr>
            <a:r>
              <a:rPr sz="1600" b="1" spc="-5" dirty="0">
                <a:latin typeface="Arial"/>
                <a:cs typeface="Arial"/>
              </a:rPr>
              <a:t>2.	Instead: Gradient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ascent </a:t>
            </a:r>
            <a:r>
              <a:rPr sz="1600" spc="-5" dirty="0">
                <a:latin typeface="Arial"/>
                <a:cs typeface="Arial"/>
              </a:rPr>
              <a:t>on </a:t>
            </a:r>
            <a:r>
              <a:rPr sz="1600" spc="-15" dirty="0">
                <a:latin typeface="Arial"/>
                <a:cs typeface="Arial"/>
              </a:rPr>
              <a:t>generator, </a:t>
            </a:r>
            <a:r>
              <a:rPr sz="1600" spc="-10" dirty="0">
                <a:solidFill>
                  <a:srgbClr val="0000FF"/>
                </a:solidFill>
                <a:latin typeface="Arial"/>
                <a:cs typeface="Arial"/>
              </a:rPr>
              <a:t>different</a:t>
            </a:r>
            <a:r>
              <a:rPr sz="1600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objective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8"/>
          <p:cNvSpPr/>
          <p:nvPr/>
        </p:nvSpPr>
        <p:spPr>
          <a:xfrm>
            <a:off x="1729519" y="4281436"/>
            <a:ext cx="2777736" cy="359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0"/>
          <p:cNvSpPr/>
          <p:nvPr/>
        </p:nvSpPr>
        <p:spPr>
          <a:xfrm>
            <a:off x="6462618" y="4149080"/>
            <a:ext cx="2380624" cy="173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1"/>
          <p:cNvSpPr/>
          <p:nvPr/>
        </p:nvSpPr>
        <p:spPr>
          <a:xfrm>
            <a:off x="6550318" y="4648566"/>
            <a:ext cx="173355" cy="391795"/>
          </a:xfrm>
          <a:custGeom>
            <a:avLst/>
            <a:gdLst/>
            <a:ahLst/>
            <a:cxnLst/>
            <a:rect l="l" t="t" r="r" b="b"/>
            <a:pathLst>
              <a:path w="173354" h="391795">
                <a:moveTo>
                  <a:pt x="0" y="391388"/>
                </a:moveTo>
                <a:lnTo>
                  <a:pt x="17331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2"/>
          <p:cNvSpPr/>
          <p:nvPr/>
        </p:nvSpPr>
        <p:spPr>
          <a:xfrm>
            <a:off x="6685341" y="4559994"/>
            <a:ext cx="82824" cy="1108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3"/>
          <p:cNvSpPr/>
          <p:nvPr/>
        </p:nvSpPr>
        <p:spPr>
          <a:xfrm>
            <a:off x="8241818" y="5050141"/>
            <a:ext cx="62230" cy="637540"/>
          </a:xfrm>
          <a:custGeom>
            <a:avLst/>
            <a:gdLst/>
            <a:ahLst/>
            <a:cxnLst/>
            <a:rect l="l" t="t" r="r" b="b"/>
            <a:pathLst>
              <a:path w="62229" h="637539">
                <a:moveTo>
                  <a:pt x="0" y="637138"/>
                </a:moveTo>
                <a:lnTo>
                  <a:pt x="6210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4"/>
          <p:cNvSpPr/>
          <p:nvPr/>
        </p:nvSpPr>
        <p:spPr>
          <a:xfrm>
            <a:off x="8263085" y="4954573"/>
            <a:ext cx="81684" cy="1081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5"/>
          <p:cNvSpPr txBox="1"/>
          <p:nvPr/>
        </p:nvSpPr>
        <p:spPr>
          <a:xfrm>
            <a:off x="230868" y="4997373"/>
            <a:ext cx="5286375" cy="8528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2705">
              <a:lnSpc>
                <a:spcPts val="1650"/>
              </a:lnSpc>
              <a:spcBef>
                <a:spcPts val="45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Instead of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minimizing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likelihood of discriminator being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correct,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now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maximize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likelihood of discriminator being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wrong.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Same objective of fooling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discriminator,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but now higher gradient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signal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for bad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samples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=&gt; works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much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better! Standard in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practice.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1" name="object 16"/>
          <p:cNvSpPr txBox="1"/>
          <p:nvPr/>
        </p:nvSpPr>
        <p:spPr>
          <a:xfrm>
            <a:off x="5731067" y="5058473"/>
            <a:ext cx="15963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High gradient</a:t>
            </a:r>
            <a:r>
              <a:rPr sz="1400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signal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17"/>
          <p:cNvSpPr txBox="1"/>
          <p:nvPr/>
        </p:nvSpPr>
        <p:spPr>
          <a:xfrm>
            <a:off x="7407468" y="5668073"/>
            <a:ext cx="15570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Low gradient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signal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215087" y="1925418"/>
            <a:ext cx="37757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Putting it together: GAN training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algorithm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532314" y="2335833"/>
            <a:ext cx="6253098" cy="318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846999" y="4474658"/>
            <a:ext cx="5368513" cy="198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869261" y="3529295"/>
            <a:ext cx="3834129" cy="505459"/>
          </a:xfrm>
          <a:custGeom>
            <a:avLst/>
            <a:gdLst/>
            <a:ahLst/>
            <a:cxnLst/>
            <a:rect l="l" t="t" r="r" b="b"/>
            <a:pathLst>
              <a:path w="3834129" h="505460">
                <a:moveTo>
                  <a:pt x="0" y="0"/>
                </a:moveTo>
                <a:lnTo>
                  <a:pt x="3833999" y="0"/>
                </a:lnTo>
                <a:lnTo>
                  <a:pt x="3833999" y="505199"/>
                </a:lnTo>
                <a:lnTo>
                  <a:pt x="0" y="505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869261" y="3529295"/>
            <a:ext cx="3834129" cy="505459"/>
          </a:xfrm>
          <a:custGeom>
            <a:avLst/>
            <a:gdLst/>
            <a:ahLst/>
            <a:cxnLst/>
            <a:rect l="l" t="t" r="r" b="b"/>
            <a:pathLst>
              <a:path w="3834129" h="505460">
                <a:moveTo>
                  <a:pt x="0" y="0"/>
                </a:moveTo>
                <a:lnTo>
                  <a:pt x="3833999" y="0"/>
                </a:lnTo>
                <a:lnTo>
                  <a:pt x="3833999" y="505199"/>
                </a:lnTo>
                <a:lnTo>
                  <a:pt x="0" y="505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752512" y="3487596"/>
            <a:ext cx="3715049" cy="452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408311" y="4748945"/>
            <a:ext cx="2607945" cy="559435"/>
          </a:xfrm>
          <a:custGeom>
            <a:avLst/>
            <a:gdLst/>
            <a:ahLst/>
            <a:cxnLst/>
            <a:rect l="l" t="t" r="r" b="b"/>
            <a:pathLst>
              <a:path w="2607945" h="559435">
                <a:moveTo>
                  <a:pt x="0" y="0"/>
                </a:moveTo>
                <a:lnTo>
                  <a:pt x="2607899" y="0"/>
                </a:lnTo>
                <a:lnTo>
                  <a:pt x="2607899" y="559199"/>
                </a:lnTo>
                <a:lnTo>
                  <a:pt x="0" y="559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08311" y="4748945"/>
            <a:ext cx="2607945" cy="559435"/>
          </a:xfrm>
          <a:custGeom>
            <a:avLst/>
            <a:gdLst/>
            <a:ahLst/>
            <a:cxnLst/>
            <a:rect l="l" t="t" r="r" b="b"/>
            <a:pathLst>
              <a:path w="2607945" h="559435">
                <a:moveTo>
                  <a:pt x="0" y="0"/>
                </a:moveTo>
                <a:lnTo>
                  <a:pt x="2607899" y="0"/>
                </a:lnTo>
                <a:lnTo>
                  <a:pt x="2607899" y="559199"/>
                </a:lnTo>
                <a:lnTo>
                  <a:pt x="0" y="559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793062" y="4748946"/>
            <a:ext cx="2185300" cy="452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6682812" y="1327050"/>
            <a:ext cx="2291715" cy="3892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215087" y="1925418"/>
            <a:ext cx="37757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Putting it together: GAN training</a:t>
            </a:r>
            <a:r>
              <a:rPr sz="160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algorithm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532314" y="2335833"/>
            <a:ext cx="6253098" cy="318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846999" y="4474658"/>
            <a:ext cx="5368513" cy="198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869261" y="3529295"/>
            <a:ext cx="3834129" cy="505459"/>
          </a:xfrm>
          <a:custGeom>
            <a:avLst/>
            <a:gdLst/>
            <a:ahLst/>
            <a:cxnLst/>
            <a:rect l="l" t="t" r="r" b="b"/>
            <a:pathLst>
              <a:path w="3834129" h="505460">
                <a:moveTo>
                  <a:pt x="0" y="0"/>
                </a:moveTo>
                <a:lnTo>
                  <a:pt x="3833999" y="0"/>
                </a:lnTo>
                <a:lnTo>
                  <a:pt x="3833999" y="505199"/>
                </a:lnTo>
                <a:lnTo>
                  <a:pt x="0" y="505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869261" y="3529295"/>
            <a:ext cx="3834129" cy="505459"/>
          </a:xfrm>
          <a:custGeom>
            <a:avLst/>
            <a:gdLst/>
            <a:ahLst/>
            <a:cxnLst/>
            <a:rect l="l" t="t" r="r" b="b"/>
            <a:pathLst>
              <a:path w="3834129" h="505460">
                <a:moveTo>
                  <a:pt x="0" y="0"/>
                </a:moveTo>
                <a:lnTo>
                  <a:pt x="3833999" y="0"/>
                </a:lnTo>
                <a:lnTo>
                  <a:pt x="3833999" y="505199"/>
                </a:lnTo>
                <a:lnTo>
                  <a:pt x="0" y="505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752512" y="3487596"/>
            <a:ext cx="3715049" cy="452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408311" y="4748945"/>
            <a:ext cx="2607945" cy="559435"/>
          </a:xfrm>
          <a:custGeom>
            <a:avLst/>
            <a:gdLst/>
            <a:ahLst/>
            <a:cxnLst/>
            <a:rect l="l" t="t" r="r" b="b"/>
            <a:pathLst>
              <a:path w="2607945" h="559435">
                <a:moveTo>
                  <a:pt x="0" y="0"/>
                </a:moveTo>
                <a:lnTo>
                  <a:pt x="2607899" y="0"/>
                </a:lnTo>
                <a:lnTo>
                  <a:pt x="2607899" y="559199"/>
                </a:lnTo>
                <a:lnTo>
                  <a:pt x="0" y="559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08311" y="4748945"/>
            <a:ext cx="2607945" cy="559435"/>
          </a:xfrm>
          <a:custGeom>
            <a:avLst/>
            <a:gdLst/>
            <a:ahLst/>
            <a:cxnLst/>
            <a:rect l="l" t="t" r="r" b="b"/>
            <a:pathLst>
              <a:path w="2607945" h="559435">
                <a:moveTo>
                  <a:pt x="0" y="0"/>
                </a:moveTo>
                <a:lnTo>
                  <a:pt x="2607899" y="0"/>
                </a:lnTo>
                <a:lnTo>
                  <a:pt x="2607899" y="559199"/>
                </a:lnTo>
                <a:lnTo>
                  <a:pt x="0" y="559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793062" y="4748946"/>
            <a:ext cx="2185300" cy="452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6682812" y="1327050"/>
            <a:ext cx="2291715" cy="3892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18" name="object 12"/>
          <p:cNvSpPr/>
          <p:nvPr/>
        </p:nvSpPr>
        <p:spPr>
          <a:xfrm>
            <a:off x="1972554" y="2492896"/>
            <a:ext cx="515620" cy="189230"/>
          </a:xfrm>
          <a:custGeom>
            <a:avLst/>
            <a:gdLst/>
            <a:ahLst/>
            <a:cxnLst/>
            <a:rect l="l" t="t" r="r" b="b"/>
            <a:pathLst>
              <a:path w="515619" h="189230">
                <a:moveTo>
                  <a:pt x="0" y="0"/>
                </a:moveTo>
                <a:lnTo>
                  <a:pt x="515099" y="0"/>
                </a:lnTo>
                <a:lnTo>
                  <a:pt x="515099" y="188699"/>
                </a:lnTo>
                <a:lnTo>
                  <a:pt x="0" y="1886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/>
          <p:nvPr/>
        </p:nvSpPr>
        <p:spPr>
          <a:xfrm>
            <a:off x="1130378" y="2687066"/>
            <a:ext cx="687705" cy="250825"/>
          </a:xfrm>
          <a:custGeom>
            <a:avLst/>
            <a:gdLst/>
            <a:ahLst/>
            <a:cxnLst/>
            <a:rect l="l" t="t" r="r" b="b"/>
            <a:pathLst>
              <a:path w="687705" h="250825">
                <a:moveTo>
                  <a:pt x="0" y="250654"/>
                </a:moveTo>
                <a:lnTo>
                  <a:pt x="687612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/>
          <p:cNvSpPr/>
          <p:nvPr/>
        </p:nvSpPr>
        <p:spPr>
          <a:xfrm>
            <a:off x="1797689" y="2647933"/>
            <a:ext cx="111048" cy="78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 txBox="1"/>
          <p:nvPr/>
        </p:nvSpPr>
        <p:spPr>
          <a:xfrm>
            <a:off x="107504" y="2904859"/>
            <a:ext cx="1489075" cy="21247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5049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Some find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k=1  more stable,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others use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k &gt;</a:t>
            </a:r>
            <a:r>
              <a:rPr sz="14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1,  no best</a:t>
            </a:r>
            <a:r>
              <a:rPr sz="14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rule.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ts val="1650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Recent work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(e.g.  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Wasserstein</a:t>
            </a:r>
            <a:r>
              <a:rPr sz="14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GAN)  alleviates this  problem, better 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stability!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16" name="object 12"/>
          <p:cNvSpPr txBox="1"/>
          <p:nvPr/>
        </p:nvSpPr>
        <p:spPr>
          <a:xfrm>
            <a:off x="6682812" y="1327050"/>
            <a:ext cx="2291715" cy="3892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Ian Goodfellow et al.,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“Generative  </a:t>
            </a:r>
            <a:r>
              <a:rPr sz="1200" spc="-5" dirty="0">
                <a:latin typeface="Arial"/>
                <a:cs typeface="Arial"/>
              </a:rPr>
              <a:t>Adversarial Nets”, NIPS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200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 dirty="0"/>
              <a:t>Training </a:t>
            </a:r>
            <a:r>
              <a:rPr sz="4000" spc="-5" dirty="0"/>
              <a:t>GANs: </a:t>
            </a:r>
            <a:r>
              <a:rPr sz="4000" spc="-25" dirty="0"/>
              <a:t>Two-player</a:t>
            </a:r>
            <a:r>
              <a:rPr sz="4000" spc="-105" dirty="0"/>
              <a:t> </a:t>
            </a:r>
            <a:r>
              <a:rPr sz="4000" spc="-5" dirty="0"/>
              <a:t>game</a:t>
            </a:r>
          </a:p>
        </p:txBody>
      </p:sp>
      <p:sp>
        <p:nvSpPr>
          <p:cNvPr id="18" name="object 3"/>
          <p:cNvSpPr txBox="1"/>
          <p:nvPr/>
        </p:nvSpPr>
        <p:spPr>
          <a:xfrm>
            <a:off x="2634646" y="5153023"/>
            <a:ext cx="1532890" cy="241300"/>
          </a:xfrm>
          <a:prstGeom prst="rect">
            <a:avLst/>
          </a:prstGeom>
          <a:solidFill>
            <a:srgbClr val="F4CCCC"/>
          </a:solidFill>
          <a:ln w="9524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30"/>
              </a:lnSpc>
            </a:pPr>
            <a:r>
              <a:rPr sz="1600" dirty="0">
                <a:latin typeface="Arial"/>
                <a:cs typeface="Arial"/>
              </a:rPr>
              <a:t>z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2375121" y="4587247"/>
            <a:ext cx="2097405" cy="325120"/>
          </a:xfrm>
          <a:prstGeom prst="rect">
            <a:avLst/>
          </a:prstGeom>
          <a:solidFill>
            <a:srgbClr val="D9EAD3"/>
          </a:solidFill>
          <a:ln w="9524">
            <a:solidFill>
              <a:srgbClr val="666666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89865">
              <a:lnSpc>
                <a:spcPct val="100000"/>
              </a:lnSpc>
              <a:spcBef>
                <a:spcPts val="240"/>
              </a:spcBef>
            </a:pPr>
            <a:r>
              <a:rPr sz="1600" spc="-5" dirty="0">
                <a:latin typeface="Arial"/>
                <a:cs typeface="Arial"/>
              </a:rPr>
              <a:t>Generator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Network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5"/>
          <p:cNvSpPr/>
          <p:nvPr/>
        </p:nvSpPr>
        <p:spPr>
          <a:xfrm>
            <a:off x="3144022" y="3836110"/>
            <a:ext cx="493150" cy="512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6"/>
          <p:cNvSpPr/>
          <p:nvPr/>
        </p:nvSpPr>
        <p:spPr>
          <a:xfrm>
            <a:off x="4693597" y="3835535"/>
            <a:ext cx="465232" cy="498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7"/>
          <p:cNvSpPr/>
          <p:nvPr/>
        </p:nvSpPr>
        <p:spPr>
          <a:xfrm>
            <a:off x="3360006" y="4367297"/>
            <a:ext cx="81980" cy="222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8"/>
          <p:cNvSpPr txBox="1"/>
          <p:nvPr/>
        </p:nvSpPr>
        <p:spPr>
          <a:xfrm>
            <a:off x="3265397" y="3265797"/>
            <a:ext cx="2209165" cy="330835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260"/>
              </a:spcBef>
            </a:pPr>
            <a:r>
              <a:rPr sz="1600" spc="-5" dirty="0">
                <a:latin typeface="Arial"/>
                <a:cs typeface="Arial"/>
              </a:rPr>
              <a:t>Discriminator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Network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3428446" y="3625127"/>
            <a:ext cx="831215" cy="218440"/>
          </a:xfrm>
          <a:custGeom>
            <a:avLst/>
            <a:gdLst/>
            <a:ahLst/>
            <a:cxnLst/>
            <a:rect l="l" t="t" r="r" b="b"/>
            <a:pathLst>
              <a:path w="831214" h="218439">
                <a:moveTo>
                  <a:pt x="0" y="218170"/>
                </a:moveTo>
                <a:lnTo>
                  <a:pt x="830847" y="0"/>
                </a:lnTo>
              </a:path>
            </a:pathLst>
          </a:custGeom>
          <a:ln w="19049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0"/>
          <p:cNvSpPr/>
          <p:nvPr/>
        </p:nvSpPr>
        <p:spPr>
          <a:xfrm>
            <a:off x="4241778" y="3585168"/>
            <a:ext cx="110657" cy="799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1"/>
          <p:cNvSpPr/>
          <p:nvPr/>
        </p:nvSpPr>
        <p:spPr>
          <a:xfrm>
            <a:off x="4480936" y="3622997"/>
            <a:ext cx="909955" cy="220345"/>
          </a:xfrm>
          <a:custGeom>
            <a:avLst/>
            <a:gdLst/>
            <a:ahLst/>
            <a:cxnLst/>
            <a:rect l="l" t="t" r="r" b="b"/>
            <a:pathLst>
              <a:path w="909954" h="220344">
                <a:moveTo>
                  <a:pt x="909809" y="220300"/>
                </a:moveTo>
                <a:lnTo>
                  <a:pt x="0" y="0"/>
                </a:lnTo>
              </a:path>
            </a:pathLst>
          </a:custGeom>
          <a:ln w="19049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2"/>
          <p:cNvSpPr/>
          <p:nvPr/>
        </p:nvSpPr>
        <p:spPr>
          <a:xfrm>
            <a:off x="4387389" y="3582890"/>
            <a:ext cx="110477" cy="802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3"/>
          <p:cNvSpPr/>
          <p:nvPr/>
        </p:nvSpPr>
        <p:spPr>
          <a:xfrm>
            <a:off x="4328856" y="3043222"/>
            <a:ext cx="81980" cy="222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4"/>
          <p:cNvSpPr txBox="1"/>
          <p:nvPr/>
        </p:nvSpPr>
        <p:spPr>
          <a:xfrm>
            <a:off x="879396" y="3751297"/>
            <a:ext cx="3679825" cy="1765935"/>
          </a:xfrm>
          <a:prstGeom prst="rect">
            <a:avLst/>
          </a:prstGeom>
          <a:ln w="19049">
            <a:solidFill>
              <a:srgbClr val="0000FF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4135" marR="2138680" indent="146685">
              <a:lnSpc>
                <a:spcPct val="101600"/>
              </a:lnSpc>
              <a:spcBef>
                <a:spcPts val="204"/>
              </a:spcBef>
            </a:pPr>
            <a:r>
              <a:rPr sz="1600" spc="-5" dirty="0">
                <a:latin typeface="Arial"/>
                <a:cs typeface="Arial"/>
              </a:rPr>
              <a:t>Fake Images  </a:t>
            </a:r>
            <a:r>
              <a:rPr sz="1600" dirty="0">
                <a:latin typeface="Arial"/>
                <a:cs typeface="Arial"/>
              </a:rPr>
              <a:t>(from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generator)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/>
              <a:cs typeface="Times New Roman"/>
            </a:endParaRPr>
          </a:p>
          <a:p>
            <a:pPr marL="27305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Random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noise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15"/>
          <p:cNvSpPr txBox="1"/>
          <p:nvPr/>
        </p:nvSpPr>
        <p:spPr>
          <a:xfrm>
            <a:off x="6297959" y="3768432"/>
            <a:ext cx="161480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25425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Real Images  </a:t>
            </a:r>
            <a:r>
              <a:rPr sz="1600" dirty="0">
                <a:latin typeface="Arial"/>
                <a:cs typeface="Arial"/>
              </a:rPr>
              <a:t>(from </a:t>
            </a:r>
            <a:r>
              <a:rPr sz="1600" spc="-5" dirty="0">
                <a:latin typeface="Arial"/>
                <a:cs typeface="Arial"/>
              </a:rPr>
              <a:t>training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16"/>
          <p:cNvSpPr txBox="1"/>
          <p:nvPr/>
        </p:nvSpPr>
        <p:spPr>
          <a:xfrm>
            <a:off x="481821" y="2035295"/>
            <a:ext cx="7426325" cy="100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Generator network</a:t>
            </a:r>
            <a:r>
              <a:rPr sz="1600" spc="-5" dirty="0">
                <a:latin typeface="Arial"/>
                <a:cs typeface="Arial"/>
              </a:rPr>
              <a:t>: try to fool the discriminator by generating </a:t>
            </a:r>
            <a:r>
              <a:rPr sz="1600" dirty="0">
                <a:latin typeface="Arial"/>
                <a:cs typeface="Arial"/>
              </a:rPr>
              <a:t>real-looking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Arial"/>
                <a:cs typeface="Arial"/>
              </a:rPr>
              <a:t>Discriminator network</a:t>
            </a:r>
            <a:r>
              <a:rPr sz="1600" spc="-5" dirty="0">
                <a:latin typeface="Arial"/>
                <a:cs typeface="Arial"/>
              </a:rPr>
              <a:t>: try to distinguish between </a:t>
            </a:r>
            <a:r>
              <a:rPr sz="1600" dirty="0">
                <a:latin typeface="Arial"/>
                <a:cs typeface="Arial"/>
              </a:rPr>
              <a:t>real </a:t>
            </a:r>
            <a:r>
              <a:rPr sz="1600" spc="-5" dirty="0">
                <a:latin typeface="Arial"/>
                <a:cs typeface="Arial"/>
              </a:rPr>
              <a:t>and fake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images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34861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Real or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Fake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2" name="object 17"/>
          <p:cNvSpPr/>
          <p:nvPr/>
        </p:nvSpPr>
        <p:spPr>
          <a:xfrm>
            <a:off x="3700572" y="3836110"/>
            <a:ext cx="493149" cy="4981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8"/>
          <p:cNvSpPr/>
          <p:nvPr/>
        </p:nvSpPr>
        <p:spPr>
          <a:xfrm>
            <a:off x="2587472" y="3839285"/>
            <a:ext cx="493149" cy="5082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9"/>
          <p:cNvSpPr/>
          <p:nvPr/>
        </p:nvSpPr>
        <p:spPr>
          <a:xfrm>
            <a:off x="5209397" y="3840122"/>
            <a:ext cx="465224" cy="493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0"/>
          <p:cNvSpPr/>
          <p:nvPr/>
        </p:nvSpPr>
        <p:spPr>
          <a:xfrm>
            <a:off x="5725197" y="3840118"/>
            <a:ext cx="465224" cy="4889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1"/>
          <p:cNvSpPr/>
          <p:nvPr/>
        </p:nvSpPr>
        <p:spPr>
          <a:xfrm>
            <a:off x="3360006" y="4935834"/>
            <a:ext cx="81980" cy="222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2"/>
          <p:cNvSpPr txBox="1"/>
          <p:nvPr/>
        </p:nvSpPr>
        <p:spPr>
          <a:xfrm>
            <a:off x="5289872" y="4805820"/>
            <a:ext cx="353060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After training, use generator network to  generate new</a:t>
            </a:r>
            <a:r>
              <a:rPr sz="16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images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487035" y="1243862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Generative </a:t>
            </a:r>
            <a:r>
              <a:rPr sz="3000" spc="-10" dirty="0">
                <a:latin typeface="Arial"/>
                <a:cs typeface="Arial"/>
              </a:rPr>
              <a:t>Adversarial</a:t>
            </a:r>
            <a:r>
              <a:rPr sz="3000" spc="-2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Nets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717435" y="2296415"/>
            <a:ext cx="3536524" cy="24006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693560" y="2266183"/>
            <a:ext cx="3564459" cy="2430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3223485" y="1807423"/>
            <a:ext cx="24593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Generated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samples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2898534" y="4799262"/>
            <a:ext cx="886460" cy="287020"/>
          </a:xfrm>
          <a:custGeom>
            <a:avLst/>
            <a:gdLst/>
            <a:ahLst/>
            <a:cxnLst/>
            <a:rect l="l" t="t" r="r" b="b"/>
            <a:pathLst>
              <a:path w="886460" h="287020">
                <a:moveTo>
                  <a:pt x="0" y="286811"/>
                </a:moveTo>
                <a:lnTo>
                  <a:pt x="886278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755994" y="4740069"/>
            <a:ext cx="166483" cy="1183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400260" y="4746160"/>
            <a:ext cx="3234690" cy="381635"/>
          </a:xfrm>
          <a:custGeom>
            <a:avLst/>
            <a:gdLst/>
            <a:ahLst/>
            <a:cxnLst/>
            <a:rect l="l" t="t" r="r" b="b"/>
            <a:pathLst>
              <a:path w="3234690" h="381635">
                <a:moveTo>
                  <a:pt x="0" y="381038"/>
                </a:moveTo>
                <a:lnTo>
                  <a:pt x="3234127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14578" y="4684998"/>
            <a:ext cx="162882" cy="1223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656709" y="5228173"/>
            <a:ext cx="4491355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30"/>
              </a:lnSpc>
            </a:pPr>
            <a:r>
              <a:rPr sz="2200" spc="-5" dirty="0">
                <a:latin typeface="Arial"/>
                <a:cs typeface="Arial"/>
              </a:rPr>
              <a:t>Nearest neighbor from training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 smtClean="0">
                <a:latin typeface="Arial"/>
                <a:cs typeface="Arial"/>
              </a:rPr>
              <a:t>set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94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487035" y="1243862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Generative </a:t>
            </a:r>
            <a:r>
              <a:rPr sz="3000" spc="-10" dirty="0">
                <a:latin typeface="Arial"/>
                <a:cs typeface="Arial"/>
              </a:rPr>
              <a:t>Adversarial</a:t>
            </a:r>
            <a:r>
              <a:rPr sz="3000" spc="-2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Nets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2898534" y="4799262"/>
            <a:ext cx="886460" cy="287020"/>
          </a:xfrm>
          <a:custGeom>
            <a:avLst/>
            <a:gdLst/>
            <a:ahLst/>
            <a:cxnLst/>
            <a:rect l="l" t="t" r="r" b="b"/>
            <a:pathLst>
              <a:path w="886460" h="287020">
                <a:moveTo>
                  <a:pt x="0" y="286811"/>
                </a:moveTo>
                <a:lnTo>
                  <a:pt x="886278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755994" y="4740069"/>
            <a:ext cx="166483" cy="1183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400260" y="4746160"/>
            <a:ext cx="3234690" cy="381635"/>
          </a:xfrm>
          <a:custGeom>
            <a:avLst/>
            <a:gdLst/>
            <a:ahLst/>
            <a:cxnLst/>
            <a:rect l="l" t="t" r="r" b="b"/>
            <a:pathLst>
              <a:path w="3234690" h="381635">
                <a:moveTo>
                  <a:pt x="0" y="381038"/>
                </a:moveTo>
                <a:lnTo>
                  <a:pt x="3234127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614578" y="4684998"/>
            <a:ext cx="162882" cy="122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656709" y="5228173"/>
            <a:ext cx="4491355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30"/>
              </a:lnSpc>
            </a:pPr>
            <a:r>
              <a:rPr sz="2200" spc="-5" dirty="0">
                <a:latin typeface="Arial"/>
                <a:cs typeface="Arial"/>
              </a:rPr>
              <a:t>Nearest neighbor from training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 smtClean="0">
                <a:latin typeface="Arial"/>
                <a:cs typeface="Arial"/>
              </a:rPr>
              <a:t>set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4" name="object 3"/>
          <p:cNvSpPr txBox="1"/>
          <p:nvPr/>
        </p:nvSpPr>
        <p:spPr>
          <a:xfrm>
            <a:off x="2694594" y="1886861"/>
            <a:ext cx="39477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"/>
                <a:cs typeface="Arial"/>
              </a:rPr>
              <a:t>Generated </a:t>
            </a:r>
            <a:r>
              <a:rPr sz="2200" dirty="0">
                <a:latin typeface="Arial"/>
                <a:cs typeface="Arial"/>
              </a:rPr>
              <a:t>samples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(CIFAR-10)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8"/>
          <p:cNvSpPr/>
          <p:nvPr/>
        </p:nvSpPr>
        <p:spPr>
          <a:xfrm>
            <a:off x="1056143" y="2293686"/>
            <a:ext cx="3454305" cy="2359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9"/>
          <p:cNvSpPr/>
          <p:nvPr/>
        </p:nvSpPr>
        <p:spPr>
          <a:xfrm>
            <a:off x="4695993" y="2303537"/>
            <a:ext cx="3404399" cy="23037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95536" y="764704"/>
            <a:ext cx="830135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Arial"/>
                <a:cs typeface="Arial"/>
              </a:rPr>
              <a:t>Generative </a:t>
            </a:r>
            <a:r>
              <a:rPr sz="2600" spc="-10" dirty="0">
                <a:latin typeface="Arial"/>
                <a:cs typeface="Arial"/>
              </a:rPr>
              <a:t>Adversarial </a:t>
            </a:r>
            <a:r>
              <a:rPr sz="2600" spc="-5" dirty="0">
                <a:latin typeface="Arial"/>
                <a:cs typeface="Arial"/>
              </a:rPr>
              <a:t>Nets: Convolutional</a:t>
            </a:r>
            <a:r>
              <a:rPr sz="2600" spc="-36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Architectures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03500" y="2842710"/>
            <a:ext cx="8505912" cy="223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467544" y="1772816"/>
            <a:ext cx="82264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Generator is an upsampling network with fractionally-strided </a:t>
            </a:r>
            <a:r>
              <a:rPr sz="2000" dirty="0">
                <a:latin typeface="Arial"/>
                <a:cs typeface="Arial"/>
              </a:rPr>
              <a:t>convolutions  </a:t>
            </a:r>
            <a:r>
              <a:rPr sz="2000" spc="-5" dirty="0">
                <a:latin typeface="Arial"/>
                <a:cs typeface="Arial"/>
              </a:rPr>
              <a:t>Discriminator is </a:t>
            </a:r>
            <a:r>
              <a:rPr sz="2000" dirty="0">
                <a:latin typeface="Arial"/>
                <a:cs typeface="Arial"/>
              </a:rPr>
              <a:t>a convolutional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network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395536" y="5949280"/>
            <a:ext cx="8476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Radford et al, </a:t>
            </a:r>
            <a:r>
              <a:rPr sz="1200" dirty="0">
                <a:latin typeface="Arial"/>
                <a:cs typeface="Arial"/>
              </a:rPr>
              <a:t>“Unsupervised </a:t>
            </a:r>
            <a:r>
              <a:rPr sz="1200" spc="-5" dirty="0">
                <a:latin typeface="Arial"/>
                <a:cs typeface="Arial"/>
              </a:rPr>
              <a:t>Representation Learning with Deep Convolutional Generative Adversarial Networks”, ICLR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95536" y="764704"/>
            <a:ext cx="830135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Arial"/>
                <a:cs typeface="Arial"/>
              </a:rPr>
              <a:t>Generative </a:t>
            </a:r>
            <a:r>
              <a:rPr sz="2600" spc="-10" dirty="0">
                <a:latin typeface="Arial"/>
                <a:cs typeface="Arial"/>
              </a:rPr>
              <a:t>Adversarial </a:t>
            </a:r>
            <a:r>
              <a:rPr sz="2600" spc="-5" dirty="0">
                <a:latin typeface="Arial"/>
                <a:cs typeface="Arial"/>
              </a:rPr>
              <a:t>Nets: Convolutional</a:t>
            </a:r>
            <a:r>
              <a:rPr sz="2600" spc="-36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Architectures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395536" y="5949280"/>
            <a:ext cx="8476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Radford et al, </a:t>
            </a:r>
            <a:r>
              <a:rPr sz="1200" dirty="0">
                <a:latin typeface="Arial"/>
                <a:cs typeface="Arial"/>
              </a:rPr>
              <a:t>“Unsupervised </a:t>
            </a:r>
            <a:r>
              <a:rPr sz="1200" spc="-5" dirty="0">
                <a:latin typeface="Arial"/>
                <a:cs typeface="Arial"/>
              </a:rPr>
              <a:t>Representation Learning with Deep Convolutional Generative Adversarial Networks”, ICLR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2"/>
          <p:cNvSpPr/>
          <p:nvPr/>
        </p:nvSpPr>
        <p:spPr>
          <a:xfrm>
            <a:off x="755576" y="1890758"/>
            <a:ext cx="7721685" cy="31224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 txBox="1"/>
          <p:nvPr/>
        </p:nvSpPr>
        <p:spPr>
          <a:xfrm>
            <a:off x="2482686" y="4608387"/>
            <a:ext cx="1395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Generator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95536" y="764704"/>
            <a:ext cx="830135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Arial"/>
                <a:cs typeface="Arial"/>
              </a:rPr>
              <a:t>Generative </a:t>
            </a:r>
            <a:r>
              <a:rPr sz="2600" spc="-10" dirty="0">
                <a:latin typeface="Arial"/>
                <a:cs typeface="Arial"/>
              </a:rPr>
              <a:t>Adversarial </a:t>
            </a:r>
            <a:r>
              <a:rPr sz="2600" spc="-5" dirty="0">
                <a:latin typeface="Arial"/>
                <a:cs typeface="Arial"/>
              </a:rPr>
              <a:t>Nets: Convolutional</a:t>
            </a:r>
            <a:r>
              <a:rPr sz="2600" spc="-36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Architectures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395536" y="5949280"/>
            <a:ext cx="8476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Radford et al, </a:t>
            </a:r>
            <a:r>
              <a:rPr sz="1200" dirty="0">
                <a:latin typeface="Arial"/>
                <a:cs typeface="Arial"/>
              </a:rPr>
              <a:t>“Unsupervised </a:t>
            </a:r>
            <a:r>
              <a:rPr sz="1200" spc="-5" dirty="0">
                <a:latin typeface="Arial"/>
                <a:cs typeface="Arial"/>
              </a:rPr>
              <a:t>Representation Learning with Deep Convolutional Generative Adversarial Networks”, ICLR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2"/>
          <p:cNvSpPr/>
          <p:nvPr/>
        </p:nvSpPr>
        <p:spPr>
          <a:xfrm>
            <a:off x="1659303" y="1621584"/>
            <a:ext cx="7320690" cy="367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/>
          <p:cNvSpPr txBox="1"/>
          <p:nvPr/>
        </p:nvSpPr>
        <p:spPr>
          <a:xfrm>
            <a:off x="107504" y="2598849"/>
            <a:ext cx="125349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Samples  from the  </a:t>
            </a:r>
            <a:r>
              <a:rPr sz="2000" dirty="0">
                <a:latin typeface="Arial"/>
                <a:cs typeface="Arial"/>
              </a:rPr>
              <a:t>model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look  </a:t>
            </a:r>
            <a:r>
              <a:rPr sz="2000" dirty="0">
                <a:latin typeface="Arial"/>
                <a:cs typeface="Arial"/>
              </a:rPr>
              <a:t>much  </a:t>
            </a:r>
            <a:r>
              <a:rPr sz="2000" spc="-5" dirty="0">
                <a:latin typeface="Arial"/>
                <a:cs typeface="Arial"/>
              </a:rPr>
              <a:t>better!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395536" y="764704"/>
            <a:ext cx="830135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Arial"/>
                <a:cs typeface="Arial"/>
              </a:rPr>
              <a:t>Generative </a:t>
            </a:r>
            <a:r>
              <a:rPr sz="2600" spc="-10" dirty="0">
                <a:latin typeface="Arial"/>
                <a:cs typeface="Arial"/>
              </a:rPr>
              <a:t>Adversarial </a:t>
            </a:r>
            <a:r>
              <a:rPr sz="2600" spc="-5" dirty="0">
                <a:latin typeface="Arial"/>
                <a:cs typeface="Arial"/>
              </a:rPr>
              <a:t>Nets: Convolutional</a:t>
            </a:r>
            <a:r>
              <a:rPr sz="2600" spc="-36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Architectures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395536" y="5949280"/>
            <a:ext cx="84766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Radford et al, </a:t>
            </a:r>
            <a:r>
              <a:rPr sz="1200" dirty="0">
                <a:latin typeface="Arial"/>
                <a:cs typeface="Arial"/>
              </a:rPr>
              <a:t>“Unsupervised </a:t>
            </a:r>
            <a:r>
              <a:rPr sz="1200" spc="-5" dirty="0">
                <a:latin typeface="Arial"/>
                <a:cs typeface="Arial"/>
              </a:rPr>
              <a:t>Representation Learning with Deep Convolutional Generative Adversarial Networks”, ICLR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95849" y="2561231"/>
            <a:ext cx="145034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Interpolating  between  </a:t>
            </a:r>
            <a:r>
              <a:rPr sz="2000" dirty="0">
                <a:latin typeface="Arial"/>
                <a:cs typeface="Arial"/>
              </a:rPr>
              <a:t>random  </a:t>
            </a:r>
            <a:r>
              <a:rPr sz="2000" spc="-5" dirty="0">
                <a:latin typeface="Arial"/>
                <a:cs typeface="Arial"/>
              </a:rPr>
              <a:t>points 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 smtClean="0">
                <a:latin typeface="Arial"/>
                <a:cs typeface="Arial"/>
              </a:rPr>
              <a:t>late</a:t>
            </a:r>
            <a:r>
              <a:rPr lang="en-US" sz="2000" spc="-5" dirty="0" smtClean="0">
                <a:latin typeface="Arial"/>
                <a:cs typeface="Arial"/>
              </a:rPr>
              <a:t>nt</a:t>
            </a:r>
            <a:r>
              <a:rPr sz="2000" spc="-5" dirty="0" smtClean="0">
                <a:latin typeface="Arial"/>
                <a:cs typeface="Arial"/>
              </a:rPr>
              <a:t>  </a:t>
            </a:r>
            <a:r>
              <a:rPr sz="2000" dirty="0">
                <a:latin typeface="Arial"/>
                <a:cs typeface="Arial"/>
              </a:rPr>
              <a:t>space</a:t>
            </a:r>
          </a:p>
        </p:txBody>
      </p:sp>
      <p:sp>
        <p:nvSpPr>
          <p:cNvPr id="13" name="object 4"/>
          <p:cNvSpPr/>
          <p:nvPr/>
        </p:nvSpPr>
        <p:spPr>
          <a:xfrm>
            <a:off x="1651825" y="1658991"/>
            <a:ext cx="7339775" cy="3714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1106929" y="2129789"/>
            <a:ext cx="53663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6595" algn="l"/>
                <a:tab pos="3970654" algn="l"/>
              </a:tabLst>
            </a:pPr>
            <a:r>
              <a:rPr sz="2000" spc="-5" dirty="0">
                <a:latin typeface="Arial"/>
                <a:cs typeface="Arial"/>
              </a:rPr>
              <a:t>Smiling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woman	Neutral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woman	Neutral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522128" y="2547574"/>
            <a:ext cx="401320" cy="2038350"/>
          </a:xfrm>
          <a:custGeom>
            <a:avLst/>
            <a:gdLst/>
            <a:ahLst/>
            <a:cxnLst/>
            <a:rect l="l" t="t" r="r" b="b"/>
            <a:pathLst>
              <a:path w="401319" h="2038350">
                <a:moveTo>
                  <a:pt x="401099" y="2038200"/>
                </a:moveTo>
                <a:lnTo>
                  <a:pt x="360682" y="2032349"/>
                </a:lnTo>
                <a:lnTo>
                  <a:pt x="323036" y="2015567"/>
                </a:lnTo>
                <a:lnTo>
                  <a:pt x="288970" y="1989014"/>
                </a:lnTo>
                <a:lnTo>
                  <a:pt x="259289" y="1953847"/>
                </a:lnTo>
                <a:lnTo>
                  <a:pt x="234800" y="1911224"/>
                </a:lnTo>
                <a:lnTo>
                  <a:pt x="216310" y="1862304"/>
                </a:lnTo>
                <a:lnTo>
                  <a:pt x="204624" y="1808243"/>
                </a:lnTo>
                <a:lnTo>
                  <a:pt x="200549" y="1750202"/>
                </a:lnTo>
                <a:lnTo>
                  <a:pt x="200549" y="1285696"/>
                </a:lnTo>
                <a:lnTo>
                  <a:pt x="196475" y="1227655"/>
                </a:lnTo>
                <a:lnTo>
                  <a:pt x="184789" y="1173595"/>
                </a:lnTo>
                <a:lnTo>
                  <a:pt x="166299" y="1124674"/>
                </a:lnTo>
                <a:lnTo>
                  <a:pt x="141810" y="1082051"/>
                </a:lnTo>
                <a:lnTo>
                  <a:pt x="112129" y="1046884"/>
                </a:lnTo>
                <a:lnTo>
                  <a:pt x="78063" y="1020331"/>
                </a:lnTo>
                <a:lnTo>
                  <a:pt x="40417" y="1003550"/>
                </a:lnTo>
                <a:lnTo>
                  <a:pt x="0" y="997699"/>
                </a:lnTo>
                <a:lnTo>
                  <a:pt x="40417" y="991847"/>
                </a:lnTo>
                <a:lnTo>
                  <a:pt x="78063" y="975066"/>
                </a:lnTo>
                <a:lnTo>
                  <a:pt x="112129" y="948513"/>
                </a:lnTo>
                <a:lnTo>
                  <a:pt x="141810" y="913346"/>
                </a:lnTo>
                <a:lnTo>
                  <a:pt x="166299" y="870723"/>
                </a:lnTo>
                <a:lnTo>
                  <a:pt x="184789" y="821802"/>
                </a:lnTo>
                <a:lnTo>
                  <a:pt x="196475" y="767742"/>
                </a:lnTo>
                <a:lnTo>
                  <a:pt x="200549" y="709701"/>
                </a:lnTo>
                <a:lnTo>
                  <a:pt x="200549" y="287997"/>
                </a:lnTo>
                <a:lnTo>
                  <a:pt x="204624" y="229956"/>
                </a:lnTo>
                <a:lnTo>
                  <a:pt x="216310" y="175896"/>
                </a:lnTo>
                <a:lnTo>
                  <a:pt x="234800" y="126975"/>
                </a:lnTo>
                <a:lnTo>
                  <a:pt x="259289" y="84352"/>
                </a:lnTo>
                <a:lnTo>
                  <a:pt x="288970" y="49185"/>
                </a:lnTo>
                <a:lnTo>
                  <a:pt x="323036" y="22632"/>
                </a:lnTo>
                <a:lnTo>
                  <a:pt x="360682" y="5851"/>
                </a:lnTo>
                <a:lnTo>
                  <a:pt x="40109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33529" y="3043238"/>
            <a:ext cx="10102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Samples  from the  </a:t>
            </a:r>
            <a:r>
              <a:rPr sz="2000" dirty="0">
                <a:latin typeface="Arial"/>
                <a:cs typeface="Arial"/>
              </a:rPr>
              <a:t>model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7164288" y="1412776"/>
            <a:ext cx="1709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Radford et al, ICLR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" name="object 8"/>
          <p:cNvSpPr txBox="1">
            <a:spLocks noGrp="1"/>
          </p:cNvSpPr>
          <p:nvPr>
            <p:ph type="title"/>
          </p:nvPr>
        </p:nvSpPr>
        <p:spPr>
          <a:xfrm>
            <a:off x="323528" y="764704"/>
            <a:ext cx="8619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Generative </a:t>
            </a:r>
            <a:r>
              <a:rPr sz="2800" spc="-10" dirty="0"/>
              <a:t>Adversarial </a:t>
            </a:r>
            <a:r>
              <a:rPr sz="2800" spc="-5" dirty="0"/>
              <a:t>Nets: Interpretable </a:t>
            </a:r>
            <a:r>
              <a:rPr sz="2800" spc="-30" dirty="0"/>
              <a:t>Vector</a:t>
            </a:r>
            <a:r>
              <a:rPr sz="2800" spc="-245" dirty="0"/>
              <a:t> </a:t>
            </a:r>
            <a:r>
              <a:rPr sz="2800" dirty="0"/>
              <a:t>Math</a:t>
            </a:r>
          </a:p>
        </p:txBody>
      </p:sp>
      <p:sp>
        <p:nvSpPr>
          <p:cNvPr id="14" name="object 3"/>
          <p:cNvSpPr/>
          <p:nvPr/>
        </p:nvSpPr>
        <p:spPr>
          <a:xfrm>
            <a:off x="1979712" y="2492896"/>
            <a:ext cx="4036957" cy="226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948687" y="2475424"/>
            <a:ext cx="7068366" cy="318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1106929" y="2129789"/>
            <a:ext cx="53663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6595" algn="l"/>
                <a:tab pos="3970654" algn="l"/>
              </a:tabLst>
            </a:pPr>
            <a:r>
              <a:rPr sz="2000" spc="-5" dirty="0">
                <a:latin typeface="Arial"/>
                <a:cs typeface="Arial"/>
              </a:rPr>
              <a:t>Smiling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woman	Neutral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woman	Neutral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7019155" y="2909639"/>
            <a:ext cx="14192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Smiling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522128" y="2547574"/>
            <a:ext cx="401320" cy="2038350"/>
          </a:xfrm>
          <a:custGeom>
            <a:avLst/>
            <a:gdLst/>
            <a:ahLst/>
            <a:cxnLst/>
            <a:rect l="l" t="t" r="r" b="b"/>
            <a:pathLst>
              <a:path w="401319" h="2038350">
                <a:moveTo>
                  <a:pt x="401099" y="2038200"/>
                </a:moveTo>
                <a:lnTo>
                  <a:pt x="360682" y="2032349"/>
                </a:lnTo>
                <a:lnTo>
                  <a:pt x="323036" y="2015567"/>
                </a:lnTo>
                <a:lnTo>
                  <a:pt x="288970" y="1989014"/>
                </a:lnTo>
                <a:lnTo>
                  <a:pt x="259289" y="1953847"/>
                </a:lnTo>
                <a:lnTo>
                  <a:pt x="234800" y="1911224"/>
                </a:lnTo>
                <a:lnTo>
                  <a:pt x="216310" y="1862304"/>
                </a:lnTo>
                <a:lnTo>
                  <a:pt x="204624" y="1808243"/>
                </a:lnTo>
                <a:lnTo>
                  <a:pt x="200549" y="1750202"/>
                </a:lnTo>
                <a:lnTo>
                  <a:pt x="200549" y="1285696"/>
                </a:lnTo>
                <a:lnTo>
                  <a:pt x="196475" y="1227655"/>
                </a:lnTo>
                <a:lnTo>
                  <a:pt x="184789" y="1173595"/>
                </a:lnTo>
                <a:lnTo>
                  <a:pt x="166299" y="1124674"/>
                </a:lnTo>
                <a:lnTo>
                  <a:pt x="141810" y="1082051"/>
                </a:lnTo>
                <a:lnTo>
                  <a:pt x="112129" y="1046884"/>
                </a:lnTo>
                <a:lnTo>
                  <a:pt x="78063" y="1020331"/>
                </a:lnTo>
                <a:lnTo>
                  <a:pt x="40417" y="1003550"/>
                </a:lnTo>
                <a:lnTo>
                  <a:pt x="0" y="997699"/>
                </a:lnTo>
                <a:lnTo>
                  <a:pt x="40417" y="991847"/>
                </a:lnTo>
                <a:lnTo>
                  <a:pt x="78063" y="975066"/>
                </a:lnTo>
                <a:lnTo>
                  <a:pt x="112129" y="948513"/>
                </a:lnTo>
                <a:lnTo>
                  <a:pt x="141810" y="913346"/>
                </a:lnTo>
                <a:lnTo>
                  <a:pt x="166299" y="870723"/>
                </a:lnTo>
                <a:lnTo>
                  <a:pt x="184789" y="821802"/>
                </a:lnTo>
                <a:lnTo>
                  <a:pt x="196475" y="767742"/>
                </a:lnTo>
                <a:lnTo>
                  <a:pt x="200549" y="709701"/>
                </a:lnTo>
                <a:lnTo>
                  <a:pt x="200549" y="287997"/>
                </a:lnTo>
                <a:lnTo>
                  <a:pt x="204624" y="229956"/>
                </a:lnTo>
                <a:lnTo>
                  <a:pt x="216310" y="175896"/>
                </a:lnTo>
                <a:lnTo>
                  <a:pt x="234800" y="126975"/>
                </a:lnTo>
                <a:lnTo>
                  <a:pt x="259289" y="84352"/>
                </a:lnTo>
                <a:lnTo>
                  <a:pt x="288970" y="49185"/>
                </a:lnTo>
                <a:lnTo>
                  <a:pt x="323036" y="22632"/>
                </a:lnTo>
                <a:lnTo>
                  <a:pt x="360682" y="5851"/>
                </a:lnTo>
                <a:lnTo>
                  <a:pt x="40109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33529" y="3043238"/>
            <a:ext cx="10102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Samples  from the  </a:t>
            </a:r>
            <a:r>
              <a:rPr sz="2000" dirty="0">
                <a:latin typeface="Arial"/>
                <a:cs typeface="Arial"/>
              </a:rPr>
              <a:t>model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217729" y="4672549"/>
            <a:ext cx="1267460" cy="918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spc="-10" dirty="0">
                <a:latin typeface="Arial"/>
                <a:cs typeface="Arial"/>
              </a:rPr>
              <a:t>Average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vectors,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do  arithmetic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7164288" y="1412776"/>
            <a:ext cx="1709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Radford et al, ICLR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" name="object 8"/>
          <p:cNvSpPr txBox="1">
            <a:spLocks noGrp="1"/>
          </p:cNvSpPr>
          <p:nvPr>
            <p:ph type="title"/>
          </p:nvPr>
        </p:nvSpPr>
        <p:spPr>
          <a:xfrm>
            <a:off x="323528" y="764704"/>
            <a:ext cx="8619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Generative </a:t>
            </a:r>
            <a:r>
              <a:rPr sz="2800" spc="-10" dirty="0"/>
              <a:t>Adversarial </a:t>
            </a:r>
            <a:r>
              <a:rPr sz="2800" spc="-5" dirty="0"/>
              <a:t>Nets: Interpretable </a:t>
            </a:r>
            <a:r>
              <a:rPr sz="2800" spc="-30" dirty="0"/>
              <a:t>Vector</a:t>
            </a:r>
            <a:r>
              <a:rPr sz="2800" spc="-245" dirty="0"/>
              <a:t> </a:t>
            </a:r>
            <a:r>
              <a:rPr sz="2800" dirty="0"/>
              <a:t>Math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12" name="object 7"/>
          <p:cNvSpPr txBox="1"/>
          <p:nvPr/>
        </p:nvSpPr>
        <p:spPr>
          <a:xfrm>
            <a:off x="7164288" y="1412776"/>
            <a:ext cx="1709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Radford et al, ICLR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2016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" name="object 8"/>
          <p:cNvSpPr txBox="1">
            <a:spLocks noGrp="1"/>
          </p:cNvSpPr>
          <p:nvPr>
            <p:ph type="title"/>
          </p:nvPr>
        </p:nvSpPr>
        <p:spPr>
          <a:xfrm>
            <a:off x="323528" y="764704"/>
            <a:ext cx="8619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Generative </a:t>
            </a:r>
            <a:r>
              <a:rPr sz="2800" spc="-10" dirty="0"/>
              <a:t>Adversarial </a:t>
            </a:r>
            <a:r>
              <a:rPr sz="2800" spc="-5" dirty="0"/>
              <a:t>Nets: Interpretable </a:t>
            </a:r>
            <a:r>
              <a:rPr sz="2800" spc="-30" dirty="0"/>
              <a:t>Vector</a:t>
            </a:r>
            <a:r>
              <a:rPr sz="2800" spc="-245" dirty="0"/>
              <a:t> </a:t>
            </a:r>
            <a:r>
              <a:rPr sz="2800" dirty="0"/>
              <a:t>Math</a:t>
            </a:r>
          </a:p>
        </p:txBody>
      </p:sp>
      <p:sp>
        <p:nvSpPr>
          <p:cNvPr id="11" name="object 2"/>
          <p:cNvSpPr/>
          <p:nvPr/>
        </p:nvSpPr>
        <p:spPr>
          <a:xfrm>
            <a:off x="1254384" y="2465306"/>
            <a:ext cx="7149445" cy="3267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/>
          <p:cNvSpPr txBox="1"/>
          <p:nvPr/>
        </p:nvSpPr>
        <p:spPr>
          <a:xfrm>
            <a:off x="467544" y="2101421"/>
            <a:ext cx="60845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1660" algn="l"/>
                <a:tab pos="3926840" algn="l"/>
              </a:tabLst>
            </a:pPr>
            <a:r>
              <a:rPr sz="3000" spc="-7" baseline="2777" dirty="0">
                <a:latin typeface="Arial"/>
                <a:cs typeface="Arial"/>
              </a:rPr>
              <a:t>Glasses </a:t>
            </a:r>
            <a:r>
              <a:rPr sz="3000" baseline="2777" dirty="0">
                <a:latin typeface="Arial"/>
                <a:cs typeface="Arial"/>
              </a:rPr>
              <a:t>man	</a:t>
            </a:r>
            <a:r>
              <a:rPr sz="2000" spc="-5" dirty="0">
                <a:latin typeface="Arial"/>
                <a:cs typeface="Arial"/>
              </a:rPr>
              <a:t>No glasses</a:t>
            </a:r>
            <a:r>
              <a:rPr sz="2000" dirty="0">
                <a:latin typeface="Arial"/>
                <a:cs typeface="Arial"/>
              </a:rPr>
              <a:t> man	</a:t>
            </a:r>
            <a:r>
              <a:rPr sz="2000" spc="-5" dirty="0">
                <a:latin typeface="Arial"/>
                <a:cs typeface="Arial"/>
              </a:rPr>
              <a:t>No glasses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woman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6252044" y="2953246"/>
            <a:ext cx="23488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latin typeface="Arial"/>
                <a:cs typeface="Arial"/>
              </a:rPr>
              <a:t>Woman </a:t>
            </a:r>
            <a:r>
              <a:rPr sz="2000" spc="-5" dirty="0">
                <a:latin typeface="Arial"/>
                <a:cs typeface="Arial"/>
              </a:rPr>
              <a:t>with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glasses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6" name="object 3"/>
          <p:cNvSpPr/>
          <p:nvPr/>
        </p:nvSpPr>
        <p:spPr>
          <a:xfrm>
            <a:off x="211394" y="2005434"/>
            <a:ext cx="4642776" cy="3472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/>
          <p:nvPr/>
        </p:nvSpPr>
        <p:spPr>
          <a:xfrm>
            <a:off x="4897169" y="1974397"/>
            <a:ext cx="4045761" cy="3489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 txBox="1">
            <a:spLocks noGrp="1"/>
          </p:cNvSpPr>
          <p:nvPr>
            <p:ph type="title"/>
          </p:nvPr>
        </p:nvSpPr>
        <p:spPr>
          <a:xfrm>
            <a:off x="107504" y="1193260"/>
            <a:ext cx="3989704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2017: </a:t>
            </a:r>
            <a:r>
              <a:rPr sz="2800" spc="-10" dirty="0"/>
              <a:t>Explosion </a:t>
            </a:r>
            <a:r>
              <a:rPr sz="2800" spc="-5" dirty="0"/>
              <a:t>of</a:t>
            </a:r>
            <a:r>
              <a:rPr sz="2800" spc="-80" dirty="0"/>
              <a:t> </a:t>
            </a:r>
            <a:r>
              <a:rPr sz="2800" spc="-5" dirty="0"/>
              <a:t>GANs</a:t>
            </a:r>
            <a:endParaRPr sz="2800"/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000" dirty="0">
                <a:solidFill>
                  <a:srgbClr val="0000FF"/>
                </a:solidFill>
              </a:rPr>
              <a:t>“The </a:t>
            </a:r>
            <a:r>
              <a:rPr sz="2000" spc="-5" dirty="0">
                <a:solidFill>
                  <a:srgbClr val="0000FF"/>
                </a:solidFill>
              </a:rPr>
              <a:t>GAN</a:t>
            </a:r>
            <a:r>
              <a:rPr sz="2000" spc="-20" dirty="0">
                <a:solidFill>
                  <a:srgbClr val="0000FF"/>
                </a:solidFill>
              </a:rPr>
              <a:t> </a:t>
            </a:r>
            <a:r>
              <a:rPr sz="2000" spc="-5" dirty="0">
                <a:solidFill>
                  <a:srgbClr val="0000FF"/>
                </a:solidFill>
              </a:rPr>
              <a:t>Zoo”</a:t>
            </a:r>
            <a:endParaRPr sz="2000"/>
          </a:p>
        </p:txBody>
      </p:sp>
      <p:sp>
        <p:nvSpPr>
          <p:cNvPr id="9" name="object 6"/>
          <p:cNvSpPr txBox="1"/>
          <p:nvPr/>
        </p:nvSpPr>
        <p:spPr>
          <a:xfrm>
            <a:off x="4995954" y="5509102"/>
            <a:ext cx="3780154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latin typeface="Arial"/>
                <a:cs typeface="Arial"/>
              </a:rPr>
              <a:t>https://github.com/hindupuravinash/the-gan-zoo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5"/>
          <p:cNvSpPr txBox="1">
            <a:spLocks/>
          </p:cNvSpPr>
          <p:nvPr/>
        </p:nvSpPr>
        <p:spPr>
          <a:xfrm>
            <a:off x="4572000" y="980728"/>
            <a:ext cx="4392488" cy="50526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38100">
              <a:spcBef>
                <a:spcPts val="100"/>
              </a:spcBef>
            </a:pPr>
            <a:r>
              <a:rPr lang="en-US" sz="1600" spc="-5" dirty="0" smtClean="0">
                <a:latin typeface="Arial"/>
                <a:cs typeface="Arial"/>
              </a:rPr>
              <a:t>See also: </a:t>
            </a:r>
            <a:r>
              <a:rPr lang="en-US" sz="1600" spc="-5" dirty="0" smtClean="0">
                <a:latin typeface="Arial"/>
                <a:cs typeface="Arial"/>
                <a:hlinkClick r:id="rId4"/>
              </a:rPr>
              <a:t>https://github.com/soumith/ganhacks </a:t>
            </a:r>
            <a:r>
              <a:rPr lang="en-US" sz="1600" spc="-5" dirty="0" smtClean="0">
                <a:latin typeface="Arial"/>
                <a:cs typeface="Arial"/>
              </a:rPr>
              <a:t>for tips and tricks for trainings GANs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520460" y="1584637"/>
            <a:ext cx="36404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Better training and</a:t>
            </a:r>
            <a:r>
              <a:rPr sz="20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generation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447435" y="2657069"/>
            <a:ext cx="2343869" cy="2260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478807" y="4125778"/>
            <a:ext cx="3413673" cy="1853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876203" y="1427244"/>
            <a:ext cx="2343869" cy="2260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006902" y="2657073"/>
            <a:ext cx="2305622" cy="2260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549360" y="5034640"/>
            <a:ext cx="153546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Arial"/>
                <a:cs typeface="Arial"/>
              </a:rPr>
              <a:t>LSGAN, Zhu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2017.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3079871" y="5115694"/>
            <a:ext cx="1795153" cy="8190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88290">
              <a:lnSpc>
                <a:spcPct val="101000"/>
              </a:lnSpc>
              <a:spcBef>
                <a:spcPts val="85"/>
              </a:spcBef>
            </a:pPr>
            <a:r>
              <a:rPr sz="1300" spc="-10" dirty="0">
                <a:latin typeface="Arial"/>
                <a:cs typeface="Arial"/>
              </a:rPr>
              <a:t>Wasserstein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GAN,  Arjovsky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2017.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1000"/>
              </a:lnSpc>
            </a:pPr>
            <a:r>
              <a:rPr sz="1300" spc="-5" dirty="0">
                <a:latin typeface="Arial"/>
                <a:cs typeface="Arial"/>
              </a:rPr>
              <a:t>Improved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Wasserstein  </a:t>
            </a:r>
            <a:r>
              <a:rPr sz="1300" spc="-5" dirty="0">
                <a:latin typeface="Arial"/>
                <a:cs typeface="Arial"/>
              </a:rPr>
              <a:t>GAN, Gulrajani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2017.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5526043" y="6096441"/>
            <a:ext cx="2522008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Arial"/>
                <a:cs typeface="Arial"/>
              </a:rPr>
              <a:t>Progressive GAN, Karras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2018.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971600" y="620688"/>
            <a:ext cx="39897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2017: </a:t>
            </a:r>
            <a:r>
              <a:rPr sz="2800" spc="-10" dirty="0"/>
              <a:t>Explosion </a:t>
            </a:r>
            <a:r>
              <a:rPr sz="2800" spc="-5" dirty="0"/>
              <a:t>of</a:t>
            </a:r>
            <a:r>
              <a:rPr sz="2800" spc="-80" dirty="0"/>
              <a:t> </a:t>
            </a:r>
            <a:r>
              <a:rPr sz="2800" spc="-5" dirty="0"/>
              <a:t>GANs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971600" y="620688"/>
            <a:ext cx="39897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2017: </a:t>
            </a:r>
            <a:r>
              <a:rPr sz="2800" spc="-10" dirty="0"/>
              <a:t>Explosion </a:t>
            </a:r>
            <a:r>
              <a:rPr sz="2800" spc="-5" dirty="0"/>
              <a:t>of</a:t>
            </a:r>
            <a:r>
              <a:rPr sz="2800" spc="-80" dirty="0"/>
              <a:t> </a:t>
            </a:r>
            <a:r>
              <a:rPr sz="2800" spc="-5" dirty="0"/>
              <a:t>GANs</a:t>
            </a:r>
            <a:endParaRPr sz="2800"/>
          </a:p>
        </p:txBody>
      </p:sp>
      <p:sp>
        <p:nvSpPr>
          <p:cNvPr id="15" name="object 2"/>
          <p:cNvSpPr/>
          <p:nvPr/>
        </p:nvSpPr>
        <p:spPr>
          <a:xfrm>
            <a:off x="1012954" y="2286355"/>
            <a:ext cx="1713625" cy="35093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3"/>
          <p:cNvSpPr/>
          <p:nvPr/>
        </p:nvSpPr>
        <p:spPr>
          <a:xfrm>
            <a:off x="2766104" y="2286347"/>
            <a:ext cx="1507813" cy="2120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4"/>
          <p:cNvSpPr/>
          <p:nvPr/>
        </p:nvSpPr>
        <p:spPr>
          <a:xfrm>
            <a:off x="2726578" y="4472697"/>
            <a:ext cx="1673000" cy="12714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/>
          <p:cNvSpPr txBox="1"/>
          <p:nvPr/>
        </p:nvSpPr>
        <p:spPr>
          <a:xfrm>
            <a:off x="1085979" y="5797768"/>
            <a:ext cx="203327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Arial"/>
                <a:cs typeface="Arial"/>
              </a:rPr>
              <a:t>CycleGAN. Zhu et al.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2017.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6"/>
          <p:cNvSpPr txBox="1">
            <a:spLocks/>
          </p:cNvSpPr>
          <p:nvPr/>
        </p:nvSpPr>
        <p:spPr>
          <a:xfrm>
            <a:off x="409874" y="1807264"/>
            <a:ext cx="3989704" cy="315471"/>
          </a:xfrm>
          <a:prstGeom prst="rect">
            <a:avLst/>
          </a:prstGeom>
        </p:spPr>
        <p:txBody>
          <a:bodyPr vert="horz" wrap="square" lIns="0" tIns="38100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239395">
              <a:spcBef>
                <a:spcPts val="114"/>
              </a:spcBef>
            </a:pPr>
            <a:r>
              <a:rPr lang="sk-SK" sz="1800" spc="-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Source-&gt;Target </a:t>
            </a:r>
            <a:r>
              <a:rPr lang="sk-SK" sz="1800" spc="-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sk-SK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800" spc="-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</a:t>
            </a:r>
            <a:endParaRPr lang="sk-SK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7"/>
          <p:cNvSpPr/>
          <p:nvPr/>
        </p:nvSpPr>
        <p:spPr>
          <a:xfrm>
            <a:off x="6078691" y="4936510"/>
            <a:ext cx="1437224" cy="7226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"/>
          <p:cNvSpPr/>
          <p:nvPr/>
        </p:nvSpPr>
        <p:spPr>
          <a:xfrm>
            <a:off x="6208507" y="3667485"/>
            <a:ext cx="1198433" cy="1186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/>
          <p:nvPr/>
        </p:nvSpPr>
        <p:spPr>
          <a:xfrm>
            <a:off x="5623128" y="5630163"/>
            <a:ext cx="2621280" cy="3892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Pix2pix. Isola 2017. </a:t>
            </a:r>
            <a:r>
              <a:rPr sz="1200" dirty="0">
                <a:latin typeface="Arial"/>
                <a:cs typeface="Arial"/>
              </a:rPr>
              <a:t>Many </a:t>
            </a:r>
            <a:r>
              <a:rPr sz="1200" spc="-5" dirty="0">
                <a:latin typeface="Arial"/>
                <a:cs typeface="Arial"/>
              </a:rPr>
              <a:t>examples at  https://phillipi.github.io/pix2pix/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10"/>
          <p:cNvSpPr/>
          <p:nvPr/>
        </p:nvSpPr>
        <p:spPr>
          <a:xfrm>
            <a:off x="5536854" y="1577035"/>
            <a:ext cx="2704570" cy="12528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1"/>
          <p:cNvSpPr txBox="1"/>
          <p:nvPr/>
        </p:nvSpPr>
        <p:spPr>
          <a:xfrm>
            <a:off x="5182679" y="2762901"/>
            <a:ext cx="2147570" cy="77457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45720" algn="ctr">
              <a:lnSpc>
                <a:spcPct val="100000"/>
              </a:lnSpc>
              <a:spcBef>
                <a:spcPts val="260"/>
              </a:spcBef>
            </a:pPr>
            <a:r>
              <a:rPr sz="1400" spc="-5" dirty="0">
                <a:latin typeface="Arial"/>
                <a:cs typeface="Arial"/>
              </a:rPr>
              <a:t>Reed et al.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2017</a:t>
            </a:r>
            <a:r>
              <a:rPr sz="1400" spc="-5" dirty="0" smtClean="0">
                <a:latin typeface="Arial"/>
                <a:cs typeface="Arial"/>
              </a:rPr>
              <a:t>.</a:t>
            </a:r>
            <a:endParaRPr lang="en-US" sz="1400" spc="-5" dirty="0" smtClean="0">
              <a:latin typeface="Arial"/>
              <a:cs typeface="Arial"/>
            </a:endParaRPr>
          </a:p>
          <a:p>
            <a:pPr marL="45720" algn="ctr">
              <a:lnSpc>
                <a:spcPct val="100000"/>
              </a:lnSpc>
              <a:spcBef>
                <a:spcPts val="260"/>
              </a:spcBef>
            </a:pP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600" dirty="0">
                <a:solidFill>
                  <a:srgbClr val="0000FF"/>
                </a:solidFill>
                <a:latin typeface="Arial"/>
                <a:cs typeface="Arial"/>
              </a:rPr>
              <a:t>Many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GAN</a:t>
            </a:r>
            <a:r>
              <a:rPr sz="16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applications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5" name="object 12"/>
          <p:cNvSpPr txBox="1"/>
          <p:nvPr/>
        </p:nvSpPr>
        <p:spPr>
          <a:xfrm>
            <a:off x="5135875" y="1124744"/>
            <a:ext cx="35957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>
                <a:solidFill>
                  <a:srgbClr val="0000FF"/>
                </a:solidFill>
                <a:latin typeface="Arial"/>
                <a:cs typeface="Arial"/>
              </a:rPr>
              <a:t>Text </a:t>
            </a:r>
            <a:r>
              <a:rPr dirty="0">
                <a:solidFill>
                  <a:srgbClr val="0000FF"/>
                </a:solidFill>
                <a:latin typeface="Arial"/>
                <a:cs typeface="Arial"/>
              </a:rPr>
              <a:t>-&gt;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Image</a:t>
            </a:r>
            <a:r>
              <a:rPr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0000FF"/>
                </a:solidFill>
                <a:latin typeface="Arial"/>
                <a:cs typeface="Arial"/>
              </a:rPr>
              <a:t>Synthesis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89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11560" y="692696"/>
            <a:ext cx="5409927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2019:</a:t>
            </a:r>
            <a:r>
              <a:rPr spc="-90" dirty="0"/>
              <a:t> </a:t>
            </a:r>
            <a:r>
              <a:rPr spc="-5" dirty="0"/>
              <a:t>BigGAN</a:t>
            </a:r>
          </a:p>
        </p:txBody>
      </p:sp>
      <p:sp>
        <p:nvSpPr>
          <p:cNvPr id="7" name="object 3"/>
          <p:cNvSpPr/>
          <p:nvPr/>
        </p:nvSpPr>
        <p:spPr>
          <a:xfrm>
            <a:off x="1369000" y="2452408"/>
            <a:ext cx="6248399" cy="3144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7326224" y="5710520"/>
            <a:ext cx="1406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Brock et al.,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2019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93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043608" y="620688"/>
            <a:ext cx="3270474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GANs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729054" y="2147416"/>
            <a:ext cx="765937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Don’t work with an explicit density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function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500" spc="-45" dirty="0">
                <a:latin typeface="Arial"/>
                <a:cs typeface="Arial"/>
              </a:rPr>
              <a:t>Take </a:t>
            </a:r>
            <a:r>
              <a:rPr sz="1500" spc="-5" dirty="0">
                <a:latin typeface="Arial"/>
                <a:cs typeface="Arial"/>
              </a:rPr>
              <a:t>game-theoretic approach: learn to generate from training distribution through 2-player  game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Pros:</a:t>
            </a:r>
            <a:endParaRPr sz="150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500" spc="-5" dirty="0">
                <a:latin typeface="Arial"/>
                <a:cs typeface="Arial"/>
              </a:rPr>
              <a:t>Beautiful, </a:t>
            </a:r>
            <a:r>
              <a:rPr sz="1500" dirty="0">
                <a:latin typeface="Arial"/>
                <a:cs typeface="Arial"/>
              </a:rPr>
              <a:t>state-of-the-art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samples!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-"/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Cons:</a:t>
            </a:r>
            <a:endParaRPr sz="150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500" spc="-10" dirty="0">
                <a:latin typeface="Arial"/>
                <a:cs typeface="Arial"/>
              </a:rPr>
              <a:t>Trickier </a:t>
            </a:r>
            <a:r>
              <a:rPr sz="1500" dirty="0">
                <a:latin typeface="Arial"/>
                <a:cs typeface="Arial"/>
              </a:rPr>
              <a:t>/ more </a:t>
            </a:r>
            <a:r>
              <a:rPr sz="1500" spc="-5" dirty="0">
                <a:latin typeface="Arial"/>
                <a:cs typeface="Arial"/>
              </a:rPr>
              <a:t>unstable to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train</a:t>
            </a:r>
            <a:endParaRPr sz="150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500" spc="-5" dirty="0">
                <a:latin typeface="Arial"/>
                <a:cs typeface="Arial"/>
              </a:rPr>
              <a:t>Can’t </a:t>
            </a:r>
            <a:r>
              <a:rPr sz="1500" dirty="0">
                <a:latin typeface="Arial"/>
                <a:cs typeface="Arial"/>
              </a:rPr>
              <a:t>solve </a:t>
            </a:r>
            <a:r>
              <a:rPr sz="1500" spc="-5" dirty="0">
                <a:latin typeface="Arial"/>
                <a:cs typeface="Arial"/>
              </a:rPr>
              <a:t>inference queries </a:t>
            </a:r>
            <a:r>
              <a:rPr sz="1500" dirty="0">
                <a:latin typeface="Arial"/>
                <a:cs typeface="Arial"/>
              </a:rPr>
              <a:t>such </a:t>
            </a:r>
            <a:r>
              <a:rPr sz="1500" spc="-5" dirty="0">
                <a:latin typeface="Arial"/>
                <a:cs typeface="Arial"/>
              </a:rPr>
              <a:t>as p(x),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p(z|x)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-"/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Active areas of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research:</a:t>
            </a:r>
            <a:endParaRPr sz="150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500" spc="-5" dirty="0">
                <a:latin typeface="Arial"/>
                <a:cs typeface="Arial"/>
              </a:rPr>
              <a:t>Better loss functions, </a:t>
            </a:r>
            <a:r>
              <a:rPr sz="1500" dirty="0">
                <a:latin typeface="Arial"/>
                <a:cs typeface="Arial"/>
              </a:rPr>
              <a:t>more stable </a:t>
            </a:r>
            <a:r>
              <a:rPr sz="1500" spc="-5" dirty="0">
                <a:latin typeface="Arial"/>
                <a:cs typeface="Arial"/>
              </a:rPr>
              <a:t>training </a:t>
            </a:r>
            <a:r>
              <a:rPr sz="1500" spc="-10" dirty="0">
                <a:latin typeface="Arial"/>
                <a:cs typeface="Arial"/>
              </a:rPr>
              <a:t>(Wasserstein </a:t>
            </a:r>
            <a:r>
              <a:rPr sz="1500" spc="-5" dirty="0">
                <a:latin typeface="Arial"/>
                <a:cs typeface="Arial"/>
              </a:rPr>
              <a:t>GAN, LSGAN, </a:t>
            </a:r>
            <a:r>
              <a:rPr sz="1500" dirty="0">
                <a:latin typeface="Arial"/>
                <a:cs typeface="Arial"/>
              </a:rPr>
              <a:t>many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others)</a:t>
            </a:r>
            <a:endParaRPr sz="1500">
              <a:latin typeface="Arial"/>
              <a:cs typeface="Arial"/>
            </a:endParaRPr>
          </a:p>
          <a:p>
            <a:pPr marL="469900" indent="-2921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1500" spc="-5" dirty="0">
                <a:latin typeface="Arial"/>
                <a:cs typeface="Arial"/>
              </a:rPr>
              <a:t>Conditional GANs, GANs for all </a:t>
            </a:r>
            <a:r>
              <a:rPr sz="1500" dirty="0">
                <a:latin typeface="Arial"/>
                <a:cs typeface="Arial"/>
              </a:rPr>
              <a:t>kinds </a:t>
            </a:r>
            <a:r>
              <a:rPr sz="1500" spc="-5" dirty="0">
                <a:latin typeface="Arial"/>
                <a:cs typeface="Arial"/>
              </a:rPr>
              <a:t>of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applications</a:t>
            </a:r>
            <a:endParaRPr sz="1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93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9169" y="764704"/>
            <a:ext cx="754724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0" dirty="0"/>
              <a:t>Taxonomy </a:t>
            </a:r>
            <a:r>
              <a:rPr sz="4000" spc="-5" dirty="0"/>
              <a:t>of Generative</a:t>
            </a:r>
            <a:r>
              <a:rPr sz="4000" spc="-20" dirty="0"/>
              <a:t> </a:t>
            </a:r>
            <a:r>
              <a:rPr sz="4000" dirty="0"/>
              <a:t>Models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3234687" y="2544382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390"/>
              </a:spcBef>
            </a:pPr>
            <a:r>
              <a:rPr sz="1800" b="1" spc="-5" dirty="0">
                <a:latin typeface="Arial"/>
                <a:cs typeface="Arial"/>
              </a:rPr>
              <a:t>Generative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197686" y="3244857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28625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Explicit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4688587" y="3244857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Implicit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795561" y="1966458"/>
            <a:ext cx="147891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40690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Direct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179512" y="4027708"/>
            <a:ext cx="237045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390"/>
              </a:spcBef>
            </a:pPr>
            <a:r>
              <a:rPr sz="1800" spc="-10" dirty="0">
                <a:latin typeface="Arial"/>
                <a:cs typeface="Arial"/>
              </a:rPr>
              <a:t>Tractable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2981837" y="4027708"/>
            <a:ext cx="271462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390"/>
              </a:spcBef>
            </a:pPr>
            <a:r>
              <a:rPr sz="1800" spc="-5" dirty="0">
                <a:latin typeface="Arial"/>
                <a:cs typeface="Arial"/>
              </a:rPr>
              <a:t>Approximate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6393136" y="3911457"/>
            <a:ext cx="2112010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90"/>
              </a:spcBef>
            </a:pPr>
            <a:r>
              <a:rPr sz="1800" dirty="0">
                <a:latin typeface="Arial"/>
                <a:cs typeface="Arial"/>
              </a:rPr>
              <a:t>Markov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2905637" y="4789707"/>
            <a:ext cx="1734185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390"/>
              </a:spcBef>
            </a:pPr>
            <a:r>
              <a:rPr sz="1800" spc="-20" dirty="0">
                <a:latin typeface="Arial"/>
                <a:cs typeface="Arial"/>
              </a:rPr>
              <a:t>Variational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5115437" y="4789707"/>
            <a:ext cx="2112010" cy="393700"/>
          </a:xfrm>
          <a:prstGeom prst="rect">
            <a:avLst/>
          </a:prstGeom>
          <a:solidFill>
            <a:srgbClr val="C9DAF7"/>
          </a:solidFill>
          <a:ln w="9524">
            <a:solidFill>
              <a:srgbClr val="66666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90"/>
              </a:spcBef>
            </a:pPr>
            <a:r>
              <a:rPr sz="1800" dirty="0">
                <a:latin typeface="Arial"/>
                <a:cs typeface="Arial"/>
              </a:rPr>
              <a:t>Markov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Chain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7273912" y="4326205"/>
            <a:ext cx="465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GSN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7350112" y="2345005"/>
            <a:ext cx="465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GAN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1471246" y="3638457"/>
            <a:ext cx="911860" cy="348615"/>
          </a:xfrm>
          <a:custGeom>
            <a:avLst/>
            <a:gdLst/>
            <a:ahLst/>
            <a:cxnLst/>
            <a:rect l="l" t="t" r="r" b="b"/>
            <a:pathLst>
              <a:path w="911860" h="348614">
                <a:moveTo>
                  <a:pt x="911440" y="0"/>
                </a:moveTo>
                <a:lnTo>
                  <a:pt x="0" y="34857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1380973" y="3948114"/>
            <a:ext cx="111036" cy="79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2382737" y="3638307"/>
            <a:ext cx="1844675" cy="367665"/>
          </a:xfrm>
          <a:custGeom>
            <a:avLst/>
            <a:gdLst/>
            <a:ahLst/>
            <a:cxnLst/>
            <a:rect l="l" t="t" r="r" b="b"/>
            <a:pathLst>
              <a:path w="1844675" h="367664">
                <a:moveTo>
                  <a:pt x="0" y="0"/>
                </a:moveTo>
                <a:lnTo>
                  <a:pt x="1844199" y="367086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211268" y="3965009"/>
            <a:ext cx="109979" cy="80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495732" y="2937957"/>
            <a:ext cx="1941195" cy="290195"/>
          </a:xfrm>
          <a:custGeom>
            <a:avLst/>
            <a:gdLst/>
            <a:ahLst/>
            <a:cxnLst/>
            <a:rect l="l" t="t" r="r" b="b"/>
            <a:pathLst>
              <a:path w="1941195" h="290194">
                <a:moveTo>
                  <a:pt x="1941054" y="0"/>
                </a:moveTo>
                <a:lnTo>
                  <a:pt x="0" y="29001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400705" y="3187323"/>
            <a:ext cx="109201" cy="812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419686" y="2937982"/>
            <a:ext cx="1342390" cy="283845"/>
          </a:xfrm>
          <a:custGeom>
            <a:avLst/>
            <a:gdLst/>
            <a:ahLst/>
            <a:cxnLst/>
            <a:rect l="l" t="t" r="r" b="b"/>
            <a:pathLst>
              <a:path w="1342389" h="283844">
                <a:moveTo>
                  <a:pt x="0" y="0"/>
                </a:moveTo>
                <a:lnTo>
                  <a:pt x="1341964" y="283291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45627" y="3180962"/>
            <a:ext cx="110135" cy="80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873586" y="3638457"/>
            <a:ext cx="1463040" cy="254000"/>
          </a:xfrm>
          <a:custGeom>
            <a:avLst/>
            <a:gdLst/>
            <a:ahLst/>
            <a:cxnLst/>
            <a:rect l="l" t="t" r="r" b="b"/>
            <a:pathLst>
              <a:path w="1463040" h="254000">
                <a:moveTo>
                  <a:pt x="0" y="0"/>
                </a:moveTo>
                <a:lnTo>
                  <a:pt x="1462678" y="253482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321367" y="3851412"/>
            <a:ext cx="109604" cy="810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6372611" y="2423875"/>
            <a:ext cx="370205" cy="821055"/>
          </a:xfrm>
          <a:custGeom>
            <a:avLst/>
            <a:gdLst/>
            <a:ahLst/>
            <a:cxnLst/>
            <a:rect l="l" t="t" r="r" b="b"/>
            <a:pathLst>
              <a:path w="370204" h="821055">
                <a:moveTo>
                  <a:pt x="0" y="820982"/>
                </a:moveTo>
                <a:lnTo>
                  <a:pt x="369761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6704158" y="2335525"/>
            <a:ext cx="83241" cy="1107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4720187" y="4433007"/>
            <a:ext cx="1340485" cy="329565"/>
          </a:xfrm>
          <a:custGeom>
            <a:avLst/>
            <a:gdLst/>
            <a:ahLst/>
            <a:cxnLst/>
            <a:rect l="l" t="t" r="r" b="b"/>
            <a:pathLst>
              <a:path w="1340485" h="329564">
                <a:moveTo>
                  <a:pt x="0" y="0"/>
                </a:moveTo>
                <a:lnTo>
                  <a:pt x="1340104" y="32941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6043255" y="4722342"/>
            <a:ext cx="110512" cy="801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859554" y="4433007"/>
            <a:ext cx="332740" cy="283210"/>
          </a:xfrm>
          <a:custGeom>
            <a:avLst/>
            <a:gdLst/>
            <a:ahLst/>
            <a:cxnLst/>
            <a:rect l="l" t="t" r="r" b="b"/>
            <a:pathLst>
              <a:path w="332739" h="283210">
                <a:moveTo>
                  <a:pt x="332331" y="0"/>
                </a:moveTo>
                <a:lnTo>
                  <a:pt x="0" y="282648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784176" y="4682162"/>
            <a:ext cx="105289" cy="990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2693612" y="5234905"/>
            <a:ext cx="62052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2865" algn="l"/>
              </a:tabLst>
            </a:pPr>
            <a:r>
              <a:rPr sz="1600" spc="-15" dirty="0">
                <a:latin typeface="Arial"/>
                <a:cs typeface="Arial"/>
              </a:rPr>
              <a:t>Variational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Autoencoder	Boltzmann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Machine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202862" y="4450313"/>
            <a:ext cx="2007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Fully </a:t>
            </a:r>
            <a:r>
              <a:rPr sz="1500" spc="-10" dirty="0">
                <a:latin typeface="Arial"/>
                <a:cs typeface="Arial"/>
              </a:rPr>
              <a:t>Visible </a:t>
            </a:r>
            <a:r>
              <a:rPr sz="1500" spc="-5" dirty="0">
                <a:latin typeface="Arial"/>
                <a:cs typeface="Arial"/>
              </a:rPr>
              <a:t>Belief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Nets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7347670" y="2348880"/>
            <a:ext cx="549275" cy="273050"/>
          </a:xfrm>
          <a:custGeom>
            <a:avLst/>
            <a:gdLst/>
            <a:ahLst/>
            <a:cxnLst/>
            <a:rect l="l" t="t" r="r" b="b"/>
            <a:pathLst>
              <a:path w="549275" h="273050">
                <a:moveTo>
                  <a:pt x="0" y="0"/>
                </a:moveTo>
                <a:lnTo>
                  <a:pt x="548699" y="0"/>
                </a:lnTo>
                <a:lnTo>
                  <a:pt x="5486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 txBox="1"/>
          <p:nvPr/>
        </p:nvSpPr>
        <p:spPr>
          <a:xfrm>
            <a:off x="384932" y="4696296"/>
            <a:ext cx="1713864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indent="-292100">
              <a:lnSpc>
                <a:spcPct val="100000"/>
              </a:lnSpc>
              <a:spcBef>
                <a:spcPts val="100"/>
              </a:spcBef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NADE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dirty="0">
                <a:latin typeface="Arial"/>
                <a:cs typeface="Arial"/>
              </a:rPr>
              <a:t>MADE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PixelRNN/CNN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NICE </a:t>
            </a:r>
            <a:r>
              <a:rPr sz="1500" dirty="0">
                <a:latin typeface="Arial"/>
                <a:cs typeface="Arial"/>
              </a:rPr>
              <a:t>/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RealNVP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Glow</a:t>
            </a:r>
            <a:endParaRPr sz="1500">
              <a:latin typeface="Arial"/>
              <a:cs typeface="Arial"/>
            </a:endParaRPr>
          </a:p>
          <a:p>
            <a:pPr marL="304165" indent="-292100">
              <a:lnSpc>
                <a:spcPct val="100000"/>
              </a:lnSpc>
              <a:buChar char="-"/>
              <a:tabLst>
                <a:tab pos="304165" algn="l"/>
                <a:tab pos="304800" algn="l"/>
              </a:tabLst>
            </a:pPr>
            <a:r>
              <a:rPr sz="1500" spc="-5" dirty="0">
                <a:latin typeface="Arial"/>
                <a:cs typeface="Arial"/>
              </a:rPr>
              <a:t>Ffjord</a:t>
            </a:r>
            <a:endParaRPr sz="1500">
              <a:latin typeface="Arial"/>
              <a:cs typeface="Arial"/>
            </a:endParaRPr>
          </a:p>
        </p:txBody>
      </p:sp>
      <p:sp>
        <p:nvSpPr>
          <p:cNvPr id="40" name="object 2"/>
          <p:cNvSpPr/>
          <p:nvPr/>
        </p:nvSpPr>
        <p:spPr>
          <a:xfrm>
            <a:off x="668050" y="5157192"/>
            <a:ext cx="1413510" cy="273050"/>
          </a:xfrm>
          <a:custGeom>
            <a:avLst/>
            <a:gdLst/>
            <a:ahLst/>
            <a:cxnLst/>
            <a:rect l="l" t="t" r="r" b="b"/>
            <a:pathLst>
              <a:path w="1413510" h="273050">
                <a:moveTo>
                  <a:pt x="0" y="0"/>
                </a:moveTo>
                <a:lnTo>
                  <a:pt x="1412999" y="0"/>
                </a:lnTo>
                <a:lnTo>
                  <a:pt x="14129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2"/>
          <p:cNvSpPr/>
          <p:nvPr/>
        </p:nvSpPr>
        <p:spPr>
          <a:xfrm>
            <a:off x="2627784" y="5229200"/>
            <a:ext cx="2304256" cy="360040"/>
          </a:xfrm>
          <a:custGeom>
            <a:avLst/>
            <a:gdLst/>
            <a:ahLst/>
            <a:cxnLst/>
            <a:rect l="l" t="t" r="r" b="b"/>
            <a:pathLst>
              <a:path w="1413510" h="273050">
                <a:moveTo>
                  <a:pt x="0" y="0"/>
                </a:moveTo>
                <a:lnTo>
                  <a:pt x="1412999" y="0"/>
                </a:lnTo>
                <a:lnTo>
                  <a:pt x="1412999" y="272999"/>
                </a:lnTo>
                <a:lnTo>
                  <a:pt x="0" y="2729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944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7921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Useful Resources on Generative</a:t>
            </a:r>
            <a:r>
              <a:rPr sz="3600" spc="-90" dirty="0"/>
              <a:t> </a:t>
            </a:r>
            <a:r>
              <a:rPr sz="3600" dirty="0"/>
              <a:t>Models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1547664" y="2985839"/>
            <a:ext cx="537527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CS 236: </a:t>
            </a: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2"/>
              </a:rPr>
              <a:t>Deep Generative </a:t>
            </a:r>
            <a:r>
              <a:rPr sz="1800" u="heavy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2"/>
              </a:rPr>
              <a:t>Models</a:t>
            </a:r>
            <a:r>
              <a:rPr sz="1800" spc="15" dirty="0">
                <a:solidFill>
                  <a:srgbClr val="1155CC"/>
                </a:solidFill>
                <a:latin typeface="Arial"/>
                <a:cs typeface="Arial"/>
                <a:hlinkClick r:id="rId2"/>
              </a:rPr>
              <a:t> </a:t>
            </a:r>
            <a:r>
              <a:rPr sz="1800" dirty="0">
                <a:latin typeface="Arial"/>
                <a:cs typeface="Arial"/>
              </a:rPr>
              <a:t>(Stanford)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CS 294-158 </a:t>
            </a:r>
            <a:r>
              <a:rPr sz="18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Deep Unsupervised Learning</a:t>
            </a:r>
            <a:r>
              <a:rPr sz="1800" spc="-50" dirty="0">
                <a:solidFill>
                  <a:srgbClr val="1155CC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dirty="0">
                <a:latin typeface="Arial"/>
                <a:cs typeface="Arial"/>
              </a:rPr>
              <a:t>(Berkeley)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93645" y="692696"/>
            <a:ext cx="319225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Recap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605825" y="2187892"/>
            <a:ext cx="2966720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Generative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Models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tabLst>
                <a:tab pos="469265" algn="l"/>
              </a:tabLst>
            </a:pPr>
            <a:r>
              <a:rPr sz="1800" dirty="0">
                <a:latin typeface="Arial"/>
                <a:cs typeface="Arial"/>
              </a:rPr>
              <a:t>-	</a:t>
            </a:r>
            <a:r>
              <a:rPr sz="1800" spc="-5" dirty="0">
                <a:latin typeface="Arial"/>
                <a:cs typeface="Arial"/>
              </a:rPr>
              <a:t>PixelRNN and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PixelCNN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758299" y="3833129"/>
            <a:ext cx="35039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</a:tabLst>
            </a:pPr>
            <a:r>
              <a:rPr sz="1800" dirty="0">
                <a:latin typeface="Arial"/>
                <a:cs typeface="Arial"/>
              </a:rPr>
              <a:t>-	</a:t>
            </a:r>
            <a:r>
              <a:rPr sz="1800" spc="-20" dirty="0">
                <a:latin typeface="Arial"/>
                <a:cs typeface="Arial"/>
              </a:rPr>
              <a:t>Variational </a:t>
            </a:r>
            <a:r>
              <a:rPr sz="1800" spc="-5" dirty="0">
                <a:latin typeface="Arial"/>
                <a:cs typeface="Arial"/>
              </a:rPr>
              <a:t>Autoencoders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(VAE)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758299" y="4975732"/>
            <a:ext cx="4474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</a:tabLst>
            </a:pPr>
            <a:r>
              <a:rPr sz="1800" dirty="0">
                <a:latin typeface="Arial"/>
                <a:cs typeface="Arial"/>
              </a:rPr>
              <a:t>-	</a:t>
            </a:r>
            <a:r>
              <a:rPr sz="1800" spc="-5" dirty="0">
                <a:latin typeface="Arial"/>
                <a:cs typeface="Arial"/>
              </a:rPr>
              <a:t>Generative Adversarial Networks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(GANs)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3737433" y="2798761"/>
            <a:ext cx="4646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Explicit density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model,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optimizes exact likelihood, good 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samples.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But </a:t>
            </a: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inefficient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sequential</a:t>
            </a:r>
            <a:r>
              <a:rPr sz="15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generation.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4408275" y="3869928"/>
            <a:ext cx="459486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Optimize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variational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lower bound on likelihood. Useful  latent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representation,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inference queries. But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current  sample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quality not the</a:t>
            </a:r>
            <a:r>
              <a:rPr sz="15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best.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5355925" y="5022056"/>
            <a:ext cx="34613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Game-theoretic approach, best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samples! 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But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be tricky and unstable to train,  no inference</a:t>
            </a:r>
            <a:r>
              <a:rPr sz="15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"/>
                <a:cs typeface="Arial"/>
              </a:rPr>
              <a:t>queries.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8450</TotalTime>
  <Words>5590</Words>
  <Application>Microsoft Office PowerPoint</Application>
  <PresentationFormat>On-screen Show (4:3)</PresentationFormat>
  <Paragraphs>1095</Paragraphs>
  <Slides>109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Flow</vt:lpstr>
      <vt:lpstr>Neurónové siete  pre počítačové videnie šk.r. 2019-20</vt:lpstr>
      <vt:lpstr>Overview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Supervised vs Unsupervised Learning</vt:lpstr>
      <vt:lpstr>Generative Models Given training data, generate new samples from same distribution</vt:lpstr>
      <vt:lpstr>Generative Models Given training data, generate new samples from same distribution</vt:lpstr>
      <vt:lpstr>Why Generative Models?</vt:lpstr>
      <vt:lpstr>Taxonomy of Generative Models</vt:lpstr>
      <vt:lpstr>Taxonomy of Generative Models</vt:lpstr>
      <vt:lpstr>PixelRNN and PixelCNN</vt:lpstr>
      <vt:lpstr>Fully visible belief network</vt:lpstr>
      <vt:lpstr>Fully visible belief network</vt:lpstr>
      <vt:lpstr>Fully visible belief network</vt:lpstr>
      <vt:lpstr>PixelRNN</vt:lpstr>
      <vt:lpstr>PixelRNN</vt:lpstr>
      <vt:lpstr>PixelRNN</vt:lpstr>
      <vt:lpstr>PixelRNN</vt:lpstr>
      <vt:lpstr>PixelCNN</vt:lpstr>
      <vt:lpstr>PixelCNN</vt:lpstr>
      <vt:lpstr>PixelCNN</vt:lpstr>
      <vt:lpstr>Generation Samples</vt:lpstr>
      <vt:lpstr>PixelRNN and PixelCNN</vt:lpstr>
      <vt:lpstr>Variational  Autoencoders (VAE)</vt:lpstr>
      <vt:lpstr>So far...</vt:lpstr>
      <vt:lpstr>So far...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Some background first: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Autoencoders: Intractability</vt:lpstr>
      <vt:lpstr>Variational Autoencoders: Intractability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</vt:lpstr>
      <vt:lpstr>Variational Autoencoders: Generating Data!</vt:lpstr>
      <vt:lpstr>Variational Autoencoders: Generating Data!</vt:lpstr>
      <vt:lpstr>Variational Autoencoders: Generating Data!</vt:lpstr>
      <vt:lpstr>Variational Autoencoders: Generating Data!</vt:lpstr>
      <vt:lpstr>Variational Autoencoders: Generating Data!</vt:lpstr>
      <vt:lpstr>Variational Autoencoders: Generating Data!</vt:lpstr>
      <vt:lpstr>Variational Autoencoders</vt:lpstr>
      <vt:lpstr>Generative Adversarial  Networks (GAN)</vt:lpstr>
      <vt:lpstr>So far...</vt:lpstr>
      <vt:lpstr>So far...</vt:lpstr>
      <vt:lpstr>Generative Adversarial Networks</vt:lpstr>
      <vt:lpstr>Generative Adversarial Networks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Training GANs: Two-player game</vt:lpstr>
      <vt:lpstr>Slide 93</vt:lpstr>
      <vt:lpstr>Slide 94</vt:lpstr>
      <vt:lpstr>Slide 95</vt:lpstr>
      <vt:lpstr>Slide 96</vt:lpstr>
      <vt:lpstr>Slide 97</vt:lpstr>
      <vt:lpstr>Slide 98</vt:lpstr>
      <vt:lpstr>Generative Adversarial Nets: Interpretable Vector Math</vt:lpstr>
      <vt:lpstr>Generative Adversarial Nets: Interpretable Vector Math</vt:lpstr>
      <vt:lpstr>Generative Adversarial Nets: Interpretable Vector Math</vt:lpstr>
      <vt:lpstr>2017: Explosion of GANs “The GAN Zoo”</vt:lpstr>
      <vt:lpstr>2017: Explosion of GANs</vt:lpstr>
      <vt:lpstr>2017: Explosion of GANs</vt:lpstr>
      <vt:lpstr>2019: BigGAN</vt:lpstr>
      <vt:lpstr>GANs</vt:lpstr>
      <vt:lpstr>Taxonomy of Generative Models</vt:lpstr>
      <vt:lpstr>Useful Resources on Generative Models</vt:lpstr>
      <vt:lpstr>Recap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zuzana</cp:lastModifiedBy>
  <cp:revision>615</cp:revision>
  <dcterms:created xsi:type="dcterms:W3CDTF">2015-07-27T05:27:08Z</dcterms:created>
  <dcterms:modified xsi:type="dcterms:W3CDTF">2019-11-26T12:09:38Z</dcterms:modified>
</cp:coreProperties>
</file>