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68"/>
  </p:notesMasterIdLst>
  <p:sldIdLst>
    <p:sldId id="256" r:id="rId2"/>
    <p:sldId id="297" r:id="rId3"/>
    <p:sldId id="584" r:id="rId4"/>
    <p:sldId id="769" r:id="rId5"/>
    <p:sldId id="729" r:id="rId6"/>
    <p:sldId id="819" r:id="rId7"/>
    <p:sldId id="642" r:id="rId8"/>
    <p:sldId id="758" r:id="rId9"/>
    <p:sldId id="771" r:id="rId10"/>
    <p:sldId id="772" r:id="rId11"/>
    <p:sldId id="773" r:id="rId12"/>
    <p:sldId id="774" r:id="rId13"/>
    <p:sldId id="775" r:id="rId14"/>
    <p:sldId id="776" r:id="rId15"/>
    <p:sldId id="770" r:id="rId16"/>
    <p:sldId id="760" r:id="rId17"/>
    <p:sldId id="761" r:id="rId18"/>
    <p:sldId id="762" r:id="rId19"/>
    <p:sldId id="763" r:id="rId20"/>
    <p:sldId id="764" r:id="rId21"/>
    <p:sldId id="765" r:id="rId22"/>
    <p:sldId id="767" r:id="rId23"/>
    <p:sldId id="766" r:id="rId24"/>
    <p:sldId id="768" r:id="rId25"/>
    <p:sldId id="777" r:id="rId26"/>
    <p:sldId id="778" r:id="rId27"/>
    <p:sldId id="779" r:id="rId28"/>
    <p:sldId id="780" r:id="rId29"/>
    <p:sldId id="781" r:id="rId30"/>
    <p:sldId id="782" r:id="rId31"/>
    <p:sldId id="783" r:id="rId32"/>
    <p:sldId id="805" r:id="rId33"/>
    <p:sldId id="807" r:id="rId34"/>
    <p:sldId id="806" r:id="rId35"/>
    <p:sldId id="784" r:id="rId36"/>
    <p:sldId id="792" r:id="rId37"/>
    <p:sldId id="793" r:id="rId38"/>
    <p:sldId id="794" r:id="rId39"/>
    <p:sldId id="795" r:id="rId40"/>
    <p:sldId id="796" r:id="rId41"/>
    <p:sldId id="797" r:id="rId42"/>
    <p:sldId id="798" r:id="rId43"/>
    <p:sldId id="799" r:id="rId44"/>
    <p:sldId id="800" r:id="rId45"/>
    <p:sldId id="801" r:id="rId46"/>
    <p:sldId id="802" r:id="rId47"/>
    <p:sldId id="803" r:id="rId48"/>
    <p:sldId id="804" r:id="rId49"/>
    <p:sldId id="785" r:id="rId50"/>
    <p:sldId id="786" r:id="rId51"/>
    <p:sldId id="787" r:id="rId52"/>
    <p:sldId id="788" r:id="rId53"/>
    <p:sldId id="789" r:id="rId54"/>
    <p:sldId id="791" r:id="rId55"/>
    <p:sldId id="808" r:id="rId56"/>
    <p:sldId id="809" r:id="rId57"/>
    <p:sldId id="810" r:id="rId58"/>
    <p:sldId id="811" r:id="rId59"/>
    <p:sldId id="812" r:id="rId60"/>
    <p:sldId id="813" r:id="rId61"/>
    <p:sldId id="814" r:id="rId62"/>
    <p:sldId id="815" r:id="rId63"/>
    <p:sldId id="816" r:id="rId64"/>
    <p:sldId id="817" r:id="rId65"/>
    <p:sldId id="818" r:id="rId66"/>
    <p:sldId id="759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2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86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27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36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13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1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65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0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16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37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13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60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55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576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06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53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87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90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94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47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5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886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451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222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340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43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07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931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074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848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029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56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889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539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106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51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632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672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205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89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28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484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335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758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781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203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9329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448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511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443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338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595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146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6560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439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142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408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0686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745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936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165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2734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6418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6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9F38-53A6-4B67-8156-BF8F3953884F}" type="datetime1">
              <a:rPr lang="en-US" smtClean="0"/>
              <a:t>12/14/2020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16CA850B-1B78-4466-B399-B763DF9543BC}" type="datetime1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1374-324F-4FE1-9996-3A40CA70E06E}" type="datetime1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6837-8A9B-4C30-83D9-BB6933B302F1}" type="datetime1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EB37-BF3D-4E31-8B76-F59D011E5E03}" type="datetime1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CC02-5648-4A19-A44D-1C5B596CA704}" type="datetime1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C83D-8D08-490F-9F40-CF89CAA188E7}" type="datetime1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6C6AF-7834-43E6-B3F4-46F54A295C31}" type="datetime1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6A6AD-0249-4D56-80ED-0798262FFF1E}" type="datetime1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C5BE-40E9-430B-AEDB-DC8E0319C96D}" type="datetime1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339F-396E-470E-BDDE-3D34776A240F}" type="datetime1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82A16D-6DE2-4463-9D09-83BE184212B7}" type="datetime1">
              <a:rPr lang="en-US" smtClean="0"/>
              <a:t>12/14/2020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Etika hlbokého učenia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Etika hlbokého učenia: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Vhodné vedecké postupy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Systematická chyba v dátach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Masové zbieranie osobných údajov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Spoľahlivosť modelov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Ablačné experimenty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9 etických otázok umelej inteligencie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Snaha o porozumenie tomu, čo sa deje vo vnútri neurónovej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konvolučnej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siete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2045085" y="3164939"/>
            <a:ext cx="5053830" cy="1588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>
            <a:off x="270842" y="3131487"/>
            <a:ext cx="1625273" cy="1406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 txBox="1"/>
          <p:nvPr/>
        </p:nvSpPr>
        <p:spPr>
          <a:xfrm>
            <a:off x="7378190" y="3547081"/>
            <a:ext cx="148653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Class Scores:  1000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numbers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21"/>
          <p:cNvSpPr txBox="1"/>
          <p:nvPr/>
        </p:nvSpPr>
        <p:spPr>
          <a:xfrm>
            <a:off x="270842" y="4799824"/>
            <a:ext cx="6933168" cy="8797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>
              <a:lnSpc>
                <a:spcPts val="143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Input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Image:</a:t>
            </a:r>
            <a:endParaRPr sz="1200" dirty="0">
              <a:latin typeface="Arial"/>
              <a:cs typeface="Arial"/>
            </a:endParaRPr>
          </a:p>
          <a:p>
            <a:pPr marL="418465">
              <a:lnSpc>
                <a:spcPts val="1435"/>
              </a:lnSpc>
            </a:pPr>
            <a:r>
              <a:rPr sz="1200" dirty="0">
                <a:latin typeface="Arial"/>
                <a:cs typeface="Arial"/>
              </a:rPr>
              <a:t>3 x </a:t>
            </a:r>
            <a:r>
              <a:rPr sz="1200" spc="-5" dirty="0">
                <a:latin typeface="Arial"/>
                <a:cs typeface="Arial"/>
              </a:rPr>
              <a:t>224 </a:t>
            </a:r>
            <a:r>
              <a:rPr sz="1200" dirty="0">
                <a:latin typeface="Arial"/>
                <a:cs typeface="Arial"/>
              </a:rPr>
              <a:t>x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224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2058035">
              <a:lnSpc>
                <a:spcPct val="100000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What are the intermediate features looking</a:t>
            </a:r>
            <a:r>
              <a:rPr sz="18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sz="1800" spc="-5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800" dirty="0">
              <a:latin typeface="Arial"/>
              <a:cs typeface="Arial"/>
            </a:endParaRPr>
          </a:p>
        </p:txBody>
      </p:sp>
      <p:cxnSp>
        <p:nvCxnSpPr>
          <p:cNvPr id="8" name="Rovná spojovacia šípka 7"/>
          <p:cNvCxnSpPr/>
          <p:nvPr/>
        </p:nvCxnSpPr>
        <p:spPr>
          <a:xfrm flipV="1">
            <a:off x="2627784" y="4799824"/>
            <a:ext cx="0" cy="501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 flipV="1">
            <a:off x="3491880" y="4799823"/>
            <a:ext cx="0" cy="5013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ovacia šípka 22"/>
          <p:cNvCxnSpPr/>
          <p:nvPr/>
        </p:nvCxnSpPr>
        <p:spPr>
          <a:xfrm flipV="1">
            <a:off x="4283968" y="4799822"/>
            <a:ext cx="0" cy="5013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V="1">
            <a:off x="5076056" y="4799822"/>
            <a:ext cx="0" cy="5013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ovná spojovacia šípka 26"/>
          <p:cNvCxnSpPr/>
          <p:nvPr/>
        </p:nvCxnSpPr>
        <p:spPr>
          <a:xfrm flipV="1">
            <a:off x="5724128" y="4799821"/>
            <a:ext cx="0" cy="501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ovná spojovacia šípka 30"/>
          <p:cNvCxnSpPr/>
          <p:nvPr/>
        </p:nvCxnSpPr>
        <p:spPr>
          <a:xfrm flipV="1">
            <a:off x="6300192" y="4799822"/>
            <a:ext cx="0" cy="5013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Rovná spojovacia šípka 32"/>
          <p:cNvCxnSpPr/>
          <p:nvPr/>
        </p:nvCxnSpPr>
        <p:spPr>
          <a:xfrm flipV="1">
            <a:off x="6732240" y="4799821"/>
            <a:ext cx="0" cy="501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99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2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Aktivácie: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L2 Najbližší sused testovacieho obrazu v príznakovom priestore na poslednej vrstve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Zníženie rozmeru príznakového vektora cez PCA (napr. zo 4096 na 2)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Maximálne aktivované kanály – vizualizujeme obrazy, ktoré ich aktivovali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Zakrytím zisťujeme, ktoré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sú dôležité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3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Gradienty: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Mapy významnosti, aby sme určili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ktoré sú podstatné pre klasifikáciu – počítajú sa ako gradienty nenormalizovaného skóre pre triedu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Priebežné príznaky (cez riadené spätné šírenie) – počítajú gradient konkrétneho neurónu s ohľadom 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vstupu, aby bolo jasné, ktoré časti obrazu tento neurón aktivujú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4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Gradienty: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Môžeme sa pýtať, aký obraz vo všeobecnosti aktivuje tento neurón – odpoveď poskytne technika, ktorá sa volá vzostup gradientu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Fixujeme váhy siete, pridáme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regularizátor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(aby to vyzeralo ako prirodzený obraz) a vytvárame syntetický obraz, ktorý maximalizuje odozvu konkrétneho neurónu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68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5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Iné aplikácie: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DeepDream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spustíme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dopredný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 siete po určitú vrstvu, nastavíme gradient tej vrstvy rovný jej aktivácii a vypočítame gradient spätne až po obraz a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zmeníme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obrazu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Inverzia príznakov – vytvoríme príznakový vektor a snažíme sa vytvoriť syntetický obraz, ktorý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zodpovedá tomuto vektoru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5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Niekedy projekty UI zlyhávajú, napr. kvôli malému objemu dát alebo malej robustnosti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ľudia majú algoritmom založeným 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neu-rónových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sieťach veriť, musíme používať vhodné vedecké postupy</a:t>
            </a:r>
          </a:p>
          <a:p>
            <a:pPr>
              <a:spcBef>
                <a:spcPts val="1200"/>
              </a:spcBef>
            </a:pP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Čo vieme povedať o úspešnosti algoritmu, ktorého štatistické rozdelenie trénovacej množiny bude iné ako rozdelenie testovacej množiny?</a:t>
            </a:r>
          </a:p>
        </p:txBody>
      </p:sp>
    </p:spTree>
    <p:extLst>
      <p:ext uri="{BB962C8B-B14F-4D97-AF65-F5344CB8AC3E}">
        <p14:creationId xmlns:p14="http://schemas.microsoft.com/office/powerpoint/2010/main" val="14292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Dodržanie postupu trénovacia, validačná a testovacia množina</a:t>
            </a:r>
          </a:p>
          <a:p>
            <a:pPr>
              <a:spcBef>
                <a:spcPts val="12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Vysvetliteľnosť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práce algoritmu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 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Ohraničujúce podmienky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Postupné nasadzovanie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Auditovanie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Monitoring a varovanie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2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Vysvetliteľnosť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práce algoritmu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algorit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-mus dokáže vysvetliť svoje rozhodnutie, zvyšuje to dôveru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finančné oddelenie štátu New York zisťovalo, či algoritmus Apple/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Goldmann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Sachs neobsahuje skreslenie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bias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 pri rozhodovaní o výške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reditu pre zákazníka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Práve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vysvetliteľnosť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práce algoritmu pomôže odhaliť, či sa tam skreslenie nachádza</a:t>
            </a:r>
          </a:p>
        </p:txBody>
      </p:sp>
    </p:spTree>
    <p:extLst>
      <p:ext uri="{BB962C8B-B14F-4D97-AF65-F5344CB8AC3E}">
        <p14:creationId xmlns:p14="http://schemas.microsoft.com/office/powerpoint/2010/main" val="400386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mnohí ľudia sú ochotní užívať lieky, ktoré prešli náhodnými klinickými testami a získali súhlas štátnej autority na kontrolu liečiv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Podobne aj dôvera v algoritmy UI bude vyššia, ak prejdú podobnými testami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Preto sa hľadajú spôsoby vytvárania testovacej množiny, aby sa čo najviac overila úspešnosť fungovania algoritmu </a:t>
            </a:r>
          </a:p>
        </p:txBody>
      </p:sp>
    </p:spTree>
    <p:extLst>
      <p:ext uri="{BB962C8B-B14F-4D97-AF65-F5344CB8AC3E}">
        <p14:creationId xmlns:p14="http://schemas.microsoft.com/office/powerpoint/2010/main" val="42284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Ohraničujúce podmienky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pomáha aj jasné stanovenie podmienok, za ktorých algoritmus funguje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pri rozpoznávaní medicínskych obrazov sa špecifikuje povolený rozsah vstupu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röntgenové snímky musia mať určitý jas a stanovené rozlíšenie (potom je možné testovať algoritmy voči týmto podmienkam) </a:t>
            </a:r>
          </a:p>
        </p:txBody>
      </p:sp>
    </p:spTree>
    <p:extLst>
      <p:ext uri="{BB962C8B-B14F-4D97-AF65-F5344CB8AC3E}">
        <p14:creationId xmlns:p14="http://schemas.microsoft.com/office/powerpoint/2010/main" val="23320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Postupné nasadzovanie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namiesto toho, aby od prvého dňa rozhodovala UI o diagnóze sama, tak najprv len asistuje lekárom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Postupne, keď sa zvýši počet snímok 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dosta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-točne sa zvýši úspešnosť rozpoznávania, po-tom sa dá veriť vyššiemu a vyššiemu stupňu automatizácie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až potom môže prípadne aj UI robiť samostatné rozhodnutia</a:t>
            </a:r>
          </a:p>
        </p:txBody>
      </p:sp>
    </p:spTree>
    <p:extLst>
      <p:ext uri="{BB962C8B-B14F-4D97-AF65-F5344CB8AC3E}">
        <p14:creationId xmlns:p14="http://schemas.microsoft.com/office/powerpoint/2010/main" val="114556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Vhodné vedecké postupy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Auditovanie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audity tretích strán môžu zvýšiť našu dôveru, že algoritmy UI nemajú žiadne skreslenie, rodové, rasové alebo iné a spĺňajú určité štandardy</a:t>
            </a:r>
          </a:p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Monitoring a varovanie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aj po nasadení systému je dobré vytvoriť systém monitoringu a varovania v prípade vážnej chyby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Najprv musíme systému veriť my, aby mu mohol veriť zákazník</a:t>
            </a:r>
          </a:p>
        </p:txBody>
      </p:sp>
    </p:spTree>
    <p:extLst>
      <p:ext uri="{BB962C8B-B14F-4D97-AF65-F5344CB8AC3E}">
        <p14:creationId xmlns:p14="http://schemas.microsoft.com/office/powerpoint/2010/main" val="41385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Systematická chyba v dátach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Compas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SW, ktorý predpovedá, aká je šanca, že daná osoba sa dopustí zločinu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Zistilo sa, že v ňom je skreslenie, lebo 2x viac nadhodnocoval šancu osoby čiernej pleti a podobne 2x podhodnocoval osobu bielej pleti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 sa reálne používa v 12 štátoch USA a na základe jeho výstupov rozhoduje sudca o možnosti prepustenia na kauciu, výške trestu apod.</a:t>
            </a:r>
          </a:p>
        </p:txBody>
      </p:sp>
    </p:spTree>
    <p:extLst>
      <p:ext uri="{BB962C8B-B14F-4D97-AF65-F5344CB8AC3E}">
        <p14:creationId xmlns:p14="http://schemas.microsoft.com/office/powerpoint/2010/main" val="357698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Systematická chyba v dátach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 nebol zámerne skreslený, ale zrejme nebol trénovaný na dátach, ktoré by zohľadnili rozdiely vo farbe pleti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Obsahoval skreslenie, ktoré doňho (zrejme nevedome) vložil jeho tvorca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Ešte väčšie riziko hrozí pri hotových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progra-moch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do ktorých nevidíme a nevieme vyhodnotiť, či je program skreslený alebo nie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8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5 typických typov skreslenia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pri zbere údajov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pri vylúčení niektorých údajov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pozorovateľa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na základe predsudkov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na základe merania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Skreslenie pri zbere údajov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Nastane vtedy, ak dáta nereprezentujú dobre prostredie, v ktorom má program bežať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Bezpečnostné kamery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chcete, aby fungovali celý deň, ale natrénujete ich len na denné (alebo nočné) dáta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Skúmajte rozsah každého príznaku (obrazu) a snažte sa, aby v databáze boli dáta, ktoré ich rovnomerne pokrývajú 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800"/>
              </a:spcBef>
            </a:pPr>
            <a:r>
              <a:rPr lang="sk-SK" sz="5400" dirty="0"/>
              <a:t>Skreslenie pri vylúčení údajov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Nastane pri čistení dát, keď vylúčime niektoré príznaky, lebo si myslíme, že nemajú vplyv na výstupnú klasifikáciu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Záchrana na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Titanicu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vylúčime ID pasažiera pri predpovedi, či sa zachráni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Málokto vie, že pasažieri dostávali ID podľa vzdialenosti od záchranných člnov, čím bolo nižšie ID, tým bol bližšie</a:t>
            </a:r>
          </a:p>
        </p:txBody>
      </p:sp>
    </p:spTree>
    <p:extLst>
      <p:ext uri="{BB962C8B-B14F-4D97-AF65-F5344CB8AC3E}">
        <p14:creationId xmlns:p14="http://schemas.microsoft.com/office/powerpoint/2010/main" val="29881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800"/>
              </a:spcBef>
            </a:pPr>
            <a:r>
              <a:rPr lang="sk-SK" sz="5400" dirty="0"/>
              <a:t>Skreslenie pri vylúčení </a:t>
            </a:r>
            <a:r>
              <a:rPr lang="sk-SK" sz="5400" dirty="0" smtClean="0"/>
              <a:t>údajov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Snažte sa dostatočne preskúmať vzťah medzi príznakom a výslednou klasifikáciou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Môžete využiť nástroje na tvorbu rozhodovacích stromov, ktoré uprednostňujú (zachovávajú) príznaky s nízkou entropiou alebo príznaky, ktoré majú vysokú vzájomnú informáciu s klasifikáciou do triedy</a:t>
            </a:r>
          </a:p>
        </p:txBody>
      </p:sp>
    </p:spTree>
    <p:extLst>
      <p:ext uri="{BB962C8B-B14F-4D97-AF65-F5344CB8AC3E}">
        <p14:creationId xmlns:p14="http://schemas.microsoft.com/office/powerpoint/2010/main" val="20963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Skreslenie pozorovateľa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Tendencia vidieť napr. pri pozorovaní skupiny to, čo chceme vidieť alebo to, čo sa očakáva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Je inteligencia dedičná?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Známy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experi-ment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pri ktorom tvorca predpokladal, že deti z rodín s nižším sociálnym statusom budú mať nižšiu inteligenciu ako tie z rodín s vyšším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viedlo k vytvoreniu dvojcestného systému vzdelávania v Anglicku – ale teraz už vieme, že inteligencia nie je dedičná</a:t>
            </a: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Skreslenie 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pozorovateľa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Zaručiť, že pozorovatelia sú vyškolení najmä v tom, aké sú potenciálne skreslenia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Jednoznačne definovať jednotlivé typy správania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Stanoviť jasné pravidlá a postupy pre pozorovaný experiment, s cieľom znížiť skreslenie na minimum</a:t>
            </a:r>
          </a:p>
        </p:txBody>
      </p:sp>
    </p:spTree>
    <p:extLst>
      <p:ext uri="{BB962C8B-B14F-4D97-AF65-F5344CB8AC3E}">
        <p14:creationId xmlns:p14="http://schemas.microsoft.com/office/powerpoint/2010/main" val="241736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Skreslenie 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základe predsudkov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to výsledok kultúrnych vplyvov alebo stereotypov – model potom replikuje stereotyp na základe dát, na ktorých sa učil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SW na detekciu ľudí pri práci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Ak model dostal veľa obrazov, kde muži programovali a ženy varili, tak sa naučí takéto rozdelenie rolí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Zabezpečiť vyrovnanejšie zastúpenie údajov v trénovacej množine 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28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Skreslenie 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základe merania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Systematický posun meracieho zariadenia (kamery) nejakým smerom</a:t>
            </a:r>
          </a:p>
          <a:p>
            <a:pPr>
              <a:spcBef>
                <a:spcPts val="1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Príklad: Snímanie obrazu kamerou, ktorá zvyšuje jas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tento typ skreslenia sa neodstráni zvýšením počtu snímok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Mať viaceré meracie zariadenia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Vo všeobecnosti môže pomôcť aj permutácia vstupu, iná než ľudská</a:t>
            </a:r>
          </a:p>
        </p:txBody>
      </p:sp>
    </p:spTree>
    <p:extLst>
      <p:ext uri="{BB962C8B-B14F-4D97-AF65-F5344CB8AC3E}">
        <p14:creationId xmlns:p14="http://schemas.microsoft.com/office/powerpoint/2010/main" val="19160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Vymysleli ho v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Stanforde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 cieľom naučiť sieť vzory, ktoré vedú ku skresleným rozhodnutiam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Navrhli BR-Net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Bias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Resilient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Neural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Network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ktorá pracuje spolu s klasifikátorom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trénovacích dátach sa označia premenné skreslenia (napr. rasa a pohlavie) a BR-sieť sa naučí minimalizovať koreláciu medzi týmito premennými a výstupnou klasifikáciou </a:t>
            </a:r>
          </a:p>
        </p:txBody>
      </p:sp>
    </p:spTree>
    <p:extLst>
      <p:ext uri="{BB962C8B-B14F-4D97-AF65-F5344CB8AC3E}">
        <p14:creationId xmlns:p14="http://schemas.microsoft.com/office/powerpoint/2010/main" val="41297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BR-sieť ponúka riešenie, ak poznáme zdroje skreslenia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v dátach koreluje s označením tried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sa jedna časť siete naučí predpovedať tieto korelácie, druhá časť sa môže naučiť ich minimalizovať a tým znižovať skreslenie klasifikácie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BR-sieť pozostáva z troch neurónových sietí:</a:t>
            </a:r>
          </a:p>
        </p:txBody>
      </p:sp>
    </p:spTree>
    <p:extLst>
      <p:ext uri="{BB962C8B-B14F-4D97-AF65-F5344CB8AC3E}">
        <p14:creationId xmlns:p14="http://schemas.microsoft.com/office/powerpoint/2010/main" val="334599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 III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pic>
        <p:nvPicPr>
          <p:cNvPr id="6" name="Zástupný symbol obsahu 5" descr="https://ci4.googleusercontent.com/proxy/v42Y_s1R6XV6swXTp5yMexns1tEXu-sLeyHTYOLDJ2ftXWvD5ETT3cymp7e_r10YnkLljWP7PUlnjPFRZ4XvNSPizVUjjQiGFWxpx7S0i5_SHTs=s0-d-e1-ft#https://info.deeplearning.ai/hubfs/Bias%20Resilience%20SIZED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5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 IV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Extraktor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príznakov prevedie vstupný obraz na príznakový vektor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Klasifikátor na základe príznakového vektora klasifikuje obraz do niektorej triedy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Prediktor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skreslenia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predikuje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koreláciu medzi príznakovým vektorom a premennými skreslenia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pozostáva z troch krokov:</a:t>
            </a:r>
          </a:p>
        </p:txBody>
      </p:sp>
    </p:spTree>
    <p:extLst>
      <p:ext uri="{BB962C8B-B14F-4D97-AF65-F5344CB8AC3E}">
        <p14:creationId xmlns:p14="http://schemas.microsoft.com/office/powerpoint/2010/main" val="229684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 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Systém maximalizuje presnosť klasifikácie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Prediktor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skreslenia sa učí vzťah medzi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príz-nakovým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vektorom a premennými skreslenia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Extraktor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príznakov sa učí, ako generovať príznakové vektory, ktoré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nekorelujú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 označením premenných skreslenia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Iterovaním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tohto postupu dostaneme maxima-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lizáciu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klasifikácie a minimalizáciu skreslenia</a:t>
            </a:r>
          </a:p>
        </p:txBody>
      </p:sp>
    </p:spTree>
    <p:extLst>
      <p:ext uri="{BB962C8B-B14F-4D97-AF65-F5344CB8AC3E}">
        <p14:creationId xmlns:p14="http://schemas.microsoft.com/office/powerpoint/2010/main" val="5706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na potlačenie skreslenia VI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Výsledky: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Bola použitá sieť VGG16 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klasifi-káciu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pohlavia z fotografie na databáze GS-PPB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Kvôli slabším výsledkom pre tmavšie tváre, bo-la vybraná farba pleti ako premenná skreslenia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BR sieť dosiahla úspešnosť 96,1% pri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zohľad-není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6 farieb pleti, čo je zlepšenie o 2%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Skreslenie sa ťažko odstraňuje, toto je jedna cesta ako to dosiahnuť</a:t>
            </a:r>
          </a:p>
        </p:txBody>
      </p:sp>
    </p:spTree>
    <p:extLst>
      <p:ext uri="{BB962C8B-B14F-4D97-AF65-F5344CB8AC3E}">
        <p14:creationId xmlns:p14="http://schemas.microsoft.com/office/powerpoint/2010/main" val="41026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Masové zbieranie osobných údajov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Robia to súkromné firmy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Robia to sociálne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Robí to verejná správa (t.j. štát a samospráva)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Európe sme zaviedli smernicu GDPR 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general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protection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regulation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 na ochranu osobných údajov – nič také neexistuje v Číne ani v USA</a:t>
            </a:r>
          </a:p>
        </p:txBody>
      </p:sp>
    </p:spTree>
    <p:extLst>
      <p:ext uri="{BB962C8B-B14F-4D97-AF65-F5344CB8AC3E}">
        <p14:creationId xmlns:p14="http://schemas.microsoft.com/office/powerpoint/2010/main" val="390038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GDPR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Najviac reguluje verejnú správu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Súkromný sektor si od nás vynútil súhlas so spracúvaním osobných údajov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USA definujú zbieranie údajov ako otázku národnej bezpečnosti a všetko dostáva NSA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Číne zaviedli sledovanie sociálneho indexu občana na základe jeho údajov a na základe toho limitujú občanov v ich právach</a:t>
            </a:r>
          </a:p>
        </p:txBody>
      </p:sp>
    </p:spTree>
    <p:extLst>
      <p:ext uri="{BB962C8B-B14F-4D97-AF65-F5344CB8AC3E}">
        <p14:creationId xmlns:p14="http://schemas.microsoft.com/office/powerpoint/2010/main" val="94372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Vznikajú ďalšie hranice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Európsky súdny dvor vydal nedávno rozsudok, v ktorom zakázal možnosť všeobecného zberu a uchovávania dát o pohybe občanov na webe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Švédsko a UK doteraz vyžadovali, aby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poskyto-vatelia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elektronickej komunikácie uchovávali údaje o používateľoch, vrátane ich polohy, po dobu 12 mesiacov – mohli sledovať aj e-maily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už teraz nebude možné, iba na vyšetrovanie</a:t>
            </a:r>
          </a:p>
        </p:txBody>
      </p:sp>
    </p:spTree>
    <p:extLst>
      <p:ext uri="{BB962C8B-B14F-4D97-AF65-F5344CB8AC3E}">
        <p14:creationId xmlns:p14="http://schemas.microsoft.com/office/powerpoint/2010/main" val="348425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Slovensko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Pripravuje návrh zákona o údajoch, ktorý rieši aktivity štátu, čistotu a spoľahlivosť údajov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Rieši aj referenčné registre a tzv. otvorené údaje (open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Osobitnou časťou zákona ma byť koncept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mydata</a:t>
            </a:r>
            <a:endParaRPr lang="sk-SK" sz="36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Cez neho bude mať občan možnosť zistiť, kto pristupoval k jeho osobným údajom a prečo</a:t>
            </a:r>
          </a:p>
        </p:txBody>
      </p:sp>
    </p:spTree>
    <p:extLst>
      <p:ext uri="{BB962C8B-B14F-4D97-AF65-F5344CB8AC3E}">
        <p14:creationId xmlns:p14="http://schemas.microsoft.com/office/powerpoint/2010/main" val="355430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Spoľahlivosť modelov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Algoritmy klasifikácie (alebo regresie) prenikajú do rôznych oblastí spoločnosti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rozhodujú o bankových úveroch,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uväz-není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kriminálnikov, klinických medicínskych snímkach, či prijatí nových zamestnancov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Keďže sa budú rozširovať do ďalších oblastí na podporu rozhodovania, je kritické rozumieť princípom, ako vytvárať spoľahlivé algoritmy</a:t>
            </a:r>
          </a:p>
        </p:txBody>
      </p:sp>
    </p:spTree>
    <p:extLst>
      <p:ext uri="{BB962C8B-B14F-4D97-AF65-F5344CB8AC3E}">
        <p14:creationId xmlns:p14="http://schemas.microsoft.com/office/powerpoint/2010/main" val="341139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Spoľahlivosť modelov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Oblasť strojového učenia nemá rozpracovaný rámec, ako posudzovať chyby a ich dôsledky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rozdiel od iných inžinierskym disciplín, ktoré boli nútené zaoberať sa bezpečnosťou, od stavania mostov až po jadrové elektrárne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Preto je potrebné inžinierstvo spoľahlivosti, ktoré zaručí, že systém sa správa ako má (bez chýb alebo v stanovených limitoch)</a:t>
            </a:r>
          </a:p>
        </p:txBody>
      </p:sp>
    </p:spTree>
    <p:extLst>
      <p:ext uri="{BB962C8B-B14F-4D97-AF65-F5344CB8AC3E}">
        <p14:creationId xmlns:p14="http://schemas.microsoft.com/office/powerpoint/2010/main" val="25810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Spoľahlivosť modelov III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 tri princípy inžinierstva spoľahlivosti: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Prevencia chýb: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zabrániť alebo znížiť pravdepodobnosť chyby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Identifikácia chýb &amp; monitoring spoľahlivosti: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identifikovať chyby a ich príčiny, keď sa objavia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Údržba: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opraviť alebo riešiť chyby, keď sa objavia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3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Prevencia chýb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vyžaduje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proaktívne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identifikovať možné zdroje chýb a vytvoriť metódy, ktoré ich opravia dopredu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Uvažujeme 4 zdroje chýb:</a:t>
            </a:r>
          </a:p>
          <a:p>
            <a:pPr lvl="1">
              <a:spcBef>
                <a:spcPts val="18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lé alebo nedostatočné dáta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ozdiely alebo posuny v prostredí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hyby modelu</a:t>
            </a:r>
          </a:p>
          <a:p>
            <a:pPr lvl="1">
              <a:spcBef>
                <a:spcPts val="600"/>
              </a:spcBef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labé reportovanie</a:t>
            </a:r>
          </a:p>
        </p:txBody>
      </p:sp>
    </p:spTree>
    <p:extLst>
      <p:ext uri="{BB962C8B-B14F-4D97-AF65-F5344CB8AC3E}">
        <p14:creationId xmlns:p14="http://schemas.microsoft.com/office/powerpoint/2010/main" val="54772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Zlé alebo nedostatočné dáta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Nedostatočné dáta: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 nejaká trieda alebo podmnožina je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podreprezentovaná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trénova-cej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množine, úspešnosť klasifikátora na nej môže byť malá, aj keď celková úspešnosť je vysoká</a:t>
            </a:r>
          </a:p>
          <a:p>
            <a:pPr>
              <a:spcBef>
                <a:spcPts val="6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Riešenie: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Získať reprezentatívnejšie dáta a lepšie navrhnúť stratovú funkciu</a:t>
            </a: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Zlé dáta: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dáta neobsahujú informáciu, potrebnú na vyriešenie zadania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4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Rozdiely alebo posuny v prostredí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Rozdiely medzi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trénovacím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nasadzovaným prostredím – diagnostika röntgenových snímok funguje v nemocnici A, ale nefunguje v B a C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tom sa predpokladalo, že trénovacie dáta sú reprezentatívne aj pre nasadzované prostredie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to neplatí, znamená to, že došlo k posunu databázy, pretože rozdelenie trénovacej a testovacej množiny bolo rozdielne – na to treba reagovať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proaktívne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4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Rozdiely alebo posuny v prostredí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znamená naučiť model reagovať na možné posuny, ku ktorým pravdepodobne príde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Používa sa na to acyklický graf ako jazyk na vyznačenie posunov v procese generovania dát, ku ktorým môže prísť medzi prostrediami 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 grafe vyznačíme možné posuny a dáme ho ako ďalší vstup modelu, aby sme natrénovali model tak, že bude invariantný na tieto posuny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5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Chyby modelu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Môžu to byť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zlé predpoklady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napr. lineárny model pre nelineárne dáta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 to byť problém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závislosti dát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lebo obvykle predpokladáme, že vzorky v dátach sú nezávislé, ale to neplatí pre geografické dáta alebo dáta zo sociálnych sietí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Môže to byť problém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malej robustnosti modelu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ktorý je senzitívny a reaguje neadekvátne na malé zmeny vstupu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3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Chyby modelu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je problém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nepriateľských príkladov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kde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pô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-vodný obraz príklad zmení šumom, ktorý ľudské oko nepostrehne a tak dokáže pomýliť klasifikátor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Výskum priniesol metódy, založené na robustných predpokladoch, ktorých cieľom je minimalizovať stratu na najhoršom nepriateľskom útoku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Niektoré umožňujú dať akýsi certifikát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robustnos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-ti, ktorý znamená dátovo závislé ohraničenie straty pri najhoršom útoku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7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Slabé reportovanie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Zdrojom chýb býva aj nesúlad medzi plánovaným účelom používania a jeho skutočným použitím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Vyplýva z nedostatočnej dokumentácie, ktorá nemá predpísanú žiadnu pevnú štruktúru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 nej by sa mohli objaviť aj položky spoľahlivosti, ako sú možné posuny v prostredí, ktoré sa uvažovali, certifikáty robustnosti apod.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 je jasné, kto by mal takú štruktúru vytvoriť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Vzťahy medzi zdrojmi chýb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64" y="1052736"/>
            <a:ext cx="6706536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2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Vzťahy medzi zdrojmi chýb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Najprv sa budeme pýtať, či sa problém dá riešiť dátami, ktoré máme k dispozícii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Potom určíme spoľahlivosť voči posunom, odolnosť voči nepriateľským príkladom a preveríme špecifikáciu modelu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Nakoniec podrobne zdokumentujeme model a trénovaciu procedúru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je základ prevencie chýb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4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Identifikácia chýb a spoľahlivosť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 nasadení sa skúma, či testovaná vzorka je spoľahlivá (či zodpovedá rozdeleniu dát), inak sa zamietne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Používa sa buď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princíp hustoty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alebo </a:t>
            </a:r>
            <a:r>
              <a:rPr lang="sk-SK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princíp lokálnej vhodnosti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Princíp hustoty skúma, či testovaná vzorka je blízka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trénovacím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vzorkám a druhý princíp skúma, či model bol dostatočne presný na trénovacích vzorkách blízkych testovanej 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9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Údržba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Toto je otvorená otázka zaručenia spoľahlivosti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Okrem evidencie chýb, ako detegovať, že je potrebná úprava modelu?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ako bezpečne upraviť model?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Môžu sa objaviť otázky, ako zabudnúť, čo sa model už naučil alebo ako riešiť spätnú väzbu, ktorá vzniká pri kontinuálnom učení</a:t>
            </a:r>
          </a:p>
          <a:p>
            <a:pPr>
              <a:spcBef>
                <a:spcPts val="1800"/>
              </a:spcBef>
            </a:pPr>
            <a:r>
              <a:rPr lang="sk-SK" sz="3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Spoľahlivosť je širší pojem ako robustnosť!!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9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Ablačné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štúdie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štúdia je výskumný experiment, v ktorom odstránime nejakú črtu modelu alebo algoritmu a zisťujeme ako to vplyvní výkon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to aj systematické odstraňovanie časti vstupu, aby sme videli, ako ovplyvňuje výstup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nových prvkoch modelu, ktoré vylepšujú jeho výkon sa pri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ablačnej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štúdii tento prvok vypne a zisťuje sa degradácia výstupu</a:t>
            </a:r>
          </a:p>
        </p:txBody>
      </p:sp>
    </p:spTree>
    <p:extLst>
      <p:ext uri="{BB962C8B-B14F-4D97-AF65-F5344CB8AC3E}">
        <p14:creationId xmlns:p14="http://schemas.microsoft.com/office/powerpoint/2010/main" val="181467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Ablačné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štúdie 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štúdia môže mať charakter ablácie modelu alebo ablácie príznakov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Ablácia modelu pozostáva z vynechanie jednej alebo viacerých častí modelu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Ablácia príznakov pozostáva z vynechania jedného alebo viacerých príznakov v trénovacej množine a trénovanie modelu na redukovanej množine so sledovaním výkonu</a:t>
            </a:r>
          </a:p>
        </p:txBody>
      </p:sp>
    </p:spTree>
    <p:extLst>
      <p:ext uri="{BB962C8B-B14F-4D97-AF65-F5344CB8AC3E}">
        <p14:creationId xmlns:p14="http://schemas.microsoft.com/office/powerpoint/2010/main" val="3037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Ablačné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štúdie III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pic>
        <p:nvPicPr>
          <p:cNvPr id="6" name="Zástupný symbol obsahu 5" descr="https://qph.fs.quoracdn.net/main-qimg-1aec03fef31268f2bae9369fc2a588c1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920879" cy="5303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9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Ablačné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štúdie IV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štúdia môže byť zameraná aj na zníženie veľkosti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tom sa redukuje model a skúma sa vplyv na zníženie výkonu (úspešnosti klasifikácie), aby sa dosiahli menšie rozmery siete pri zhruba rovnakom výkone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na to zameraný výskum, ktorý sa snaží do-siahnuť siete bežiace na bežných zariadeniach</a:t>
            </a:r>
          </a:p>
        </p:txBody>
      </p:sp>
    </p:spTree>
    <p:extLst>
      <p:ext uri="{BB962C8B-B14F-4D97-AF65-F5344CB8AC3E}">
        <p14:creationId xmlns:p14="http://schemas.microsoft.com/office/powerpoint/2010/main" val="323238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 </a:t>
            </a: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ablačných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štúdií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LSTM: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Má štyri výstupy: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forget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output a gate – môžeme sa pýtať: Potrebujeme všetky štyri? Čo keď jeden odstránime?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Viaceré experimenty viedli k vytvoreniu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va-riantov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LSTM, kde napr. GRU je jednoduchší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Modifikácia modelu: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oproti predošlej práci, vtedy vedci chcú vedieť, čo prinášajú tie kľúčové rozdiely 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47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 </a:t>
            </a:r>
            <a:r>
              <a:rPr lang="sk-SK" sz="5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ablačných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štúdií 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Rozpoznávanie rýb: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ablačných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štúdiách sa digitálne odstraňovala celá ryba alebo jej časti z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Ukázalo sa, že klasifikátor sa učil na základe popredia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Ale tiež sa ukázalo, že pre úspešnosť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klasifiká-cie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dôležitejšia hlava než chvost typický pre rybu</a:t>
            </a:r>
          </a:p>
        </p:txBody>
      </p:sp>
    </p:spTree>
    <p:extLst>
      <p:ext uri="{BB962C8B-B14F-4D97-AF65-F5344CB8AC3E}">
        <p14:creationId xmlns:p14="http://schemas.microsoft.com/office/powerpoint/2010/main" val="382756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Záver: 9 etických otázok UI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Nezamestnanosť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Nerovnosť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Humanita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4. Umelá hlúposť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5. Rasistické roboty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6. Bezpečnosť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7. Diabolskí džinovia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8. Singularita</a:t>
            </a:r>
          </a:p>
          <a:p>
            <a:pPr>
              <a:spcBef>
                <a:spcPts val="4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9. Práva robotov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71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Nezamestnanosť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keď nás nahradia roboty?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57765"/>
            <a:ext cx="6048672" cy="500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Nezamestnanosť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sa stane, keď nás nahradia roboty?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Napr. vodiča kamiónu do 10 rokov nahradí automat, ale ak bude menej nehôd, je to celkom etická voľba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Podobne aj opakovateľná práca v kancelárii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Vzniknú nové miesta, alebo sa budú ľudia venovať nepracovným aktivitám, ako je rodina, komunita apod. 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9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Nerovnosť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budeme rozdeľovať bohatstvo vytvorené strojmi?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Dnes najbohatšími firmami sú IT firmy, ktoré vytvárajú bohatstvo so stále menej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zamest-nancami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r. 2014 vytvorili tri najväčšie firmy v Detroite rovnaké výnosy ako tri najväčšie firmy v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Silicon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Valley (ale s desatinou ľudí)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Humanita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ovplyvnia stroje naše správanie a interakciu?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r. 2015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bot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Eugene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Goostman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vyhral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Turingov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test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SW nás ovplyvňuje stále viac a naše kognitívne schopnosti sa menia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Presadí sa predstava o dopĺňaní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sa ľudstva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strojov?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2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Umelá hlúposť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sa môžeme brániť chybám?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Inteligencia vzniká na základe učenia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 trénovacej fáze nastupuje reálna prevádzka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Systémy UI vieme oklamať spôsobom, akým neoklameme ľudí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Musíme zaručiť, že dokážeme zabezpečiť ich spoľahlivé správanie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1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5. Rasistické roboty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môžeme eliminovať skreslenie UI?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IBM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Watson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museli vypnúť 9 hodín po pripojení na internet, lebo sa z neho stal </a:t>
            </a: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hejter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Aj keď systémy UI vedia pracovať rýchlejšie a presnejšie ako ľudia, neznamená to, že sú vždy férové a neutrálne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Tvoria ich ľudia, ktorí majú predsudky a skreslenia v sebe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52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Bezpečnosť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sa bude AI brániť pred protivníkmi?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Čím silnejšia je UI, tým skôr sa dá zneužiť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sa týka použitia UI systémov ako vojakov, ako automatických zbraní, ale aj iných systémov, ktoré sa dajú zneužiť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Tu treba vytvoriť svetovú reguláciu, ktorá bude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záväzná – zatiaľ sa pripravuje Európska regulácia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78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7. Diabolskí džinovia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sa budeme chrániť pred neželanými dôsledkami?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sa UI obráti proti nám?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Nielen v zmysle katastrofických filmov, ale v zmysle džina vypusteného z fľaše, ktorá bude plniť želania, ale s neželanými dôsledkami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ak dostane úlohu zbaviť ľudstvo rakoviny a on ju splní tým, že vyhubí každého človeka?</a:t>
            </a:r>
          </a:p>
        </p:txBody>
      </p:sp>
    </p:spTree>
    <p:extLst>
      <p:ext uri="{BB962C8B-B14F-4D97-AF65-F5344CB8AC3E}">
        <p14:creationId xmlns:p14="http://schemas.microsoft.com/office/powerpoint/2010/main" val="5024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Singularita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si udržíme kontrolu nad komplexným inteligentným systémom?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Ľudia sú pánmi tvorstva vďaka svojej dômyselnosti a inteligencii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raz UI bude inteligentnejšia ako my? Tam nepomôže ani povestný červený gombík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je singularita: bod, keď ľudia už nebudú najinteligentnejšie tvory na svete</a:t>
            </a:r>
          </a:p>
        </p:txBody>
      </p:sp>
    </p:spTree>
    <p:extLst>
      <p:ext uri="{BB962C8B-B14F-4D97-AF65-F5344CB8AC3E}">
        <p14:creationId xmlns:p14="http://schemas.microsoft.com/office/powerpoint/2010/main" val="297091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sk-SK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9. Práva robotov</a:t>
            </a:r>
            <a:endParaRPr lang="sk-SK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Ako budeme definovať ľudské zaobchádzanie s UI?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Učenie s odmenou pripomína učenie psa, ktorého odmeníme za dobrý výkon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znamená negatívna odmena utrpenie?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 pripustíme, že stroje budú vnímať, cítiť a konať, budú mať aj práva? Napr. ako zvieratá?</a:t>
            </a:r>
          </a:p>
          <a:p>
            <a:pPr>
              <a:spcBef>
                <a:spcPts val="1800"/>
              </a:spcBef>
            </a:pPr>
            <a:r>
              <a:rPr lang="sk-SK" sz="3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Zodpovedné použitie UI záleží na nás ľuďoch!!!</a:t>
            </a:r>
          </a:p>
        </p:txBody>
      </p:sp>
    </p:spTree>
    <p:extLst>
      <p:ext uri="{BB962C8B-B14F-4D97-AF65-F5344CB8AC3E}">
        <p14:creationId xmlns:p14="http://schemas.microsoft.com/office/powerpoint/2010/main" val="309979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smtClean="0"/>
              <a:t>Zhrnutie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Etické otázky presahujú rámec IT komunity, sú aj vecou filozofov, sociológov a ďalších odborníkov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na nás, aby sme vnímali aj tento rozmer toho, čo robíme a dokázali rozumieť volaniu po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dôveryhodnej, spoľahlivej, otvorenej umelej inteligencii</a:t>
            </a:r>
          </a:p>
        </p:txBody>
      </p:sp>
    </p:spTree>
    <p:extLst>
      <p:ext uri="{BB962C8B-B14F-4D97-AF65-F5344CB8AC3E}">
        <p14:creationId xmlns:p14="http://schemas.microsoft.com/office/powerpoint/2010/main" val="191304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8174</TotalTime>
  <Words>3726</Words>
  <Application>Microsoft Office PowerPoint</Application>
  <PresentationFormat>Prezentácia na obrazovke (4:3)</PresentationFormat>
  <Paragraphs>516</Paragraphs>
  <Slides>66</Slides>
  <Notes>66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66</vt:i4>
      </vt:variant>
    </vt:vector>
  </HeadingPairs>
  <TitlesOfParts>
    <vt:vector size="72" baseType="lpstr">
      <vt:lpstr>Arial</vt:lpstr>
      <vt:lpstr>Calibri</vt:lpstr>
      <vt:lpstr>Constantia</vt:lpstr>
      <vt:lpstr>Times New Roman</vt:lpstr>
      <vt:lpstr>Wingdings 2</vt:lpstr>
      <vt:lpstr>Flow</vt:lpstr>
      <vt:lpstr>Neurónové siete  pre počítačové videnie šk.r. 2020-21</vt:lpstr>
      <vt:lpstr>Štruktúra dnešnej prednášky </vt:lpstr>
      <vt:lpstr>Opakovanie </vt:lpstr>
      <vt:lpstr>Opakovanie 2 </vt:lpstr>
      <vt:lpstr>Opakovanie 3 </vt:lpstr>
      <vt:lpstr>Opakovanie 4 </vt:lpstr>
      <vt:lpstr>Opakovanie 5</vt:lpstr>
      <vt:lpstr>Vhodné vedecké postupy</vt:lpstr>
      <vt:lpstr>Vhodné vedecké postupy II</vt:lpstr>
      <vt:lpstr>Vhodné vedecké postupy III</vt:lpstr>
      <vt:lpstr>Vhodné vedecké postupy III</vt:lpstr>
      <vt:lpstr>Vhodné vedecké postupy IV</vt:lpstr>
      <vt:lpstr>Vhodné vedecké postupy V</vt:lpstr>
      <vt:lpstr>Vhodné vedecké postupy VI</vt:lpstr>
      <vt:lpstr>Systematická chyba v dátach</vt:lpstr>
      <vt:lpstr>Systematická chyba v dátach</vt:lpstr>
      <vt:lpstr>5 typických typov skreslenia</vt:lpstr>
      <vt:lpstr>Skreslenie pri zbere údajov</vt:lpstr>
      <vt:lpstr>Skreslenie pri vylúčení údajov</vt:lpstr>
      <vt:lpstr>Skreslenie pri vylúčení údajov II</vt:lpstr>
      <vt:lpstr>Skreslenie pozorovateľa</vt:lpstr>
      <vt:lpstr>Skreslenie pozorovateľa II</vt:lpstr>
      <vt:lpstr>Skreslenie na základe predsudkov</vt:lpstr>
      <vt:lpstr>Skreslenie na základe merania</vt:lpstr>
      <vt:lpstr>Model na potlačenie skreslenia</vt:lpstr>
      <vt:lpstr>Model na potlačenie skreslenia II</vt:lpstr>
      <vt:lpstr>Model na potlačenie skreslenia III</vt:lpstr>
      <vt:lpstr>Model na potlačenie skreslenia IV</vt:lpstr>
      <vt:lpstr>Model na potlačenie skreslenia V</vt:lpstr>
      <vt:lpstr>Model na potlačenie skreslenia VI</vt:lpstr>
      <vt:lpstr>Masové zbieranie osobných údajov</vt:lpstr>
      <vt:lpstr>GDPR</vt:lpstr>
      <vt:lpstr>Vznikajú ďalšie hranice</vt:lpstr>
      <vt:lpstr>Slovensko</vt:lpstr>
      <vt:lpstr>Spoľahlivosť modelov</vt:lpstr>
      <vt:lpstr>Spoľahlivosť modelov II</vt:lpstr>
      <vt:lpstr>Spoľahlivosť modelov III</vt:lpstr>
      <vt:lpstr>Prevencia chýb</vt:lpstr>
      <vt:lpstr>Zlé alebo nedostatočné dáta</vt:lpstr>
      <vt:lpstr>Rozdiely alebo posuny v prostredí</vt:lpstr>
      <vt:lpstr>Rozdiely alebo posuny v prostredí II</vt:lpstr>
      <vt:lpstr>Chyby modelu</vt:lpstr>
      <vt:lpstr>Chyby modelu II</vt:lpstr>
      <vt:lpstr>Slabé reportovanie</vt:lpstr>
      <vt:lpstr>Vzťahy medzi zdrojmi chýb</vt:lpstr>
      <vt:lpstr>Vzťahy medzi zdrojmi chýb II</vt:lpstr>
      <vt:lpstr>Identifikácia chýb a spoľahlivosť</vt:lpstr>
      <vt:lpstr>Údržba</vt:lpstr>
      <vt:lpstr>Ablačné štúdie</vt:lpstr>
      <vt:lpstr>Ablačné štúdie II</vt:lpstr>
      <vt:lpstr>Ablačné štúdie III</vt:lpstr>
      <vt:lpstr>Ablačné štúdie IV</vt:lpstr>
      <vt:lpstr>Príklady ablačných štúdií</vt:lpstr>
      <vt:lpstr>Príklady ablačných štúdií II</vt:lpstr>
      <vt:lpstr>Záver: 9 etických otázok UI</vt:lpstr>
      <vt:lpstr>1. Nezamestnanosť</vt:lpstr>
      <vt:lpstr>1. Nezamestnanosť</vt:lpstr>
      <vt:lpstr>2. Nerovnosť</vt:lpstr>
      <vt:lpstr>3. Humanita</vt:lpstr>
      <vt:lpstr>4. Umelá hlúposť</vt:lpstr>
      <vt:lpstr>5. Rasistické roboty</vt:lpstr>
      <vt:lpstr>6. Bezpečnosť</vt:lpstr>
      <vt:lpstr>7. Diabolskí džinovia</vt:lpstr>
      <vt:lpstr>8. Singularita</vt:lpstr>
      <vt:lpstr>9. Práva robotov</vt:lpstr>
      <vt:lpstr>Zhrnutie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622</cp:revision>
  <dcterms:created xsi:type="dcterms:W3CDTF">2015-07-27T05:27:08Z</dcterms:created>
  <dcterms:modified xsi:type="dcterms:W3CDTF">2020-12-14T11:53:44Z</dcterms:modified>
</cp:coreProperties>
</file>