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91"/>
  </p:notesMasterIdLst>
  <p:sldIdLst>
    <p:sldId id="256" r:id="rId2"/>
    <p:sldId id="549" r:id="rId3"/>
    <p:sldId id="550" r:id="rId4"/>
    <p:sldId id="551" r:id="rId5"/>
    <p:sldId id="552" r:id="rId6"/>
    <p:sldId id="297" r:id="rId7"/>
    <p:sldId id="454" r:id="rId8"/>
    <p:sldId id="455" r:id="rId9"/>
    <p:sldId id="457" r:id="rId10"/>
    <p:sldId id="521" r:id="rId11"/>
    <p:sldId id="522" r:id="rId12"/>
    <p:sldId id="523" r:id="rId13"/>
    <p:sldId id="524" r:id="rId14"/>
    <p:sldId id="525" r:id="rId15"/>
    <p:sldId id="526" r:id="rId16"/>
    <p:sldId id="554" r:id="rId17"/>
    <p:sldId id="555" r:id="rId18"/>
    <p:sldId id="556" r:id="rId19"/>
    <p:sldId id="558" r:id="rId20"/>
    <p:sldId id="557" r:id="rId21"/>
    <p:sldId id="559" r:id="rId22"/>
    <p:sldId id="560" r:id="rId23"/>
    <p:sldId id="561" r:id="rId24"/>
    <p:sldId id="562" r:id="rId25"/>
    <p:sldId id="563" r:id="rId26"/>
    <p:sldId id="564" r:id="rId27"/>
    <p:sldId id="565" r:id="rId28"/>
    <p:sldId id="566" r:id="rId29"/>
    <p:sldId id="468" r:id="rId30"/>
    <p:sldId id="527" r:id="rId31"/>
    <p:sldId id="528" r:id="rId32"/>
    <p:sldId id="529" r:id="rId33"/>
    <p:sldId id="472" r:id="rId34"/>
    <p:sldId id="530" r:id="rId35"/>
    <p:sldId id="532" r:id="rId36"/>
    <p:sldId id="531" r:id="rId37"/>
    <p:sldId id="533" r:id="rId38"/>
    <p:sldId id="476" r:id="rId39"/>
    <p:sldId id="478" r:id="rId40"/>
    <p:sldId id="485" r:id="rId41"/>
    <p:sldId id="484" r:id="rId42"/>
    <p:sldId id="483" r:id="rId43"/>
    <p:sldId id="538" r:id="rId44"/>
    <p:sldId id="537" r:id="rId45"/>
    <p:sldId id="536" r:id="rId46"/>
    <p:sldId id="535" r:id="rId47"/>
    <p:sldId id="493" r:id="rId48"/>
    <p:sldId id="539" r:id="rId49"/>
    <p:sldId id="540" r:id="rId50"/>
    <p:sldId id="541" r:id="rId51"/>
    <p:sldId id="542" r:id="rId52"/>
    <p:sldId id="543" r:id="rId53"/>
    <p:sldId id="544" r:id="rId54"/>
    <p:sldId id="545" r:id="rId55"/>
    <p:sldId id="546" r:id="rId56"/>
    <p:sldId id="547" r:id="rId57"/>
    <p:sldId id="488" r:id="rId58"/>
    <p:sldId id="503" r:id="rId59"/>
    <p:sldId id="504" r:id="rId60"/>
    <p:sldId id="505" r:id="rId61"/>
    <p:sldId id="548" r:id="rId62"/>
    <p:sldId id="507" r:id="rId63"/>
    <p:sldId id="568" r:id="rId64"/>
    <p:sldId id="567" r:id="rId65"/>
    <p:sldId id="510" r:id="rId66"/>
    <p:sldId id="511" r:id="rId67"/>
    <p:sldId id="513" r:id="rId68"/>
    <p:sldId id="512" r:id="rId69"/>
    <p:sldId id="516" r:id="rId70"/>
    <p:sldId id="515" r:id="rId71"/>
    <p:sldId id="517" r:id="rId72"/>
    <p:sldId id="518" r:id="rId73"/>
    <p:sldId id="519" r:id="rId74"/>
    <p:sldId id="520" r:id="rId75"/>
    <p:sldId id="569" r:id="rId76"/>
    <p:sldId id="570" r:id="rId77"/>
    <p:sldId id="571" r:id="rId78"/>
    <p:sldId id="572" r:id="rId79"/>
    <p:sldId id="573" r:id="rId80"/>
    <p:sldId id="574" r:id="rId81"/>
    <p:sldId id="575" r:id="rId82"/>
    <p:sldId id="582" r:id="rId83"/>
    <p:sldId id="576" r:id="rId84"/>
    <p:sldId id="577" r:id="rId85"/>
    <p:sldId id="578" r:id="rId86"/>
    <p:sldId id="579" r:id="rId87"/>
    <p:sldId id="580" r:id="rId88"/>
    <p:sldId id="581" r:id="rId89"/>
    <p:sldId id="583" r:id="rId9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D0BA5"/>
    <a:srgbClr val="290FC7"/>
    <a:srgbClr val="140FE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44" autoAdjust="0"/>
    <p:restoredTop sz="86782" autoAdjust="0"/>
  </p:normalViewPr>
  <p:slideViewPr>
    <p:cSldViewPr>
      <p:cViewPr>
        <p:scale>
          <a:sx n="70" d="100"/>
          <a:sy n="70" d="100"/>
        </p:scale>
        <p:origin x="-2718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4164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–</a:t>
            </a:r>
            <a:r>
              <a:rPr lang="en-US" baseline="0" dirty="0" smtClean="0"/>
              <a:t> semantic gap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Linerar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klasifier</a:t>
            </a:r>
            <a:r>
              <a:rPr lang="en-US" baseline="0" dirty="0" smtClean="0"/>
              <a:t> je parametric </a:t>
            </a:r>
            <a:r>
              <a:rPr lang="en-US" baseline="0" dirty="0" err="1" smtClean="0"/>
              <a:t>klasifier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1385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10 tried je vela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budeme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demonstrovat</a:t>
            </a:r>
            <a:r>
              <a:rPr lang="en-US" baseline="0" dirty="0" smtClean="0"/>
              <a:t> problem </a:t>
            </a:r>
            <a:r>
              <a:rPr lang="en-US" baseline="0" dirty="0" err="1" smtClean="0"/>
              <a:t>iba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3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Skore pre</a:t>
            </a:r>
            <a:r>
              <a:rPr lang="sk-SK" baseline="0" dirty="0" smtClean="0"/>
              <a:t> auto je výrazne vyššie a ked sa trochu zmeni tak strata bude stale 0, lebo podla vzorca nam staci ak bude vyssie od zvysnych o 1.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Loss funkcia je sposob ako povedat algoritmu o</a:t>
            </a:r>
            <a:r>
              <a:rPr lang="sk-SK" baseline="0" dirty="0" smtClean="0"/>
              <a:t> ktorý typ chyby sa zaujimas.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Skóre dáme do exponentu takže všetky budu pozitívne a normalizujeme ich sumou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Najprv</a:t>
            </a:r>
            <a:r>
              <a:rPr lang="sk-SK" baseline="0" dirty="0" smtClean="0"/>
              <a:t> inicializujeme W na náhodné hodnoty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 prvom</a:t>
            </a:r>
            <a:r>
              <a:rPr lang="sk-SK" baseline="0" dirty="0" smtClean="0"/>
              <a:t> trenujeme iba klasifikacny algoritmus , feature extraction sa nemeni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3949B-4D77-4CD3-8CBD-E236E95B80CE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A14ACB41-DE72-4F57-A2F3-A74CDF156642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4809-C717-44FE-BD1C-D895F50D9309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FA6B-EEEB-4A68-AF27-0600601F3591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ABF40-1600-434E-9249-5749B1BE4F3C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B5AC-DD24-480F-96D4-ECE6CF539238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000-7B8E-4200-9319-001289F98FDA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602C-82BB-43F0-AEAB-B38593E0FB13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9EBB8-89AC-4761-A48A-DE24A8522CB9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7988-0A0F-449E-AE6A-8297929BCA47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3C60-3BCB-4BC0-B421-AC76A230272D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163E15-AF53-4C1C-9BDC-B4A543E88B17}" type="datetime1">
              <a:rPr lang="en-US" smtClean="0"/>
              <a:pPr/>
              <a:t>10/1/2019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8.png"/><Relationship Id="rId7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8.png"/><Relationship Id="rId7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23.jpeg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0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4.jpeg"/><Relationship Id="rId4" Type="http://schemas.openxmlformats.org/officeDocument/2006/relationships/image" Target="../media/image21.jpe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jpeg"/><Relationship Id="rId7" Type="http://schemas.openxmlformats.org/officeDocument/2006/relationships/image" Target="../media/image1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4.jpeg"/><Relationship Id="rId4" Type="http://schemas.openxmlformats.org/officeDocument/2006/relationships/image" Target="../media/image21.jpe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jpeg"/><Relationship Id="rId7" Type="http://schemas.openxmlformats.org/officeDocument/2006/relationships/image" Target="../media/image1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4.jpeg"/><Relationship Id="rId4" Type="http://schemas.openxmlformats.org/officeDocument/2006/relationships/image" Target="../media/image21.jpe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jpeg"/><Relationship Id="rId7" Type="http://schemas.openxmlformats.org/officeDocument/2006/relationships/image" Target="../media/image1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4.jpeg"/><Relationship Id="rId4" Type="http://schemas.openxmlformats.org/officeDocument/2006/relationships/image" Target="../media/image21.jpe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7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50.jpeg"/><Relationship Id="rId4" Type="http://schemas.openxmlformats.org/officeDocument/2006/relationships/image" Target="../media/image4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50.jpeg"/><Relationship Id="rId4" Type="http://schemas.openxmlformats.org/officeDocument/2006/relationships/image" Target="../media/image4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50.jpeg"/><Relationship Id="rId4" Type="http://schemas.openxmlformats.org/officeDocument/2006/relationships/image" Target="../media/image4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50.jpeg"/><Relationship Id="rId4" Type="http://schemas.openxmlformats.org/officeDocument/2006/relationships/image" Target="../media/image4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50.jpeg"/><Relationship Id="rId4" Type="http://schemas.openxmlformats.org/officeDocument/2006/relationships/image" Target="../media/image42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2.jpeg"/><Relationship Id="rId4" Type="http://schemas.openxmlformats.org/officeDocument/2006/relationships/image" Target="../media/image5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2.jpeg"/><Relationship Id="rId4" Type="http://schemas.openxmlformats.org/officeDocument/2006/relationships/image" Target="../media/image50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://vision.stanford.edu/teaching/cs231n-demos/linear-classify/" TargetMode="Externa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73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13" Type="http://schemas.openxmlformats.org/officeDocument/2006/relationships/image" Target="../media/image104.jpeg"/><Relationship Id="rId3" Type="http://schemas.openxmlformats.org/officeDocument/2006/relationships/image" Target="../media/image40.jpeg"/><Relationship Id="rId7" Type="http://schemas.openxmlformats.org/officeDocument/2006/relationships/image" Target="../media/image99.jpeg"/><Relationship Id="rId12" Type="http://schemas.openxmlformats.org/officeDocument/2006/relationships/image" Target="../media/image73.png"/><Relationship Id="rId17" Type="http://schemas.openxmlformats.org/officeDocument/2006/relationships/image" Target="../media/image108.png"/><Relationship Id="rId2" Type="http://schemas.openxmlformats.org/officeDocument/2006/relationships/image" Target="../media/image95.jpeg"/><Relationship Id="rId16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11" Type="http://schemas.openxmlformats.org/officeDocument/2006/relationships/image" Target="../media/image103.jpeg"/><Relationship Id="rId5" Type="http://schemas.openxmlformats.org/officeDocument/2006/relationships/image" Target="../media/image97.jpeg"/><Relationship Id="rId15" Type="http://schemas.openxmlformats.org/officeDocument/2006/relationships/image" Target="../media/image106.jpeg"/><Relationship Id="rId10" Type="http://schemas.openxmlformats.org/officeDocument/2006/relationships/image" Target="../media/image102.jpeg"/><Relationship Id="rId4" Type="http://schemas.openxmlformats.org/officeDocument/2006/relationships/image" Target="../media/image96.jpeg"/><Relationship Id="rId9" Type="http://schemas.openxmlformats.org/officeDocument/2006/relationships/image" Target="../media/image101.jpeg"/><Relationship Id="rId14" Type="http://schemas.openxmlformats.org/officeDocument/2006/relationships/image" Target="../media/image105.jpe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9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110.png"/><Relationship Id="rId4" Type="http://schemas.openxmlformats.org/officeDocument/2006/relationships/image" Target="../media/image73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20688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 </a:t>
            </a:r>
            <a:br>
              <a:rPr lang="sk-SK" sz="5400" dirty="0" smtClean="0"/>
            </a:br>
            <a:r>
              <a:rPr lang="sk-SK" sz="5400" dirty="0" smtClean="0"/>
              <a:t>pre počítačové videnie</a:t>
            </a:r>
            <a:br>
              <a:rPr lang="sk-SK" sz="5400" dirty="0" smtClean="0"/>
            </a:br>
            <a:r>
              <a:rPr lang="sk-SK" sz="3200" dirty="0" err="1" smtClean="0"/>
              <a:t>šk.r</a:t>
            </a:r>
            <a:r>
              <a:rPr lang="sk-SK" sz="3200" dirty="0" smtClean="0"/>
              <a:t>. 2019-20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pPr algn="ctr"/>
            <a:r>
              <a:rPr lang="sk-SK" sz="4400" dirty="0" smtClean="0"/>
              <a:t>Stratové funkcie </a:t>
            </a:r>
          </a:p>
          <a:p>
            <a:pPr algn="ctr"/>
            <a:r>
              <a:rPr lang="sk-SK" sz="4400" dirty="0" smtClean="0"/>
              <a:t>a optimalizácia</a:t>
            </a:r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564832"/>
            <a:ext cx="8280920" cy="103252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2400" dirty="0" smtClean="0"/>
              <a:t>RNDr. Zuzana Černeková, PhD.</a:t>
            </a: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539552" y="753041"/>
            <a:ext cx="6636896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b="1" spc="-5" dirty="0" smtClean="0">
                <a:solidFill>
                  <a:schemeClr val="tx2"/>
                </a:solidFill>
                <a:latin typeface="Arial"/>
                <a:ea typeface="+mj-ea"/>
                <a:cs typeface="Arial"/>
              </a:rPr>
              <a:t>Opakovanie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sk-SK" sz="2800" spc="5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Výzvy pri rozpoznávaní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276303" y="1839860"/>
            <a:ext cx="1712121" cy="1746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083347" y="1826763"/>
            <a:ext cx="1453496" cy="17462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631744" y="1826760"/>
            <a:ext cx="2116720" cy="17462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5297490" y="1493283"/>
            <a:ext cx="9937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 smtClean="0">
                <a:latin typeface="Arial"/>
                <a:cs typeface="Arial"/>
              </a:rPr>
              <a:t>D</a:t>
            </a:r>
            <a:r>
              <a:rPr lang="sk-SK" sz="1400" spc="-5" dirty="0" smtClean="0">
                <a:latin typeface="Arial"/>
                <a:cs typeface="Arial"/>
              </a:rPr>
              <a:t>eformácie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7287283" y="1453117"/>
            <a:ext cx="8051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400" spc="-5" dirty="0" smtClean="0">
                <a:latin typeface="Arial"/>
                <a:cs typeface="Arial"/>
              </a:rPr>
              <a:t>Zakrytie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5" name="object 11"/>
          <p:cNvSpPr/>
          <p:nvPr/>
        </p:nvSpPr>
        <p:spPr>
          <a:xfrm>
            <a:off x="1936680" y="4169607"/>
            <a:ext cx="2140291" cy="16066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2051720" y="3861074"/>
            <a:ext cx="18002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400" spc="-5" dirty="0" smtClean="0">
                <a:latin typeface="Arial"/>
                <a:cs typeface="Arial"/>
              </a:rPr>
              <a:t>Výrazné pozadie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4882375" y="4169607"/>
            <a:ext cx="2569945" cy="16066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 txBox="1"/>
          <p:nvPr/>
        </p:nvSpPr>
        <p:spPr>
          <a:xfrm>
            <a:off x="5199240" y="3861048"/>
            <a:ext cx="232508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400" spc="-5" dirty="0" smtClean="0">
                <a:latin typeface="Arial"/>
                <a:cs typeface="Arial"/>
              </a:rPr>
              <a:t>Vnútrotriedna variácia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1" name="object 17"/>
          <p:cNvSpPr/>
          <p:nvPr/>
        </p:nvSpPr>
        <p:spPr>
          <a:xfrm>
            <a:off x="0" y="2014917"/>
            <a:ext cx="3203848" cy="14860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 txBox="1"/>
          <p:nvPr/>
        </p:nvSpPr>
        <p:spPr>
          <a:xfrm>
            <a:off x="1238326" y="1453117"/>
            <a:ext cx="33553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44115" algn="l"/>
              </a:tabLst>
            </a:pPr>
            <a:r>
              <a:rPr lang="sk-SK" sz="1400" spc="-5" dirty="0" smtClean="0">
                <a:latin typeface="Arial"/>
                <a:cs typeface="Arial"/>
              </a:rPr>
              <a:t>Pohľad</a:t>
            </a:r>
            <a:r>
              <a:rPr sz="1400" spc="-5" dirty="0">
                <a:latin typeface="Arial"/>
                <a:cs typeface="Arial"/>
              </a:rPr>
              <a:t>	</a:t>
            </a:r>
            <a:r>
              <a:rPr lang="sk-SK" sz="1400" spc="-5" dirty="0" smtClean="0">
                <a:latin typeface="Arial"/>
                <a:cs typeface="Arial"/>
              </a:rPr>
              <a:t>Osvetlenie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object 3"/>
          <p:cNvSpPr/>
          <p:nvPr/>
        </p:nvSpPr>
        <p:spPr>
          <a:xfrm>
            <a:off x="107504" y="1498617"/>
            <a:ext cx="4392488" cy="32265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771059" y="1817476"/>
            <a:ext cx="2011995" cy="1955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7001852" y="1817481"/>
            <a:ext cx="1962636" cy="1971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5186740" y="1394794"/>
            <a:ext cx="3387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8690" algn="l"/>
              </a:tabLst>
            </a:pPr>
            <a:r>
              <a:rPr sz="1400" spc="-5" dirty="0">
                <a:latin typeface="Arial"/>
                <a:cs typeface="Arial"/>
              </a:rPr>
              <a:t>1-NN </a:t>
            </a:r>
            <a:r>
              <a:rPr sz="1400" dirty="0">
                <a:latin typeface="Arial"/>
                <a:cs typeface="Arial"/>
              </a:rPr>
              <a:t>classifier	</a:t>
            </a:r>
            <a:r>
              <a:rPr sz="1400" spc="-5" dirty="0">
                <a:latin typeface="Arial"/>
                <a:cs typeface="Arial"/>
              </a:rPr>
              <a:t>5-NN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classifier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11699" y="5157192"/>
            <a:ext cx="6441588" cy="432048"/>
            <a:chOff x="311699" y="4501325"/>
            <a:chExt cx="6441588" cy="327013"/>
          </a:xfrm>
        </p:grpSpPr>
        <p:sp>
          <p:nvSpPr>
            <p:cNvPr id="11" name="object 7"/>
            <p:cNvSpPr txBox="1"/>
            <p:nvPr/>
          </p:nvSpPr>
          <p:spPr>
            <a:xfrm>
              <a:off x="311699" y="4501325"/>
              <a:ext cx="4983480" cy="327013"/>
            </a:xfrm>
            <a:prstGeom prst="rect">
              <a:avLst/>
            </a:prstGeom>
            <a:solidFill>
              <a:srgbClr val="D8E9D3"/>
            </a:solidFill>
            <a:ln w="19049">
              <a:solidFill>
                <a:srgbClr val="000000"/>
              </a:solidFill>
            </a:ln>
          </p:spPr>
          <p:txBody>
            <a:bodyPr vert="horz" wrap="square" lIns="0" tIns="4953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390"/>
                </a:spcBef>
              </a:pPr>
              <a:r>
                <a:rPr sz="1800" spc="-5" dirty="0">
                  <a:latin typeface="Arial"/>
                  <a:cs typeface="Arial"/>
                </a:rPr>
                <a:t>train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2" name="object 8"/>
            <p:cNvSpPr txBox="1"/>
            <p:nvPr/>
          </p:nvSpPr>
          <p:spPr>
            <a:xfrm>
              <a:off x="5294692" y="4501326"/>
              <a:ext cx="1458595" cy="326371"/>
            </a:xfrm>
            <a:prstGeom prst="rect">
              <a:avLst/>
            </a:prstGeom>
            <a:solidFill>
              <a:srgbClr val="F4CCCC"/>
            </a:solidFill>
            <a:ln w="19049">
              <a:solidFill>
                <a:srgbClr val="000000"/>
              </a:solidFill>
            </a:ln>
          </p:spPr>
          <p:txBody>
            <a:bodyPr vert="horz" wrap="square" lIns="0" tIns="4889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385"/>
                </a:spcBef>
              </a:pPr>
              <a:r>
                <a:rPr sz="1800" spc="-5" dirty="0">
                  <a:latin typeface="Arial"/>
                  <a:cs typeface="Arial"/>
                </a:rPr>
                <a:t>test</a:t>
              </a:r>
              <a:endParaRPr sz="1800">
                <a:latin typeface="Arial"/>
                <a:cs typeface="Arial"/>
              </a:endParaRPr>
            </a:p>
          </p:txBody>
        </p:sp>
      </p:grpSp>
      <p:graphicFrame>
        <p:nvGraphicFramePr>
          <p:cNvPr id="13" name="object 9"/>
          <p:cNvGraphicFramePr>
            <a:graphicFrameLocks noGrp="1"/>
          </p:cNvGraphicFramePr>
          <p:nvPr/>
        </p:nvGraphicFramePr>
        <p:xfrm>
          <a:off x="302174" y="5656021"/>
          <a:ext cx="6440804" cy="437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36010"/>
                <a:gridCol w="1379219"/>
                <a:gridCol w="1425575"/>
              </a:tblGrid>
              <a:tr h="437275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sk-SK" sz="1800" spc="-5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5" dirty="0" smtClean="0">
                          <a:latin typeface="Arial"/>
                          <a:cs typeface="Arial"/>
                        </a:rPr>
                        <a:t>rain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8E9D3"/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validation</a:t>
                      </a:r>
                    </a:p>
                  </a:txBody>
                  <a:tcPr marL="0" marR="0" marT="660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test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14" name="object 10"/>
          <p:cNvSpPr/>
          <p:nvPr/>
        </p:nvSpPr>
        <p:spPr>
          <a:xfrm>
            <a:off x="6971410" y="3988984"/>
            <a:ext cx="2077670" cy="2248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"/>
          <p:cNvSpPr txBox="1">
            <a:spLocks/>
          </p:cNvSpPr>
          <p:nvPr/>
        </p:nvSpPr>
        <p:spPr>
          <a:xfrm>
            <a:off x="599400" y="692696"/>
            <a:ext cx="8581112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lvl="0">
              <a:spcBef>
                <a:spcPts val="100"/>
              </a:spcBef>
            </a:pPr>
            <a:r>
              <a:rPr lang="sk-SK" sz="2800" b="1" spc="-5" dirty="0" smtClean="0">
                <a:solidFill>
                  <a:schemeClr val="tx2"/>
                </a:solidFill>
                <a:latin typeface="Arial"/>
                <a:ea typeface="+mj-ea"/>
                <a:cs typeface="Arial"/>
              </a:rPr>
              <a:t>Opakovanie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sk-SK" sz="2800" b="0" i="0" u="none" strike="noStrike" kern="1200" cap="none" spc="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dátovo riadené metódy</a:t>
            </a:r>
            <a:r>
              <a:rPr lang="sk-SK" sz="2800" spc="5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kNN</a:t>
            </a:r>
            <a:endParaRPr lang="en-US" sz="2800" spc="5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7704" y="1196752"/>
            <a:ext cx="11206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smtClean="0">
                <a:latin typeface="+mj-lt"/>
              </a:rPr>
              <a:t>Cifar - 10</a:t>
            </a:r>
            <a:endParaRPr lang="sk-SK" sz="20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60104" y="4757082"/>
            <a:ext cx="17742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smtClean="0">
                <a:latin typeface="+mj-lt"/>
              </a:rPr>
              <a:t>Cross valitation</a:t>
            </a:r>
            <a:endParaRPr lang="sk-SK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5263015" y="1844824"/>
            <a:ext cx="319151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latin typeface="Arial"/>
                <a:cs typeface="Arial"/>
              </a:rPr>
              <a:t>f(x,W) </a:t>
            </a:r>
            <a:r>
              <a:rPr sz="3600" dirty="0">
                <a:latin typeface="Arial"/>
                <a:cs typeface="Arial"/>
              </a:rPr>
              <a:t>= </a:t>
            </a:r>
            <a:r>
              <a:rPr sz="3600" spc="-5" dirty="0">
                <a:latin typeface="Arial"/>
                <a:cs typeface="Arial"/>
              </a:rPr>
              <a:t>Wx </a:t>
            </a:r>
            <a:r>
              <a:rPr sz="3600" dirty="0">
                <a:latin typeface="Arial"/>
                <a:cs typeface="Arial"/>
              </a:rPr>
              <a:t>+</a:t>
            </a:r>
            <a:r>
              <a:rPr sz="3600" spc="-12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b</a:t>
            </a:r>
          </a:p>
        </p:txBody>
      </p:sp>
      <p:sp>
        <p:nvSpPr>
          <p:cNvPr id="8" name="object 4"/>
          <p:cNvSpPr/>
          <p:nvPr/>
        </p:nvSpPr>
        <p:spPr>
          <a:xfrm>
            <a:off x="395536" y="1484784"/>
            <a:ext cx="3733224" cy="15153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72008" y="3429000"/>
            <a:ext cx="6012160" cy="24619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321378" y="3515776"/>
            <a:ext cx="2787126" cy="1990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/>
          <p:cNvSpPr txBox="1">
            <a:spLocks/>
          </p:cNvSpPr>
          <p:nvPr/>
        </p:nvSpPr>
        <p:spPr>
          <a:xfrm>
            <a:off x="599400" y="692696"/>
            <a:ext cx="8581112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lvl="0">
              <a:spcBef>
                <a:spcPts val="100"/>
              </a:spcBef>
            </a:pPr>
            <a:r>
              <a:rPr lang="sk-SK" sz="2800" b="1" spc="-5" dirty="0" smtClean="0">
                <a:solidFill>
                  <a:schemeClr val="tx2"/>
                </a:solidFill>
                <a:latin typeface="Arial"/>
                <a:ea typeface="+mj-ea"/>
                <a:cs typeface="Arial"/>
              </a:rPr>
              <a:t>Opakovanie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sk-SK" sz="2800" spc="5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lineárny klasifikátor</a:t>
            </a:r>
            <a:endParaRPr lang="en-US" sz="2800" spc="5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object 3"/>
          <p:cNvSpPr/>
          <p:nvPr/>
        </p:nvSpPr>
        <p:spPr>
          <a:xfrm>
            <a:off x="1433269" y="1368832"/>
            <a:ext cx="6163067" cy="4868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599400" y="692696"/>
            <a:ext cx="8581112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lvl="0">
              <a:spcBef>
                <a:spcPts val="100"/>
              </a:spcBef>
            </a:pPr>
            <a:r>
              <a:rPr lang="sk-SK" sz="2800" b="1" spc="-5" dirty="0" smtClean="0">
                <a:solidFill>
                  <a:schemeClr val="tx2"/>
                </a:solidFill>
                <a:latin typeface="Arial"/>
                <a:ea typeface="+mj-ea"/>
                <a:cs typeface="Arial"/>
              </a:rPr>
              <a:t>Opakovanie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sk-SK" sz="2800" spc="5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lineárny klasifikátor</a:t>
            </a:r>
            <a:endParaRPr lang="en-US" sz="2800" spc="5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0120" y="764704"/>
            <a:ext cx="6588224" cy="504056"/>
          </a:xfrm>
        </p:spPr>
        <p:txBody>
          <a:bodyPr>
            <a:noAutofit/>
          </a:bodyPr>
          <a:lstStyle/>
          <a:p>
            <a:r>
              <a:rPr lang="sk-SK" sz="3800" dirty="0" smtClean="0"/>
              <a:t>Štruktúra dnešnej prednášky </a:t>
            </a:r>
            <a:endParaRPr lang="sk-SK" sz="3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55576" y="1772816"/>
            <a:ext cx="7848872" cy="508518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Definovať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stratovú funkciu (loss function)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ktorá kvantifikuje našu nespokojnosť so skóre na trénovacích dátach</a:t>
            </a:r>
          </a:p>
          <a:p>
            <a:pPr>
              <a:spcBef>
                <a:spcPts val="1800"/>
              </a:spcBef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Nájsť spôsob ako efektívne hľadať parametre, ktoré minimalizujú stratovú funkciu -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optimalizácia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1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0952" t="21619"/>
          <a:stretch>
            <a:fillRect/>
          </a:stretch>
        </p:blipFill>
        <p:spPr bwMode="auto">
          <a:xfrm>
            <a:off x="2555776" y="2060848"/>
            <a:ext cx="5976664" cy="4177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bject 7"/>
          <p:cNvSpPr txBox="1">
            <a:spLocks/>
          </p:cNvSpPr>
          <p:nvPr/>
        </p:nvSpPr>
        <p:spPr>
          <a:xfrm>
            <a:off x="611560" y="692696"/>
            <a:ext cx="7632848" cy="881267"/>
          </a:xfrm>
          <a:prstGeom prst="rect">
            <a:avLst/>
          </a:prstGeom>
        </p:spPr>
        <p:txBody>
          <a:bodyPr vert="horz" wrap="square" lIns="0" tIns="10795" rIns="0" bIns="0" rtlCol="0" anchor="b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699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spc="-5" dirty="0" smtClean="0">
                <a:latin typeface="+mj-lt"/>
                <a:ea typeface="+mj-ea"/>
                <a:cs typeface="+mj-cs"/>
              </a:rPr>
              <a:t>Predpokladajme</a:t>
            </a: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sk-S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3 trénovacie</a:t>
            </a:r>
            <a:r>
              <a:rPr kumimoji="0" lang="sk-SK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sk-SK" sz="2800" dirty="0" smtClean="0">
                <a:latin typeface="+mj-lt"/>
                <a:ea typeface="+mj-ea"/>
                <a:cs typeface="+mj-cs"/>
              </a:rPr>
              <a:t>vzorky</a:t>
            </a: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sk-S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sk-SK" sz="2800" b="0" i="0" u="none" strike="noStrike" kern="1200" cap="none" spc="-10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triedy</a:t>
            </a:r>
            <a:r>
              <a:rPr kumimoji="0" lang="sk-S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.  </a:t>
            </a:r>
            <a:r>
              <a:rPr lang="sk-SK" sz="2800" dirty="0" smtClean="0">
                <a:latin typeface="+mj-lt"/>
                <a:ea typeface="+mj-ea"/>
                <a:cs typeface="+mj-cs"/>
              </a:rPr>
              <a:t>Majme nejakú maticu </a:t>
            </a:r>
            <a:r>
              <a:rPr kumimoji="0" lang="sk-S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W dostaneme skóre: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732240" y="1196752"/>
            <a:ext cx="1944216" cy="3444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"/>
          <p:cNvSpPr txBox="1"/>
          <p:nvPr/>
        </p:nvSpPr>
        <p:spPr>
          <a:xfrm>
            <a:off x="1043608" y="4108583"/>
            <a:ext cx="1368152" cy="18406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58200"/>
              </a:lnSpc>
              <a:spcBef>
                <a:spcPts val="105"/>
              </a:spcBef>
            </a:pPr>
            <a:r>
              <a:rPr lang="sk-SK" sz="2600" b="1" dirty="0" smtClean="0">
                <a:latin typeface="Arial"/>
                <a:cs typeface="Arial"/>
              </a:rPr>
              <a:t>mačka</a:t>
            </a:r>
            <a:r>
              <a:rPr sz="2600" b="1" dirty="0" smtClean="0">
                <a:latin typeface="Arial"/>
                <a:cs typeface="Arial"/>
              </a:rPr>
              <a:t>  </a:t>
            </a:r>
            <a:r>
              <a:rPr lang="sk-SK" sz="2600" b="1" dirty="0" smtClean="0">
                <a:latin typeface="Arial"/>
                <a:cs typeface="Arial"/>
              </a:rPr>
              <a:t>auto</a:t>
            </a:r>
          </a:p>
          <a:p>
            <a:pPr marL="12700" marR="5080" algn="just">
              <a:lnSpc>
                <a:spcPct val="158200"/>
              </a:lnSpc>
              <a:spcBef>
                <a:spcPts val="105"/>
              </a:spcBef>
            </a:pPr>
            <a:r>
              <a:rPr lang="sk-SK" sz="2600" b="1" dirty="0" smtClean="0">
                <a:latin typeface="Arial"/>
                <a:cs typeface="Arial"/>
              </a:rPr>
              <a:t>žaba</a:t>
            </a:r>
            <a:endParaRPr sz="26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251520" y="1268760"/>
            <a:ext cx="4896544" cy="4536504"/>
            <a:chOff x="251520" y="1268760"/>
            <a:chExt cx="4896544" cy="4536504"/>
          </a:xfrm>
        </p:grpSpPr>
        <p:grpSp>
          <p:nvGrpSpPr>
            <p:cNvPr id="11" name="Group 10"/>
            <p:cNvGrpSpPr/>
            <p:nvPr/>
          </p:nvGrpSpPr>
          <p:grpSpPr>
            <a:xfrm>
              <a:off x="251520" y="1268760"/>
              <a:ext cx="4896544" cy="1080120"/>
              <a:chOff x="251520" y="1268760"/>
              <a:chExt cx="4896544" cy="1080120"/>
            </a:xfrm>
          </p:grpSpPr>
          <p:sp>
            <p:nvSpPr>
              <p:cNvPr id="9" name="object 7"/>
              <p:cNvSpPr txBox="1">
                <a:spLocks/>
              </p:cNvSpPr>
              <p:nvPr/>
            </p:nvSpPr>
            <p:spPr>
              <a:xfrm>
                <a:off x="251520" y="1268760"/>
                <a:ext cx="4896544" cy="956287"/>
              </a:xfrm>
              <a:prstGeom prst="rect">
                <a:avLst/>
              </a:prstGeom>
            </p:spPr>
            <p:txBody>
              <a:bodyPr vert="horz" wrap="square" lIns="0" tIns="10795" rIns="0" bIns="0" rtlCol="0" anchor="b">
                <a:spAutoFit/>
              </a:bodyPr>
              <a:lstStyle/>
              <a:p>
                <a:pPr marL="12700" marR="5080" lvl="0" indent="0" algn="l" defTabSz="914400" rtl="0" eaLnBrk="1" fontAlgn="auto" latinLnBrk="0" hangingPunct="1">
                  <a:lnSpc>
                    <a:spcPct val="100699"/>
                  </a:lnSpc>
                  <a:spcBef>
                    <a:spcPts val="85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k-SK" sz="2000" spc="-5" dirty="0" smtClean="0">
                    <a:latin typeface="+mj-lt"/>
                    <a:ea typeface="+mj-ea"/>
                    <a:cs typeface="+mj-cs"/>
                  </a:rPr>
                  <a:t>Predpokladajme</a:t>
                </a:r>
                <a:r>
                  <a:rPr kumimoji="0" lang="sk-SK" sz="2000" b="0" i="0" u="none" strike="noStrike" kern="1200" cap="none" spc="-5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: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3 trénovacie</a:t>
                </a:r>
                <a:r>
                  <a:rPr kumimoji="0" lang="sk-SK" sz="2000" b="0" i="0" u="none" strike="noStrike" kern="1200" cap="none" spc="0" normalizeH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 </a:t>
                </a:r>
                <a:r>
                  <a:rPr lang="sk-SK" sz="2000" dirty="0" smtClean="0">
                    <a:latin typeface="+mj-lt"/>
                    <a:ea typeface="+mj-ea"/>
                    <a:cs typeface="+mj-cs"/>
                  </a:rPr>
                  <a:t>vzorky</a:t>
                </a:r>
                <a:r>
                  <a:rPr kumimoji="0" lang="sk-SK" sz="2000" b="0" i="0" u="none" strike="noStrike" kern="1200" cap="none" spc="-5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,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3</a:t>
                </a:r>
                <a:r>
                  <a:rPr kumimoji="0" lang="sk-SK" sz="2000" b="0" i="0" u="none" strike="noStrike" kern="1200" cap="none" spc="-10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 triedy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.  </a:t>
                </a:r>
                <a:r>
                  <a:rPr lang="sk-SK" sz="2000" noProof="0" dirty="0" smtClean="0">
                    <a:latin typeface="+mj-lt"/>
                    <a:ea typeface="+mj-ea"/>
                    <a:cs typeface="+mj-cs"/>
                  </a:rPr>
                  <a:t>Pre </a:t>
                </a:r>
                <a:r>
                  <a:rPr lang="sk-SK" sz="2000" dirty="0" smtClean="0">
                    <a:latin typeface="+mj-lt"/>
                    <a:ea typeface="+mj-ea"/>
                    <a:cs typeface="+mj-cs"/>
                  </a:rPr>
                  <a:t>nejakú maticu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W dostaneme skóre</a:t>
                </a:r>
              </a:p>
              <a:p>
                <a:pPr marL="12700" marR="5080" lvl="0" indent="0" algn="l" defTabSz="914400" rtl="0" eaLnBrk="1" fontAlgn="auto" latinLnBrk="0" hangingPunct="1">
                  <a:lnSpc>
                    <a:spcPct val="100699"/>
                  </a:lnSpc>
                  <a:spcBef>
                    <a:spcPts val="85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k-SK" sz="2000" noProof="0" dirty="0" smtClean="0">
                    <a:latin typeface="+mj-lt"/>
                    <a:ea typeface="+mj-ea"/>
                    <a:cs typeface="+mj-cs"/>
                  </a:rPr>
                  <a:t>                                                     </a:t>
                </a:r>
                <a:endParaRPr kumimoji="0" lang="sk-SK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endParaRPr>
              </a:p>
            </p:txBody>
          </p:sp>
          <p:sp>
            <p:nvSpPr>
              <p:cNvPr id="10" name="object 9"/>
              <p:cNvSpPr/>
              <p:nvPr/>
            </p:nvSpPr>
            <p:spPr>
              <a:xfrm>
                <a:off x="1475656" y="1988840"/>
                <a:ext cx="1800200" cy="36004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251520" y="2645296"/>
              <a:ext cx="4544888" cy="3159968"/>
              <a:chOff x="251520" y="2645296"/>
              <a:chExt cx="4544888" cy="3159968"/>
            </a:xfrm>
          </p:grpSpPr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4420" t="25013" r="48361" b="20067"/>
              <a:stretch>
                <a:fillRect/>
              </a:stretch>
            </p:blipFill>
            <p:spPr bwMode="auto">
              <a:xfrm>
                <a:off x="1043608" y="2645296"/>
                <a:ext cx="3752800" cy="31599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object 2"/>
              <p:cNvSpPr txBox="1"/>
              <p:nvPr/>
            </p:nvSpPr>
            <p:spPr>
              <a:xfrm>
                <a:off x="251520" y="4185394"/>
                <a:ext cx="1368152" cy="140384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30000"/>
                  </a:lnSpc>
                </a:pPr>
                <a:r>
                  <a:rPr lang="sk-SK" sz="2400" dirty="0" smtClean="0">
                    <a:latin typeface="Arial"/>
                    <a:cs typeface="Arial"/>
                  </a:rPr>
                  <a:t>mačka</a:t>
                </a:r>
                <a:r>
                  <a:rPr sz="2400" dirty="0" smtClean="0">
                    <a:latin typeface="Arial"/>
                    <a:cs typeface="Arial"/>
                  </a:rPr>
                  <a:t>  </a:t>
                </a:r>
                <a:r>
                  <a:rPr lang="sk-SK" sz="2400" dirty="0" smtClean="0">
                    <a:latin typeface="Arial"/>
                    <a:cs typeface="Arial"/>
                  </a:rPr>
                  <a:t>auto</a:t>
                </a:r>
              </a:p>
              <a:p>
                <a:pPr marL="12700" marR="5080" algn="just">
                  <a:lnSpc>
                    <a:spcPct val="130000"/>
                  </a:lnSpc>
                </a:pPr>
                <a:r>
                  <a:rPr lang="sk-SK" sz="2400" dirty="0" smtClean="0">
                    <a:latin typeface="Arial"/>
                    <a:cs typeface="Arial"/>
                  </a:rPr>
                  <a:t>žaba</a:t>
                </a:r>
                <a:endParaRPr sz="2400" dirty="0">
                  <a:latin typeface="Arial"/>
                  <a:cs typeface="Arial"/>
                </a:endParaRPr>
              </a:p>
            </p:txBody>
          </p:sp>
        </p:grpSp>
      </p:grpSp>
      <p:sp>
        <p:nvSpPr>
          <p:cNvPr id="22" name="object 14"/>
          <p:cNvSpPr txBox="1"/>
          <p:nvPr/>
        </p:nvSpPr>
        <p:spPr>
          <a:xfrm>
            <a:off x="5508104" y="4298747"/>
            <a:ext cx="3384376" cy="57041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lang="sk-SK" sz="1800" spc="-5" dirty="0" smtClean="0">
                <a:latin typeface="Arial"/>
                <a:cs typeface="Arial"/>
              </a:rPr>
              <a:t>Strata na celej databáze je suma strat na všetkých </a:t>
            </a:r>
            <a:r>
              <a:rPr lang="en-US" spc="-5" dirty="0" err="1" smtClean="0">
                <a:latin typeface="Arial"/>
                <a:cs typeface="Arial"/>
              </a:rPr>
              <a:t>vzork</a:t>
            </a:r>
            <a:r>
              <a:rPr lang="sk-SK" spc="-5" dirty="0" smtClean="0">
                <a:latin typeface="Arial"/>
                <a:cs typeface="Arial"/>
              </a:rPr>
              <a:t>ách</a:t>
            </a:r>
            <a:r>
              <a:rPr sz="1800" spc="-5" dirty="0" smtClean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508104" y="2203073"/>
            <a:ext cx="2919095" cy="793879"/>
            <a:chOff x="5508104" y="2203073"/>
            <a:chExt cx="2919095" cy="793879"/>
          </a:xfrm>
        </p:grpSpPr>
        <p:sp>
          <p:nvSpPr>
            <p:cNvPr id="19" name="object 11"/>
            <p:cNvSpPr txBox="1"/>
            <p:nvPr/>
          </p:nvSpPr>
          <p:spPr>
            <a:xfrm>
              <a:off x="5508104" y="2203073"/>
              <a:ext cx="2919095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1800" spc="-5" dirty="0" smtClean="0">
                  <a:latin typeface="Arial"/>
                  <a:cs typeface="Arial"/>
                </a:rPr>
                <a:t>Majme databázu </a:t>
              </a:r>
              <a:r>
                <a:rPr lang="en-US" spc="-5" dirty="0" err="1" smtClean="0">
                  <a:latin typeface="Arial"/>
                  <a:cs typeface="Arial"/>
                </a:rPr>
                <a:t>vzoriek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23" name="object 15"/>
            <p:cNvSpPr/>
            <p:nvPr/>
          </p:nvSpPr>
          <p:spPr>
            <a:xfrm>
              <a:off x="6228184" y="2498623"/>
              <a:ext cx="1852701" cy="4983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724128" y="3101756"/>
            <a:ext cx="2540979" cy="759292"/>
            <a:chOff x="5867661" y="2904208"/>
            <a:chExt cx="2540979" cy="759292"/>
          </a:xfrm>
        </p:grpSpPr>
        <p:sp>
          <p:nvSpPr>
            <p:cNvPr id="20" name="object 12"/>
            <p:cNvSpPr txBox="1"/>
            <p:nvPr/>
          </p:nvSpPr>
          <p:spPr>
            <a:xfrm>
              <a:off x="5867661" y="2964102"/>
              <a:ext cx="69723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1800" spc="-5" dirty="0" smtClean="0">
                  <a:latin typeface="Arial"/>
                  <a:cs typeface="Arial"/>
                </a:rPr>
                <a:t>Kde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21" name="object 13"/>
            <p:cNvSpPr txBox="1"/>
            <p:nvPr/>
          </p:nvSpPr>
          <p:spPr>
            <a:xfrm>
              <a:off x="6732240" y="2943420"/>
              <a:ext cx="1676400" cy="6955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30000"/>
                </a:lnSpc>
                <a:spcBef>
                  <a:spcPts val="100"/>
                </a:spcBef>
              </a:pPr>
              <a:r>
                <a:rPr lang="sk-SK" spc="-5" dirty="0" smtClean="0">
                  <a:latin typeface="Arial"/>
                  <a:cs typeface="Arial"/>
                </a:rPr>
                <a:t>je obraz a</a:t>
              </a:r>
              <a:endParaRPr sz="1800" dirty="0">
                <a:latin typeface="Arial"/>
                <a:cs typeface="Arial"/>
              </a:endParaRPr>
            </a:p>
            <a:p>
              <a:pPr marL="37465">
                <a:lnSpc>
                  <a:spcPct val="130000"/>
                </a:lnSpc>
                <a:spcBef>
                  <a:spcPts val="15"/>
                </a:spcBef>
              </a:pPr>
              <a:r>
                <a:rPr lang="sk-SK" spc="-5" dirty="0" smtClean="0">
                  <a:latin typeface="Arial"/>
                  <a:cs typeface="Arial"/>
                </a:rPr>
                <a:t>j</a:t>
              </a:r>
              <a:r>
                <a:rPr lang="sk-SK" sz="1800" spc="-5" dirty="0" smtClean="0">
                  <a:latin typeface="Arial"/>
                  <a:cs typeface="Arial"/>
                </a:rPr>
                <a:t>e </a:t>
              </a:r>
              <a:r>
                <a:rPr sz="1800" dirty="0" smtClean="0">
                  <a:latin typeface="Arial"/>
                  <a:cs typeface="Arial"/>
                </a:rPr>
                <a:t>(</a:t>
              </a:r>
              <a:r>
                <a:rPr sz="1800" dirty="0">
                  <a:latin typeface="Arial"/>
                  <a:cs typeface="Arial"/>
                </a:rPr>
                <a:t>integer)</a:t>
              </a:r>
              <a:r>
                <a:rPr sz="1800" spc="-90" dirty="0">
                  <a:latin typeface="Arial"/>
                  <a:cs typeface="Arial"/>
                </a:rPr>
                <a:t> </a:t>
              </a:r>
              <a:r>
                <a:rPr sz="1800" spc="-5" dirty="0">
                  <a:latin typeface="Arial"/>
                  <a:cs typeface="Arial"/>
                </a:rPr>
                <a:t>label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24" name="object 16"/>
            <p:cNvSpPr/>
            <p:nvPr/>
          </p:nvSpPr>
          <p:spPr>
            <a:xfrm>
              <a:off x="6300192" y="3284984"/>
              <a:ext cx="307974" cy="37851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7"/>
            <p:cNvSpPr/>
            <p:nvPr/>
          </p:nvSpPr>
          <p:spPr>
            <a:xfrm>
              <a:off x="6352258" y="2904208"/>
              <a:ext cx="307974" cy="45278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18"/>
          <p:cNvSpPr/>
          <p:nvPr/>
        </p:nvSpPr>
        <p:spPr>
          <a:xfrm>
            <a:off x="5292080" y="5157192"/>
            <a:ext cx="3456384" cy="7920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Group 29"/>
          <p:cNvGrpSpPr/>
          <p:nvPr/>
        </p:nvGrpSpPr>
        <p:grpSpPr>
          <a:xfrm>
            <a:off x="5436096" y="980728"/>
            <a:ext cx="3600400" cy="1008112"/>
            <a:chOff x="5436096" y="764704"/>
            <a:chExt cx="3600400" cy="1008112"/>
          </a:xfrm>
        </p:grpSpPr>
        <p:sp>
          <p:nvSpPr>
            <p:cNvPr id="18" name="object 10"/>
            <p:cNvSpPr txBox="1"/>
            <p:nvPr/>
          </p:nvSpPr>
          <p:spPr>
            <a:xfrm>
              <a:off x="5580112" y="850639"/>
              <a:ext cx="3456384" cy="850169"/>
            </a:xfrm>
            <a:prstGeom prst="rect">
              <a:avLst/>
            </a:prstGeom>
          </p:spPr>
          <p:txBody>
            <a:bodyPr vert="horz" wrap="square" lIns="0" tIns="10795" rIns="0" bIns="0" rtlCol="0">
              <a:spAutoFit/>
            </a:bodyPr>
            <a:lstStyle/>
            <a:p>
              <a:pPr marL="12700" marR="5080">
                <a:lnSpc>
                  <a:spcPct val="100699"/>
                </a:lnSpc>
                <a:spcBef>
                  <a:spcPts val="85"/>
                </a:spcBef>
              </a:pPr>
              <a:r>
                <a:rPr lang="sk-SK" b="1" dirty="0" smtClean="0">
                  <a:latin typeface="Arial"/>
                  <a:cs typeface="Arial"/>
                </a:rPr>
                <a:t>Stratová funkcia (</a:t>
              </a:r>
              <a:r>
                <a:rPr sz="1800" b="1" spc="-5" dirty="0" smtClean="0">
                  <a:latin typeface="Arial"/>
                  <a:cs typeface="Arial"/>
                </a:rPr>
                <a:t>loss </a:t>
              </a:r>
              <a:r>
                <a:rPr sz="1800" b="1" dirty="0" smtClean="0">
                  <a:latin typeface="Arial"/>
                  <a:cs typeface="Arial"/>
                </a:rPr>
                <a:t>function</a:t>
              </a:r>
              <a:r>
                <a:rPr lang="sk-SK" b="1" dirty="0" smtClean="0">
                  <a:latin typeface="Arial"/>
                  <a:cs typeface="Arial"/>
                </a:rPr>
                <a:t>) </a:t>
              </a:r>
              <a:r>
                <a:rPr lang="sk-SK" dirty="0" smtClean="0">
                  <a:latin typeface="Arial"/>
                  <a:cs typeface="Arial"/>
                </a:rPr>
                <a:t>hovorí ako dobrý je náš aktuálny klasifikátor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436096" y="764704"/>
              <a:ext cx="3600400" cy="100811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251520" y="1268760"/>
            <a:ext cx="4896544" cy="4536504"/>
            <a:chOff x="251520" y="1268760"/>
            <a:chExt cx="4896544" cy="4536504"/>
          </a:xfrm>
        </p:grpSpPr>
        <p:grpSp>
          <p:nvGrpSpPr>
            <p:cNvPr id="10" name="Group 10"/>
            <p:cNvGrpSpPr/>
            <p:nvPr/>
          </p:nvGrpSpPr>
          <p:grpSpPr>
            <a:xfrm>
              <a:off x="251520" y="1268760"/>
              <a:ext cx="4896544" cy="1080120"/>
              <a:chOff x="251520" y="1268760"/>
              <a:chExt cx="4896544" cy="1080120"/>
            </a:xfrm>
          </p:grpSpPr>
          <p:sp>
            <p:nvSpPr>
              <p:cNvPr id="17" name="object 7"/>
              <p:cNvSpPr txBox="1">
                <a:spLocks/>
              </p:cNvSpPr>
              <p:nvPr/>
            </p:nvSpPr>
            <p:spPr>
              <a:xfrm>
                <a:off x="251520" y="1268760"/>
                <a:ext cx="4896544" cy="956287"/>
              </a:xfrm>
              <a:prstGeom prst="rect">
                <a:avLst/>
              </a:prstGeom>
            </p:spPr>
            <p:txBody>
              <a:bodyPr vert="horz" wrap="square" lIns="0" tIns="10795" rIns="0" bIns="0" rtlCol="0" anchor="b">
                <a:spAutoFit/>
              </a:bodyPr>
              <a:lstStyle/>
              <a:p>
                <a:pPr marL="12700" marR="5080" lvl="0" indent="0" algn="l" defTabSz="914400" rtl="0" eaLnBrk="1" fontAlgn="auto" latinLnBrk="0" hangingPunct="1">
                  <a:lnSpc>
                    <a:spcPct val="100699"/>
                  </a:lnSpc>
                  <a:spcBef>
                    <a:spcPts val="85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k-SK" sz="2000" spc="-5" dirty="0" smtClean="0">
                    <a:latin typeface="+mj-lt"/>
                    <a:ea typeface="+mj-ea"/>
                    <a:cs typeface="+mj-cs"/>
                  </a:rPr>
                  <a:t>Predpokladajme</a:t>
                </a:r>
                <a:r>
                  <a:rPr kumimoji="0" lang="sk-SK" sz="2000" b="0" i="0" u="none" strike="noStrike" kern="1200" cap="none" spc="-5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: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3 trénovacie</a:t>
                </a:r>
                <a:r>
                  <a:rPr kumimoji="0" lang="sk-SK" sz="2000" b="0" i="0" u="none" strike="noStrike" kern="1200" cap="none" spc="0" normalizeH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 </a:t>
                </a:r>
                <a:r>
                  <a:rPr lang="sk-SK" sz="2000" dirty="0" smtClean="0">
                    <a:latin typeface="+mj-lt"/>
                    <a:ea typeface="+mj-ea"/>
                    <a:cs typeface="+mj-cs"/>
                  </a:rPr>
                  <a:t>vzorky</a:t>
                </a:r>
                <a:r>
                  <a:rPr kumimoji="0" lang="sk-SK" sz="2000" b="0" i="0" u="none" strike="noStrike" kern="1200" cap="none" spc="-5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,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3</a:t>
                </a:r>
                <a:r>
                  <a:rPr kumimoji="0" lang="sk-SK" sz="2000" b="0" i="0" u="none" strike="noStrike" kern="1200" cap="none" spc="-10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 triedy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.  </a:t>
                </a:r>
                <a:r>
                  <a:rPr lang="sk-SK" sz="2000" noProof="0" dirty="0" smtClean="0">
                    <a:latin typeface="+mj-lt"/>
                    <a:ea typeface="+mj-ea"/>
                    <a:cs typeface="+mj-cs"/>
                  </a:rPr>
                  <a:t>Pre</a:t>
                </a:r>
                <a:r>
                  <a:rPr lang="sk-SK" sz="2000" dirty="0" smtClean="0">
                    <a:latin typeface="+mj-lt"/>
                    <a:ea typeface="+mj-ea"/>
                    <a:cs typeface="+mj-cs"/>
                  </a:rPr>
                  <a:t> nejakú maticu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W dostaneme skóre</a:t>
                </a:r>
              </a:p>
              <a:p>
                <a:pPr marL="12700" marR="5080" lvl="0" indent="0" algn="l" defTabSz="914400" rtl="0" eaLnBrk="1" fontAlgn="auto" latinLnBrk="0" hangingPunct="1">
                  <a:lnSpc>
                    <a:spcPct val="100699"/>
                  </a:lnSpc>
                  <a:spcBef>
                    <a:spcPts val="85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k-SK" sz="2000" noProof="0" dirty="0" smtClean="0">
                    <a:latin typeface="+mj-lt"/>
                    <a:ea typeface="+mj-ea"/>
                    <a:cs typeface="+mj-cs"/>
                  </a:rPr>
                  <a:t>                                                     </a:t>
                </a:r>
                <a:endParaRPr kumimoji="0" lang="sk-SK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endParaRPr>
              </a:p>
            </p:txBody>
          </p:sp>
          <p:sp>
            <p:nvSpPr>
              <p:cNvPr id="18" name="object 9"/>
              <p:cNvSpPr/>
              <p:nvPr/>
            </p:nvSpPr>
            <p:spPr>
              <a:xfrm>
                <a:off x="1475656" y="1988840"/>
                <a:ext cx="1800200" cy="36004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4" name="Group 15"/>
            <p:cNvGrpSpPr/>
            <p:nvPr/>
          </p:nvGrpSpPr>
          <p:grpSpPr>
            <a:xfrm>
              <a:off x="251520" y="2645296"/>
              <a:ext cx="4544888" cy="3159968"/>
              <a:chOff x="251520" y="2645296"/>
              <a:chExt cx="4544888" cy="3159968"/>
            </a:xfrm>
          </p:grpSpPr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4420" t="25013" r="48361" b="20067"/>
              <a:stretch>
                <a:fillRect/>
              </a:stretch>
            </p:blipFill>
            <p:spPr bwMode="auto">
              <a:xfrm>
                <a:off x="1043608" y="2645296"/>
                <a:ext cx="3752800" cy="31599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" name="object 2"/>
              <p:cNvSpPr txBox="1"/>
              <p:nvPr/>
            </p:nvSpPr>
            <p:spPr>
              <a:xfrm>
                <a:off x="251520" y="4185394"/>
                <a:ext cx="1368152" cy="140384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30000"/>
                  </a:lnSpc>
                </a:pPr>
                <a:r>
                  <a:rPr lang="sk-SK" sz="2400" dirty="0" smtClean="0">
                    <a:latin typeface="Arial"/>
                    <a:cs typeface="Arial"/>
                  </a:rPr>
                  <a:t>mačka</a:t>
                </a:r>
                <a:r>
                  <a:rPr sz="2400" dirty="0" smtClean="0">
                    <a:latin typeface="Arial"/>
                    <a:cs typeface="Arial"/>
                  </a:rPr>
                  <a:t>  </a:t>
                </a:r>
                <a:r>
                  <a:rPr lang="sk-SK" sz="2400" dirty="0" smtClean="0">
                    <a:latin typeface="Arial"/>
                    <a:cs typeface="Arial"/>
                  </a:rPr>
                  <a:t>auto</a:t>
                </a:r>
              </a:p>
              <a:p>
                <a:pPr marL="12700" marR="5080" algn="just">
                  <a:lnSpc>
                    <a:spcPct val="130000"/>
                  </a:lnSpc>
                </a:pPr>
                <a:r>
                  <a:rPr lang="sk-SK" sz="2400" dirty="0" smtClean="0">
                    <a:latin typeface="Arial"/>
                    <a:cs typeface="Arial"/>
                  </a:rPr>
                  <a:t>žaba</a:t>
                </a:r>
                <a:endParaRPr sz="2400" dirty="0">
                  <a:latin typeface="Arial"/>
                  <a:cs typeface="Arial"/>
                </a:endParaRPr>
              </a:p>
            </p:txBody>
          </p:sp>
        </p:grpSp>
      </p:grpSp>
      <p:sp>
        <p:nvSpPr>
          <p:cNvPr id="19" name="object 10"/>
          <p:cNvSpPr txBox="1"/>
          <p:nvPr/>
        </p:nvSpPr>
        <p:spPr>
          <a:xfrm>
            <a:off x="5724128" y="1050945"/>
            <a:ext cx="298842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b="1" dirty="0" smtClean="0">
                <a:latin typeface="Arial"/>
                <a:cs typeface="Arial"/>
              </a:rPr>
              <a:t>Strata pre </a:t>
            </a:r>
            <a:r>
              <a:rPr sz="1800" b="1" dirty="0" smtClean="0">
                <a:latin typeface="Arial"/>
                <a:cs typeface="Arial"/>
              </a:rPr>
              <a:t>Multiclass </a:t>
            </a:r>
            <a:r>
              <a:rPr sz="1800" b="1" spc="-5" dirty="0" smtClean="0">
                <a:latin typeface="Arial"/>
                <a:cs typeface="Arial"/>
              </a:rPr>
              <a:t>SVM: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5724128" y="2607319"/>
            <a:ext cx="2483485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sk-SK" sz="1400" spc="-5" dirty="0" smtClean="0">
                <a:latin typeface="Arial"/>
                <a:cs typeface="Arial"/>
              </a:rPr>
              <a:t>A použitím skratky </a:t>
            </a:r>
            <a:r>
              <a:rPr lang="sk-SK" sz="1400" i="1" spc="-5" dirty="0" smtClean="0">
                <a:latin typeface="Arial"/>
                <a:cs typeface="Arial"/>
              </a:rPr>
              <a:t>s</a:t>
            </a:r>
            <a:r>
              <a:rPr lang="sk-SK" sz="1400" spc="-5" dirty="0" smtClean="0">
                <a:latin typeface="Arial"/>
                <a:cs typeface="Arial"/>
              </a:rPr>
              <a:t> pre vektor ohodnotení (score vector)</a:t>
            </a:r>
            <a:r>
              <a:rPr sz="1400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5580112" y="3848804"/>
            <a:ext cx="280831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400" spc="-5" dirty="0" smtClean="0">
                <a:latin typeface="Arial"/>
                <a:cs typeface="Arial"/>
              </a:rPr>
              <a:t>Strata pre </a:t>
            </a:r>
            <a:r>
              <a:rPr sz="1400" spc="-5" dirty="0" smtClean="0">
                <a:latin typeface="Arial"/>
                <a:cs typeface="Arial"/>
              </a:rPr>
              <a:t>SVM </a:t>
            </a:r>
            <a:r>
              <a:rPr lang="sk-SK" sz="1400" spc="-5" dirty="0" smtClean="0">
                <a:latin typeface="Arial"/>
                <a:cs typeface="Arial"/>
              </a:rPr>
              <a:t>je potom v tvare</a:t>
            </a:r>
            <a:r>
              <a:rPr sz="1400" spc="-5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724128" y="1556792"/>
            <a:ext cx="2660958" cy="893866"/>
            <a:chOff x="5994439" y="1556792"/>
            <a:chExt cx="2660958" cy="893866"/>
          </a:xfrm>
        </p:grpSpPr>
        <p:sp>
          <p:nvSpPr>
            <p:cNvPr id="20" name="object 11"/>
            <p:cNvSpPr txBox="1"/>
            <p:nvPr/>
          </p:nvSpPr>
          <p:spPr>
            <a:xfrm>
              <a:off x="5994439" y="1556792"/>
              <a:ext cx="1961937" cy="886909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Pre danú vzorku</a:t>
              </a:r>
              <a:endParaRPr lang="sk-SK" sz="1600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endParaRPr lang="sk-SK" sz="1600" spc="-5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1" name="object 12"/>
            <p:cNvSpPr txBox="1"/>
            <p:nvPr/>
          </p:nvSpPr>
          <p:spPr>
            <a:xfrm>
              <a:off x="6660232" y="1866377"/>
              <a:ext cx="1995165" cy="5545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61594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 obraz a </a:t>
              </a:r>
            </a:p>
            <a:p>
              <a:pPr marL="1270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the </a:t>
              </a:r>
              <a:r>
                <a:rPr sz="1600" dirty="0">
                  <a:latin typeface="Arial"/>
                  <a:cs typeface="Arial"/>
                </a:rPr>
                <a:t>(integer)</a:t>
              </a:r>
              <a:r>
                <a:rPr sz="1600" spc="-8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label,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4" name="object 15"/>
            <p:cNvSpPr/>
            <p:nvPr/>
          </p:nvSpPr>
          <p:spPr>
            <a:xfrm>
              <a:off x="7524328" y="1579775"/>
              <a:ext cx="651565" cy="2650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6"/>
            <p:cNvSpPr/>
            <p:nvPr/>
          </p:nvSpPr>
          <p:spPr>
            <a:xfrm>
              <a:off x="6372200" y="2122039"/>
              <a:ext cx="240049" cy="3286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7"/>
            <p:cNvSpPr/>
            <p:nvPr/>
          </p:nvSpPr>
          <p:spPr>
            <a:xfrm>
              <a:off x="6408574" y="1844824"/>
              <a:ext cx="240049" cy="35544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18"/>
          <p:cNvSpPr/>
          <p:nvPr/>
        </p:nvSpPr>
        <p:spPr>
          <a:xfrm>
            <a:off x="7179784" y="3123144"/>
            <a:ext cx="1208639" cy="3058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9"/>
          <p:cNvSpPr/>
          <p:nvPr/>
        </p:nvSpPr>
        <p:spPr>
          <a:xfrm>
            <a:off x="5364088" y="4365104"/>
            <a:ext cx="3479003" cy="1440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2" name="Group 8"/>
          <p:cNvGrpSpPr/>
          <p:nvPr/>
        </p:nvGrpSpPr>
        <p:grpSpPr>
          <a:xfrm>
            <a:off x="251520" y="1268760"/>
            <a:ext cx="4896544" cy="4536504"/>
            <a:chOff x="251520" y="1268760"/>
            <a:chExt cx="4896544" cy="4536504"/>
          </a:xfrm>
        </p:grpSpPr>
        <p:grpSp>
          <p:nvGrpSpPr>
            <p:cNvPr id="3" name="Group 10"/>
            <p:cNvGrpSpPr/>
            <p:nvPr/>
          </p:nvGrpSpPr>
          <p:grpSpPr>
            <a:xfrm>
              <a:off x="251520" y="1268760"/>
              <a:ext cx="4896544" cy="1080120"/>
              <a:chOff x="251520" y="1268760"/>
              <a:chExt cx="4896544" cy="1080120"/>
            </a:xfrm>
          </p:grpSpPr>
          <p:sp>
            <p:nvSpPr>
              <p:cNvPr id="17" name="object 7"/>
              <p:cNvSpPr txBox="1">
                <a:spLocks/>
              </p:cNvSpPr>
              <p:nvPr/>
            </p:nvSpPr>
            <p:spPr>
              <a:xfrm>
                <a:off x="251520" y="1268760"/>
                <a:ext cx="4896544" cy="956287"/>
              </a:xfrm>
              <a:prstGeom prst="rect">
                <a:avLst/>
              </a:prstGeom>
            </p:spPr>
            <p:txBody>
              <a:bodyPr vert="horz" wrap="square" lIns="0" tIns="10795" rIns="0" bIns="0" rtlCol="0" anchor="b">
                <a:spAutoFit/>
              </a:bodyPr>
              <a:lstStyle/>
              <a:p>
                <a:pPr marL="12700" marR="5080" lvl="0" indent="0" algn="l" defTabSz="914400" rtl="0" eaLnBrk="1" fontAlgn="auto" latinLnBrk="0" hangingPunct="1">
                  <a:lnSpc>
                    <a:spcPct val="100699"/>
                  </a:lnSpc>
                  <a:spcBef>
                    <a:spcPts val="85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k-SK" sz="2000" spc="-5" dirty="0" smtClean="0">
                    <a:latin typeface="+mj-lt"/>
                    <a:ea typeface="+mj-ea"/>
                    <a:cs typeface="+mj-cs"/>
                  </a:rPr>
                  <a:t>Predpokladajme</a:t>
                </a:r>
                <a:r>
                  <a:rPr kumimoji="0" lang="sk-SK" sz="2000" b="0" i="0" u="none" strike="noStrike" kern="1200" cap="none" spc="-5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: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3 trénovacie</a:t>
                </a:r>
                <a:r>
                  <a:rPr kumimoji="0" lang="sk-SK" sz="2000" b="0" i="0" u="none" strike="noStrike" kern="1200" cap="none" spc="0" normalizeH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 </a:t>
                </a:r>
                <a:r>
                  <a:rPr lang="sk-SK" sz="2000" dirty="0" smtClean="0">
                    <a:latin typeface="+mj-lt"/>
                    <a:ea typeface="+mj-ea"/>
                    <a:cs typeface="+mj-cs"/>
                  </a:rPr>
                  <a:t>vzorky</a:t>
                </a:r>
                <a:r>
                  <a:rPr kumimoji="0" lang="sk-SK" sz="2000" b="0" i="0" u="none" strike="noStrike" kern="1200" cap="none" spc="-5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,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3</a:t>
                </a:r>
                <a:r>
                  <a:rPr kumimoji="0" lang="sk-SK" sz="2000" b="0" i="0" u="none" strike="noStrike" kern="1200" cap="none" spc="-10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 triedy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.  </a:t>
                </a:r>
                <a:r>
                  <a:rPr lang="sk-SK" sz="2000" noProof="0" dirty="0" smtClean="0">
                    <a:latin typeface="+mj-lt"/>
                    <a:ea typeface="+mj-ea"/>
                    <a:cs typeface="+mj-cs"/>
                  </a:rPr>
                  <a:t>Pre</a:t>
                </a:r>
                <a:r>
                  <a:rPr lang="sk-SK" sz="2000" dirty="0" smtClean="0">
                    <a:latin typeface="+mj-lt"/>
                    <a:ea typeface="+mj-ea"/>
                    <a:cs typeface="+mj-cs"/>
                  </a:rPr>
                  <a:t> nejakú maticu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W dostaneme skóre</a:t>
                </a:r>
              </a:p>
              <a:p>
                <a:pPr marL="12700" marR="5080" lvl="0" indent="0" algn="l" defTabSz="914400" rtl="0" eaLnBrk="1" fontAlgn="auto" latinLnBrk="0" hangingPunct="1">
                  <a:lnSpc>
                    <a:spcPct val="100699"/>
                  </a:lnSpc>
                  <a:spcBef>
                    <a:spcPts val="85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k-SK" sz="2000" noProof="0" dirty="0" smtClean="0">
                    <a:latin typeface="+mj-lt"/>
                    <a:ea typeface="+mj-ea"/>
                    <a:cs typeface="+mj-cs"/>
                  </a:rPr>
                  <a:t>                                                     </a:t>
                </a:r>
                <a:endParaRPr kumimoji="0" lang="sk-SK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endParaRPr>
              </a:p>
            </p:txBody>
          </p:sp>
          <p:sp>
            <p:nvSpPr>
              <p:cNvPr id="18" name="object 9"/>
              <p:cNvSpPr/>
              <p:nvPr/>
            </p:nvSpPr>
            <p:spPr>
              <a:xfrm>
                <a:off x="1475656" y="1988840"/>
                <a:ext cx="1800200" cy="36004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" name="Group 15"/>
            <p:cNvGrpSpPr/>
            <p:nvPr/>
          </p:nvGrpSpPr>
          <p:grpSpPr>
            <a:xfrm>
              <a:off x="251520" y="2645296"/>
              <a:ext cx="4544888" cy="3159968"/>
              <a:chOff x="251520" y="2645296"/>
              <a:chExt cx="4544888" cy="3159968"/>
            </a:xfrm>
          </p:grpSpPr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4420" t="25013" r="48361" b="20067"/>
              <a:stretch>
                <a:fillRect/>
              </a:stretch>
            </p:blipFill>
            <p:spPr bwMode="auto">
              <a:xfrm>
                <a:off x="1043608" y="2645296"/>
                <a:ext cx="3752800" cy="31599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" name="object 2"/>
              <p:cNvSpPr txBox="1"/>
              <p:nvPr/>
            </p:nvSpPr>
            <p:spPr>
              <a:xfrm>
                <a:off x="251520" y="4185394"/>
                <a:ext cx="1368152" cy="140384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30000"/>
                  </a:lnSpc>
                </a:pPr>
                <a:r>
                  <a:rPr lang="sk-SK" sz="2400" dirty="0" smtClean="0">
                    <a:latin typeface="Arial"/>
                    <a:cs typeface="Arial"/>
                  </a:rPr>
                  <a:t>mačka</a:t>
                </a:r>
                <a:r>
                  <a:rPr sz="2400" dirty="0" smtClean="0">
                    <a:latin typeface="Arial"/>
                    <a:cs typeface="Arial"/>
                  </a:rPr>
                  <a:t>  </a:t>
                </a:r>
                <a:r>
                  <a:rPr lang="sk-SK" sz="2400" dirty="0" smtClean="0">
                    <a:latin typeface="Arial"/>
                    <a:cs typeface="Arial"/>
                  </a:rPr>
                  <a:t>auto</a:t>
                </a:r>
              </a:p>
              <a:p>
                <a:pPr marL="12700" marR="5080" algn="just">
                  <a:lnSpc>
                    <a:spcPct val="130000"/>
                  </a:lnSpc>
                </a:pPr>
                <a:r>
                  <a:rPr lang="sk-SK" sz="2400" dirty="0" smtClean="0">
                    <a:latin typeface="Arial"/>
                    <a:cs typeface="Arial"/>
                  </a:rPr>
                  <a:t>žaba</a:t>
                </a:r>
                <a:endParaRPr sz="2400" dirty="0">
                  <a:latin typeface="Arial"/>
                  <a:cs typeface="Arial"/>
                </a:endParaRPr>
              </a:p>
            </p:txBody>
          </p:sp>
        </p:grpSp>
      </p:grpSp>
      <p:sp>
        <p:nvSpPr>
          <p:cNvPr id="19" name="object 10"/>
          <p:cNvSpPr txBox="1"/>
          <p:nvPr/>
        </p:nvSpPr>
        <p:spPr>
          <a:xfrm>
            <a:off x="5724128" y="1050945"/>
            <a:ext cx="298842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b="1" dirty="0" smtClean="0">
                <a:latin typeface="Arial"/>
                <a:cs typeface="Arial"/>
              </a:rPr>
              <a:t>Strata pre </a:t>
            </a:r>
            <a:r>
              <a:rPr sz="1800" b="1" dirty="0" smtClean="0">
                <a:latin typeface="Arial"/>
                <a:cs typeface="Arial"/>
              </a:rPr>
              <a:t>Multiclass </a:t>
            </a:r>
            <a:r>
              <a:rPr sz="1800" b="1" spc="-5" dirty="0" smtClean="0">
                <a:latin typeface="Arial"/>
                <a:cs typeface="Arial"/>
              </a:rPr>
              <a:t>SVM: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5724128" y="2607319"/>
            <a:ext cx="2483485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sk-SK" sz="1400" spc="-5" dirty="0" smtClean="0">
                <a:latin typeface="Arial"/>
                <a:cs typeface="Arial"/>
              </a:rPr>
              <a:t>A použitím skratky </a:t>
            </a:r>
            <a:r>
              <a:rPr lang="sk-SK" sz="1400" i="1" spc="-5" dirty="0" smtClean="0">
                <a:latin typeface="Arial"/>
                <a:cs typeface="Arial"/>
              </a:rPr>
              <a:t>s</a:t>
            </a:r>
            <a:r>
              <a:rPr lang="sk-SK" sz="1400" spc="-5" dirty="0" smtClean="0">
                <a:latin typeface="Arial"/>
                <a:cs typeface="Arial"/>
              </a:rPr>
              <a:t> pre vektor ohodnotení (score vector)</a:t>
            </a:r>
            <a:r>
              <a:rPr sz="1400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5580112" y="3848804"/>
            <a:ext cx="280831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400" spc="-5" dirty="0" smtClean="0">
                <a:latin typeface="Arial"/>
                <a:cs typeface="Arial"/>
              </a:rPr>
              <a:t>Strata pre </a:t>
            </a:r>
            <a:r>
              <a:rPr sz="1400" spc="-5" dirty="0" smtClean="0">
                <a:latin typeface="Arial"/>
                <a:cs typeface="Arial"/>
              </a:rPr>
              <a:t>SVM </a:t>
            </a:r>
            <a:r>
              <a:rPr lang="sk-SK" sz="1400" spc="-5" dirty="0" smtClean="0">
                <a:latin typeface="Arial"/>
                <a:cs typeface="Arial"/>
              </a:rPr>
              <a:t>je potom v tvare</a:t>
            </a:r>
            <a:r>
              <a:rPr sz="1400" spc="-5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7" name="Group 28"/>
          <p:cNvGrpSpPr/>
          <p:nvPr/>
        </p:nvGrpSpPr>
        <p:grpSpPr>
          <a:xfrm>
            <a:off x="5724128" y="1556792"/>
            <a:ext cx="2660958" cy="893866"/>
            <a:chOff x="5994439" y="1556792"/>
            <a:chExt cx="2660958" cy="893866"/>
          </a:xfrm>
        </p:grpSpPr>
        <p:sp>
          <p:nvSpPr>
            <p:cNvPr id="20" name="object 11"/>
            <p:cNvSpPr txBox="1"/>
            <p:nvPr/>
          </p:nvSpPr>
          <p:spPr>
            <a:xfrm>
              <a:off x="5994439" y="1556792"/>
              <a:ext cx="1961937" cy="886909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Pre danú vzorku</a:t>
              </a:r>
              <a:endParaRPr lang="sk-SK" sz="1600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endParaRPr lang="sk-SK" sz="1600" spc="-5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1" name="object 12"/>
            <p:cNvSpPr txBox="1"/>
            <p:nvPr/>
          </p:nvSpPr>
          <p:spPr>
            <a:xfrm>
              <a:off x="6660232" y="1866377"/>
              <a:ext cx="1995165" cy="5545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61594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 obraz a </a:t>
              </a:r>
            </a:p>
            <a:p>
              <a:pPr marL="1270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the </a:t>
              </a:r>
              <a:r>
                <a:rPr sz="1600" dirty="0">
                  <a:latin typeface="Arial"/>
                  <a:cs typeface="Arial"/>
                </a:rPr>
                <a:t>(integer)</a:t>
              </a:r>
              <a:r>
                <a:rPr sz="1600" spc="-8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label,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4" name="object 15"/>
            <p:cNvSpPr/>
            <p:nvPr/>
          </p:nvSpPr>
          <p:spPr>
            <a:xfrm>
              <a:off x="7524328" y="1579775"/>
              <a:ext cx="651565" cy="2650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6"/>
            <p:cNvSpPr/>
            <p:nvPr/>
          </p:nvSpPr>
          <p:spPr>
            <a:xfrm>
              <a:off x="6372200" y="2122039"/>
              <a:ext cx="240049" cy="3286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7"/>
            <p:cNvSpPr/>
            <p:nvPr/>
          </p:nvSpPr>
          <p:spPr>
            <a:xfrm>
              <a:off x="6408574" y="1844824"/>
              <a:ext cx="240049" cy="35544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18"/>
          <p:cNvSpPr/>
          <p:nvPr/>
        </p:nvSpPr>
        <p:spPr>
          <a:xfrm>
            <a:off x="7179784" y="3123144"/>
            <a:ext cx="1208639" cy="3058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9"/>
          <p:cNvSpPr/>
          <p:nvPr/>
        </p:nvSpPr>
        <p:spPr>
          <a:xfrm>
            <a:off x="5364088" y="4365104"/>
            <a:ext cx="3479003" cy="1440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9" cstate="print"/>
          <a:srcRect t="17047"/>
          <a:stretch>
            <a:fillRect/>
          </a:stretch>
        </p:blipFill>
        <p:spPr bwMode="auto">
          <a:xfrm>
            <a:off x="4932040" y="1479782"/>
            <a:ext cx="4139951" cy="266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" name="Group 8"/>
          <p:cNvGrpSpPr/>
          <p:nvPr/>
        </p:nvGrpSpPr>
        <p:grpSpPr>
          <a:xfrm>
            <a:off x="251520" y="1268760"/>
            <a:ext cx="4896544" cy="4536504"/>
            <a:chOff x="251520" y="1268760"/>
            <a:chExt cx="4896544" cy="4536504"/>
          </a:xfrm>
        </p:grpSpPr>
        <p:grpSp>
          <p:nvGrpSpPr>
            <p:cNvPr id="3" name="Group 10"/>
            <p:cNvGrpSpPr/>
            <p:nvPr/>
          </p:nvGrpSpPr>
          <p:grpSpPr>
            <a:xfrm>
              <a:off x="251520" y="1268760"/>
              <a:ext cx="4896544" cy="1080120"/>
              <a:chOff x="251520" y="1268760"/>
              <a:chExt cx="4896544" cy="1080120"/>
            </a:xfrm>
          </p:grpSpPr>
          <p:sp>
            <p:nvSpPr>
              <p:cNvPr id="17" name="object 7"/>
              <p:cNvSpPr txBox="1">
                <a:spLocks/>
              </p:cNvSpPr>
              <p:nvPr/>
            </p:nvSpPr>
            <p:spPr>
              <a:xfrm>
                <a:off x="251520" y="1268760"/>
                <a:ext cx="4896544" cy="956287"/>
              </a:xfrm>
              <a:prstGeom prst="rect">
                <a:avLst/>
              </a:prstGeom>
            </p:spPr>
            <p:txBody>
              <a:bodyPr vert="horz" wrap="square" lIns="0" tIns="10795" rIns="0" bIns="0" rtlCol="0" anchor="b">
                <a:spAutoFit/>
              </a:bodyPr>
              <a:lstStyle/>
              <a:p>
                <a:pPr marL="12700" marR="5080" lvl="0" indent="0" algn="l" defTabSz="914400" rtl="0" eaLnBrk="1" fontAlgn="auto" latinLnBrk="0" hangingPunct="1">
                  <a:lnSpc>
                    <a:spcPct val="100699"/>
                  </a:lnSpc>
                  <a:spcBef>
                    <a:spcPts val="85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k-SK" sz="2000" spc="-5" dirty="0" smtClean="0">
                    <a:latin typeface="+mj-lt"/>
                    <a:ea typeface="+mj-ea"/>
                    <a:cs typeface="+mj-cs"/>
                  </a:rPr>
                  <a:t>Predpokladajme</a:t>
                </a:r>
                <a:r>
                  <a:rPr kumimoji="0" lang="sk-SK" sz="2000" b="0" i="0" u="none" strike="noStrike" kern="1200" cap="none" spc="-5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: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3 trénovacie</a:t>
                </a:r>
                <a:r>
                  <a:rPr kumimoji="0" lang="sk-SK" sz="2000" b="0" i="0" u="none" strike="noStrike" kern="1200" cap="none" spc="0" normalizeH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 </a:t>
                </a:r>
                <a:r>
                  <a:rPr lang="sk-SK" sz="2000" dirty="0" smtClean="0">
                    <a:latin typeface="+mj-lt"/>
                    <a:ea typeface="+mj-ea"/>
                    <a:cs typeface="+mj-cs"/>
                  </a:rPr>
                  <a:t>vzorky</a:t>
                </a:r>
                <a:r>
                  <a:rPr kumimoji="0" lang="sk-SK" sz="2000" b="0" i="0" u="none" strike="noStrike" kern="1200" cap="none" spc="-5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,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3</a:t>
                </a:r>
                <a:r>
                  <a:rPr kumimoji="0" lang="sk-SK" sz="2000" b="0" i="0" u="none" strike="noStrike" kern="1200" cap="none" spc="-10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 triedy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.  </a:t>
                </a:r>
                <a:r>
                  <a:rPr lang="sk-SK" sz="2000" noProof="0" dirty="0" smtClean="0">
                    <a:latin typeface="+mj-lt"/>
                    <a:ea typeface="+mj-ea"/>
                    <a:cs typeface="+mj-cs"/>
                  </a:rPr>
                  <a:t>Pre</a:t>
                </a:r>
                <a:r>
                  <a:rPr lang="sk-SK" sz="2000" dirty="0" smtClean="0">
                    <a:latin typeface="+mj-lt"/>
                    <a:ea typeface="+mj-ea"/>
                    <a:cs typeface="+mj-cs"/>
                  </a:rPr>
                  <a:t> nejakú maticu </a:t>
                </a:r>
                <a:r>
                  <a:rPr kumimoji="0" lang="sk-SK" sz="2000" b="0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rPr>
                  <a:t>W dostaneme skóre</a:t>
                </a:r>
              </a:p>
              <a:p>
                <a:pPr marL="12700" marR="5080" lvl="0" indent="0" algn="l" defTabSz="914400" rtl="0" eaLnBrk="1" fontAlgn="auto" latinLnBrk="0" hangingPunct="1">
                  <a:lnSpc>
                    <a:spcPct val="100699"/>
                  </a:lnSpc>
                  <a:spcBef>
                    <a:spcPts val="85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k-SK" sz="2000" noProof="0" dirty="0" smtClean="0">
                    <a:latin typeface="+mj-lt"/>
                    <a:ea typeface="+mj-ea"/>
                    <a:cs typeface="+mj-cs"/>
                  </a:rPr>
                  <a:t>                                                     </a:t>
                </a:r>
                <a:endParaRPr kumimoji="0" lang="sk-SK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endParaRPr>
              </a:p>
            </p:txBody>
          </p:sp>
          <p:sp>
            <p:nvSpPr>
              <p:cNvPr id="18" name="object 9"/>
              <p:cNvSpPr/>
              <p:nvPr/>
            </p:nvSpPr>
            <p:spPr>
              <a:xfrm>
                <a:off x="1475656" y="1988840"/>
                <a:ext cx="1800200" cy="36004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" name="Group 15"/>
            <p:cNvGrpSpPr/>
            <p:nvPr/>
          </p:nvGrpSpPr>
          <p:grpSpPr>
            <a:xfrm>
              <a:off x="251520" y="2645296"/>
              <a:ext cx="4544888" cy="3159968"/>
              <a:chOff x="251520" y="2645296"/>
              <a:chExt cx="4544888" cy="3159968"/>
            </a:xfrm>
          </p:grpSpPr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4420" t="25013" r="48361" b="20067"/>
              <a:stretch>
                <a:fillRect/>
              </a:stretch>
            </p:blipFill>
            <p:spPr bwMode="auto">
              <a:xfrm>
                <a:off x="1043608" y="2645296"/>
                <a:ext cx="3752800" cy="31599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" name="object 2"/>
              <p:cNvSpPr txBox="1"/>
              <p:nvPr/>
            </p:nvSpPr>
            <p:spPr>
              <a:xfrm>
                <a:off x="251520" y="4185394"/>
                <a:ext cx="1368152" cy="140384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30000"/>
                  </a:lnSpc>
                </a:pPr>
                <a:r>
                  <a:rPr lang="sk-SK" sz="2400" dirty="0" smtClean="0">
                    <a:latin typeface="Arial"/>
                    <a:cs typeface="Arial"/>
                  </a:rPr>
                  <a:t>mačka</a:t>
                </a:r>
                <a:r>
                  <a:rPr sz="2400" dirty="0" smtClean="0">
                    <a:latin typeface="Arial"/>
                    <a:cs typeface="Arial"/>
                  </a:rPr>
                  <a:t>  </a:t>
                </a:r>
                <a:r>
                  <a:rPr lang="sk-SK" sz="2400" dirty="0" smtClean="0">
                    <a:latin typeface="Arial"/>
                    <a:cs typeface="Arial"/>
                  </a:rPr>
                  <a:t>auto</a:t>
                </a:r>
              </a:p>
              <a:p>
                <a:pPr marL="12700" marR="5080" algn="just">
                  <a:lnSpc>
                    <a:spcPct val="130000"/>
                  </a:lnSpc>
                </a:pPr>
                <a:r>
                  <a:rPr lang="sk-SK" sz="2400" dirty="0" smtClean="0">
                    <a:latin typeface="Arial"/>
                    <a:cs typeface="Arial"/>
                  </a:rPr>
                  <a:t>žaba</a:t>
                </a:r>
                <a:endParaRPr sz="2400" dirty="0">
                  <a:latin typeface="Arial"/>
                  <a:cs typeface="Arial"/>
                </a:endParaRPr>
              </a:p>
            </p:txBody>
          </p:sp>
        </p:grpSp>
      </p:grpSp>
      <p:sp>
        <p:nvSpPr>
          <p:cNvPr id="19" name="object 10"/>
          <p:cNvSpPr txBox="1"/>
          <p:nvPr/>
        </p:nvSpPr>
        <p:spPr>
          <a:xfrm>
            <a:off x="5724128" y="1050945"/>
            <a:ext cx="298842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b="1" dirty="0" smtClean="0">
                <a:latin typeface="Arial"/>
                <a:cs typeface="Arial"/>
              </a:rPr>
              <a:t>Strata pre </a:t>
            </a:r>
            <a:r>
              <a:rPr sz="1800" b="1" dirty="0" smtClean="0">
                <a:latin typeface="Arial"/>
                <a:cs typeface="Arial"/>
              </a:rPr>
              <a:t>Multiclass </a:t>
            </a:r>
            <a:r>
              <a:rPr sz="1800" b="1" spc="-5" dirty="0" smtClean="0">
                <a:latin typeface="Arial"/>
                <a:cs typeface="Arial"/>
              </a:rPr>
              <a:t>SVM: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5724128" y="2607319"/>
            <a:ext cx="2483485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sk-SK" sz="1400" spc="-5" dirty="0" smtClean="0">
                <a:latin typeface="Arial"/>
                <a:cs typeface="Arial"/>
              </a:rPr>
              <a:t>A použitím skratky </a:t>
            </a:r>
            <a:r>
              <a:rPr lang="sk-SK" sz="1400" i="1" spc="-5" dirty="0" smtClean="0">
                <a:latin typeface="Arial"/>
                <a:cs typeface="Arial"/>
              </a:rPr>
              <a:t>s</a:t>
            </a:r>
            <a:r>
              <a:rPr lang="sk-SK" sz="1400" spc="-5" dirty="0" smtClean="0">
                <a:latin typeface="Arial"/>
                <a:cs typeface="Arial"/>
              </a:rPr>
              <a:t> pre vektor ohodnotení (score vector)</a:t>
            </a:r>
            <a:r>
              <a:rPr sz="1400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5580112" y="3848804"/>
            <a:ext cx="280831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400" spc="-5" dirty="0" smtClean="0">
                <a:latin typeface="Arial"/>
                <a:cs typeface="Arial"/>
              </a:rPr>
              <a:t>Strata pre </a:t>
            </a:r>
            <a:r>
              <a:rPr sz="1400" spc="-5" dirty="0" smtClean="0">
                <a:latin typeface="Arial"/>
                <a:cs typeface="Arial"/>
              </a:rPr>
              <a:t>SVM </a:t>
            </a:r>
            <a:r>
              <a:rPr lang="sk-SK" sz="1400" spc="-5" dirty="0" smtClean="0">
                <a:latin typeface="Arial"/>
                <a:cs typeface="Arial"/>
              </a:rPr>
              <a:t>je potom v tvare</a:t>
            </a:r>
            <a:r>
              <a:rPr sz="1400" spc="-5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7" name="Group 28"/>
          <p:cNvGrpSpPr/>
          <p:nvPr/>
        </p:nvGrpSpPr>
        <p:grpSpPr>
          <a:xfrm>
            <a:off x="5724128" y="1556792"/>
            <a:ext cx="2660958" cy="893866"/>
            <a:chOff x="5994439" y="1556792"/>
            <a:chExt cx="2660958" cy="893866"/>
          </a:xfrm>
        </p:grpSpPr>
        <p:sp>
          <p:nvSpPr>
            <p:cNvPr id="20" name="object 11"/>
            <p:cNvSpPr txBox="1"/>
            <p:nvPr/>
          </p:nvSpPr>
          <p:spPr>
            <a:xfrm>
              <a:off x="5994439" y="1556792"/>
              <a:ext cx="1961937" cy="886909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Pre danú vzorku</a:t>
              </a:r>
              <a:endParaRPr lang="sk-SK" sz="1600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endParaRPr lang="sk-SK" sz="1600" spc="-5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1" name="object 12"/>
            <p:cNvSpPr txBox="1"/>
            <p:nvPr/>
          </p:nvSpPr>
          <p:spPr>
            <a:xfrm>
              <a:off x="6660232" y="1866377"/>
              <a:ext cx="1995165" cy="5545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61594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 obraz a </a:t>
              </a:r>
            </a:p>
            <a:p>
              <a:pPr marL="1270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the </a:t>
              </a:r>
              <a:r>
                <a:rPr sz="1600" dirty="0">
                  <a:latin typeface="Arial"/>
                  <a:cs typeface="Arial"/>
                </a:rPr>
                <a:t>(integer)</a:t>
              </a:r>
              <a:r>
                <a:rPr sz="1600" spc="-8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label,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4" name="object 15"/>
            <p:cNvSpPr/>
            <p:nvPr/>
          </p:nvSpPr>
          <p:spPr>
            <a:xfrm>
              <a:off x="7524328" y="1579775"/>
              <a:ext cx="651565" cy="2650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6"/>
            <p:cNvSpPr/>
            <p:nvPr/>
          </p:nvSpPr>
          <p:spPr>
            <a:xfrm>
              <a:off x="6372200" y="2122039"/>
              <a:ext cx="240049" cy="3286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7"/>
            <p:cNvSpPr/>
            <p:nvPr/>
          </p:nvSpPr>
          <p:spPr>
            <a:xfrm>
              <a:off x="6408574" y="1844824"/>
              <a:ext cx="240049" cy="35544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18"/>
          <p:cNvSpPr/>
          <p:nvPr/>
        </p:nvSpPr>
        <p:spPr>
          <a:xfrm>
            <a:off x="7179784" y="3123144"/>
            <a:ext cx="1208639" cy="3058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8" cstate="print"/>
          <a:srcRect l="52956" t="54754" r="14363" b="35167"/>
          <a:stretch>
            <a:fillRect/>
          </a:stretch>
        </p:blipFill>
        <p:spPr bwMode="auto">
          <a:xfrm>
            <a:off x="5076056" y="4077072"/>
            <a:ext cx="3923928" cy="72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9" name="object 10"/>
          <p:cNvSpPr txBox="1"/>
          <p:nvPr/>
        </p:nvSpPr>
        <p:spPr>
          <a:xfrm>
            <a:off x="5724128" y="1050945"/>
            <a:ext cx="298842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b="1" dirty="0" smtClean="0">
                <a:latin typeface="Arial"/>
                <a:cs typeface="Arial"/>
              </a:rPr>
              <a:t>Strata pre </a:t>
            </a:r>
            <a:r>
              <a:rPr sz="1800" b="1" dirty="0" smtClean="0">
                <a:latin typeface="Arial"/>
                <a:cs typeface="Arial"/>
              </a:rPr>
              <a:t>Multiclass </a:t>
            </a:r>
            <a:r>
              <a:rPr sz="1800" b="1" spc="-5" dirty="0" smtClean="0">
                <a:latin typeface="Arial"/>
                <a:cs typeface="Arial"/>
              </a:rPr>
              <a:t>SVM: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5724128" y="2607319"/>
            <a:ext cx="2483485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sk-SK" sz="1400" spc="-5" dirty="0" smtClean="0">
                <a:latin typeface="Arial"/>
                <a:cs typeface="Arial"/>
              </a:rPr>
              <a:t>A použitím skratky </a:t>
            </a:r>
            <a:r>
              <a:rPr lang="sk-SK" sz="1400" i="1" spc="-5" dirty="0" smtClean="0">
                <a:latin typeface="Arial"/>
                <a:cs typeface="Arial"/>
              </a:rPr>
              <a:t>s</a:t>
            </a:r>
            <a:r>
              <a:rPr lang="sk-SK" sz="1400" spc="-5" dirty="0" smtClean="0">
                <a:latin typeface="Arial"/>
                <a:cs typeface="Arial"/>
              </a:rPr>
              <a:t> pre vektor ohodnotení (score vector)</a:t>
            </a:r>
            <a:r>
              <a:rPr sz="1400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5580112" y="3848804"/>
            <a:ext cx="280831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400" spc="-5" dirty="0" smtClean="0">
                <a:latin typeface="Arial"/>
                <a:cs typeface="Arial"/>
              </a:rPr>
              <a:t>Strata pre </a:t>
            </a:r>
            <a:r>
              <a:rPr sz="1400" spc="-5" dirty="0" smtClean="0">
                <a:latin typeface="Arial"/>
                <a:cs typeface="Arial"/>
              </a:rPr>
              <a:t>SVM </a:t>
            </a:r>
            <a:r>
              <a:rPr lang="sk-SK" sz="1400" spc="-5" dirty="0" smtClean="0">
                <a:latin typeface="Arial"/>
                <a:cs typeface="Arial"/>
              </a:rPr>
              <a:t>je potom v tvare</a:t>
            </a:r>
            <a:r>
              <a:rPr sz="1400" spc="-5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7" name="Group 28"/>
          <p:cNvGrpSpPr/>
          <p:nvPr/>
        </p:nvGrpSpPr>
        <p:grpSpPr>
          <a:xfrm>
            <a:off x="5724128" y="1556792"/>
            <a:ext cx="2660958" cy="893866"/>
            <a:chOff x="5994439" y="1556792"/>
            <a:chExt cx="2660958" cy="893866"/>
          </a:xfrm>
        </p:grpSpPr>
        <p:sp>
          <p:nvSpPr>
            <p:cNvPr id="20" name="object 11"/>
            <p:cNvSpPr txBox="1"/>
            <p:nvPr/>
          </p:nvSpPr>
          <p:spPr>
            <a:xfrm>
              <a:off x="5994439" y="1556792"/>
              <a:ext cx="1961937" cy="886909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Pre danú vzorku</a:t>
              </a:r>
              <a:endParaRPr lang="sk-SK" sz="1600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endParaRPr lang="sk-SK" sz="1600" spc="-5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1" name="object 12"/>
            <p:cNvSpPr txBox="1"/>
            <p:nvPr/>
          </p:nvSpPr>
          <p:spPr>
            <a:xfrm>
              <a:off x="6660232" y="1866377"/>
              <a:ext cx="1995165" cy="5545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61594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 obraz a </a:t>
              </a:r>
            </a:p>
            <a:p>
              <a:pPr marL="1270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the </a:t>
              </a:r>
              <a:r>
                <a:rPr sz="1600" dirty="0">
                  <a:latin typeface="Arial"/>
                  <a:cs typeface="Arial"/>
                </a:rPr>
                <a:t>(integer)</a:t>
              </a:r>
              <a:r>
                <a:rPr sz="1600" spc="-8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label,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4" name="object 15"/>
            <p:cNvSpPr/>
            <p:nvPr/>
          </p:nvSpPr>
          <p:spPr>
            <a:xfrm>
              <a:off x="7524328" y="1579775"/>
              <a:ext cx="651565" cy="2650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6"/>
            <p:cNvSpPr/>
            <p:nvPr/>
          </p:nvSpPr>
          <p:spPr>
            <a:xfrm>
              <a:off x="6372200" y="2122039"/>
              <a:ext cx="240049" cy="3286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7"/>
            <p:cNvSpPr/>
            <p:nvPr/>
          </p:nvSpPr>
          <p:spPr>
            <a:xfrm>
              <a:off x="6408574" y="1844824"/>
              <a:ext cx="240049" cy="35544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18"/>
          <p:cNvSpPr/>
          <p:nvPr/>
        </p:nvSpPr>
        <p:spPr>
          <a:xfrm>
            <a:off x="7179784" y="3123144"/>
            <a:ext cx="1208639" cy="305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 cstate="print"/>
          <a:srcRect l="52956" t="54754" r="14363" b="35167"/>
          <a:stretch>
            <a:fillRect/>
          </a:stretch>
        </p:blipFill>
        <p:spPr bwMode="auto">
          <a:xfrm>
            <a:off x="5076056" y="4077072"/>
            <a:ext cx="3923928" cy="72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7" cstate="print"/>
          <a:srcRect l="53805" t="64419" r="16595" b="12767"/>
          <a:stretch>
            <a:fillRect/>
          </a:stretch>
        </p:blipFill>
        <p:spPr bwMode="auto">
          <a:xfrm>
            <a:off x="5197988" y="4717250"/>
            <a:ext cx="3838508" cy="1664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Group 30"/>
          <p:cNvGrpSpPr/>
          <p:nvPr/>
        </p:nvGrpSpPr>
        <p:grpSpPr>
          <a:xfrm>
            <a:off x="251520" y="1268760"/>
            <a:ext cx="4896544" cy="4968552"/>
            <a:chOff x="251520" y="1268760"/>
            <a:chExt cx="4896544" cy="4968552"/>
          </a:xfrm>
        </p:grpSpPr>
        <p:grpSp>
          <p:nvGrpSpPr>
            <p:cNvPr id="2" name="Group 8"/>
            <p:cNvGrpSpPr/>
            <p:nvPr/>
          </p:nvGrpSpPr>
          <p:grpSpPr>
            <a:xfrm>
              <a:off x="251520" y="1268760"/>
              <a:ext cx="4896544" cy="4930647"/>
              <a:chOff x="251520" y="1268760"/>
              <a:chExt cx="4896544" cy="4930647"/>
            </a:xfrm>
          </p:grpSpPr>
          <p:grpSp>
            <p:nvGrpSpPr>
              <p:cNvPr id="3" name="Group 10"/>
              <p:cNvGrpSpPr/>
              <p:nvPr/>
            </p:nvGrpSpPr>
            <p:grpSpPr>
              <a:xfrm>
                <a:off x="251520" y="1268760"/>
                <a:ext cx="4896544" cy="1080120"/>
                <a:chOff x="251520" y="1268760"/>
                <a:chExt cx="4896544" cy="1080120"/>
              </a:xfrm>
            </p:grpSpPr>
            <p:sp>
              <p:nvSpPr>
                <p:cNvPr id="17" name="object 7"/>
                <p:cNvSpPr txBox="1">
                  <a:spLocks/>
                </p:cNvSpPr>
                <p:nvPr/>
              </p:nvSpPr>
              <p:spPr>
                <a:xfrm>
                  <a:off x="251520" y="1268760"/>
                  <a:ext cx="4896544" cy="956287"/>
                </a:xfrm>
                <a:prstGeom prst="rect">
                  <a:avLst/>
                </a:prstGeom>
              </p:spPr>
              <p:txBody>
                <a:bodyPr vert="horz" wrap="square" lIns="0" tIns="10795" rIns="0" bIns="0" rtlCol="0" anchor="b">
                  <a:spAutoFit/>
                </a:bodyPr>
                <a:lstStyle/>
                <a:p>
                  <a:pPr marL="12700" marR="5080" lvl="0" indent="0" algn="l" defTabSz="914400" rtl="0" eaLnBrk="1" fontAlgn="auto" latinLnBrk="0" hangingPunct="1">
                    <a:lnSpc>
                      <a:spcPct val="100699"/>
                    </a:lnSpc>
                    <a:spcBef>
                      <a:spcPts val="85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sk-SK" sz="2000" spc="-5" dirty="0" smtClean="0">
                      <a:latin typeface="+mj-lt"/>
                      <a:ea typeface="+mj-ea"/>
                      <a:cs typeface="+mj-cs"/>
                    </a:rPr>
                    <a:t>Predpokladajme</a:t>
                  </a:r>
                  <a:r>
                    <a:rPr kumimoji="0" lang="sk-SK" sz="2000" b="0" i="0" u="none" strike="noStrike" kern="1200" cap="none" spc="-5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: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3 trénovacie</a:t>
                  </a:r>
                  <a:r>
                    <a:rPr kumimoji="0" lang="sk-SK" sz="2000" b="0" i="0" u="none" strike="noStrike" kern="120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 </a:t>
                  </a:r>
                  <a:r>
                    <a:rPr lang="sk-SK" sz="2000" dirty="0" smtClean="0">
                      <a:latin typeface="+mj-lt"/>
                      <a:ea typeface="+mj-ea"/>
                      <a:cs typeface="+mj-cs"/>
                    </a:rPr>
                    <a:t>vzorky</a:t>
                  </a:r>
                  <a:r>
                    <a:rPr kumimoji="0" lang="sk-SK" sz="2000" b="0" i="0" u="none" strike="noStrike" kern="1200" cap="none" spc="-5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,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3</a:t>
                  </a:r>
                  <a:r>
                    <a:rPr kumimoji="0" lang="sk-SK" sz="2000" b="0" i="0" u="none" strike="noStrike" kern="1200" cap="none" spc="-10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 triedy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.  </a:t>
                  </a:r>
                  <a:r>
                    <a:rPr lang="sk-SK" sz="2000" noProof="0" dirty="0" smtClean="0">
                      <a:latin typeface="+mj-lt"/>
                      <a:ea typeface="+mj-ea"/>
                      <a:cs typeface="+mj-cs"/>
                    </a:rPr>
                    <a:t>Pre</a:t>
                  </a:r>
                  <a:r>
                    <a:rPr lang="sk-SK" sz="2000" dirty="0" smtClean="0">
                      <a:latin typeface="+mj-lt"/>
                      <a:ea typeface="+mj-ea"/>
                      <a:cs typeface="+mj-cs"/>
                    </a:rPr>
                    <a:t> nejakú maticu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W dostaneme skóre</a:t>
                  </a:r>
                </a:p>
                <a:p>
                  <a:pPr marL="12700" marR="5080" lvl="0" indent="0" algn="l" defTabSz="914400" rtl="0" eaLnBrk="1" fontAlgn="auto" latinLnBrk="0" hangingPunct="1">
                    <a:lnSpc>
                      <a:spcPct val="100699"/>
                    </a:lnSpc>
                    <a:spcBef>
                      <a:spcPts val="85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sk-SK" sz="2000" noProof="0" dirty="0" smtClean="0">
                      <a:latin typeface="+mj-lt"/>
                      <a:ea typeface="+mj-ea"/>
                      <a:cs typeface="+mj-cs"/>
                    </a:rPr>
                    <a:t>                                                     </a:t>
                  </a:r>
                  <a:endParaRPr kumimoji="0" lang="sk-SK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endParaRPr>
                </a:p>
              </p:txBody>
            </p:sp>
            <p:sp>
              <p:nvSpPr>
                <p:cNvPr id="18" name="object 9"/>
                <p:cNvSpPr/>
                <p:nvPr/>
              </p:nvSpPr>
              <p:spPr>
                <a:xfrm>
                  <a:off x="1475656" y="1988840"/>
                  <a:ext cx="1800200" cy="360040"/>
                </a:xfrm>
                <a:prstGeom prst="rect">
                  <a:avLst/>
                </a:prstGeom>
                <a:blipFill>
                  <a:blip r:embed="rId8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6" name="Group 15"/>
              <p:cNvGrpSpPr/>
              <p:nvPr/>
            </p:nvGrpSpPr>
            <p:grpSpPr>
              <a:xfrm>
                <a:off x="251520" y="2645296"/>
                <a:ext cx="4544888" cy="3554111"/>
                <a:chOff x="251520" y="2645296"/>
                <a:chExt cx="4544888" cy="3554111"/>
              </a:xfrm>
            </p:grpSpPr>
            <p:pic>
              <p:nvPicPr>
                <p:cNvPr id="15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 l="14420" t="25013" r="48361" b="20067"/>
                <a:stretch>
                  <a:fillRect/>
                </a:stretch>
              </p:blipFill>
              <p:spPr bwMode="auto">
                <a:xfrm>
                  <a:off x="1043608" y="2645296"/>
                  <a:ext cx="3752800" cy="31599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object 2"/>
                <p:cNvSpPr txBox="1"/>
                <p:nvPr/>
              </p:nvSpPr>
              <p:spPr>
                <a:xfrm>
                  <a:off x="251520" y="4185394"/>
                  <a:ext cx="2088232" cy="2014013"/>
                </a:xfrm>
                <a:prstGeom prst="rect">
                  <a:avLst/>
                </a:prstGeom>
              </p:spPr>
              <p:txBody>
                <a:bodyPr vert="horz" wrap="square" lIns="0" tIns="13335" rIns="0" bIns="0" rtlCol="0">
                  <a:spAutoFit/>
                </a:bodyPr>
                <a:lstStyle/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mačka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auto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žaba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Strata   </a:t>
                  </a:r>
                  <a:r>
                    <a:rPr lang="sk-SK" sz="28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2.9</a:t>
                  </a:r>
                  <a:r>
                    <a:rPr lang="sk-SK" sz="24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 </a:t>
                  </a:r>
                  <a:endParaRPr sz="2400" b="1" dirty="0">
                    <a:solidFill>
                      <a:srgbClr val="290FC7"/>
                    </a:solidFill>
                    <a:latin typeface="Arial"/>
                    <a:cs typeface="Arial"/>
                  </a:endParaRPr>
                </a:p>
              </p:txBody>
            </p:sp>
          </p:grpSp>
        </p:grpSp>
        <p:sp>
          <p:nvSpPr>
            <p:cNvPr id="30" name="Rectangle 29"/>
            <p:cNvSpPr/>
            <p:nvPr/>
          </p:nvSpPr>
          <p:spPr>
            <a:xfrm>
              <a:off x="1187624" y="4149080"/>
              <a:ext cx="1080120" cy="2088232"/>
            </a:xfrm>
            <a:prstGeom prst="rect">
              <a:avLst/>
            </a:prstGeom>
            <a:noFill/>
            <a:ln>
              <a:solidFill>
                <a:srgbClr val="1D0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9" name="object 10"/>
          <p:cNvSpPr txBox="1"/>
          <p:nvPr/>
        </p:nvSpPr>
        <p:spPr>
          <a:xfrm>
            <a:off x="5724128" y="1050945"/>
            <a:ext cx="298842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b="1" dirty="0" smtClean="0">
                <a:latin typeface="Arial"/>
                <a:cs typeface="Arial"/>
              </a:rPr>
              <a:t>Strata pre </a:t>
            </a:r>
            <a:r>
              <a:rPr sz="1800" b="1" dirty="0" smtClean="0">
                <a:latin typeface="Arial"/>
                <a:cs typeface="Arial"/>
              </a:rPr>
              <a:t>Multiclass </a:t>
            </a:r>
            <a:r>
              <a:rPr sz="1800" b="1" spc="-5" dirty="0" smtClean="0">
                <a:latin typeface="Arial"/>
                <a:cs typeface="Arial"/>
              </a:rPr>
              <a:t>SVM: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5724128" y="2607319"/>
            <a:ext cx="2483485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sk-SK" sz="1400" spc="-5" dirty="0" smtClean="0">
                <a:latin typeface="Arial"/>
                <a:cs typeface="Arial"/>
              </a:rPr>
              <a:t>A použitím skratky </a:t>
            </a:r>
            <a:r>
              <a:rPr lang="sk-SK" sz="1400" i="1" spc="-5" dirty="0" smtClean="0">
                <a:latin typeface="Arial"/>
                <a:cs typeface="Arial"/>
              </a:rPr>
              <a:t>s</a:t>
            </a:r>
            <a:r>
              <a:rPr lang="sk-SK" sz="1400" spc="-5" dirty="0" smtClean="0">
                <a:latin typeface="Arial"/>
                <a:cs typeface="Arial"/>
              </a:rPr>
              <a:t> pre vektor ohodnotení (score vector)</a:t>
            </a:r>
            <a:r>
              <a:rPr sz="1400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5580112" y="3848804"/>
            <a:ext cx="280831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400" spc="-5" dirty="0" smtClean="0">
                <a:latin typeface="Arial"/>
                <a:cs typeface="Arial"/>
              </a:rPr>
              <a:t>Strata pre </a:t>
            </a:r>
            <a:r>
              <a:rPr sz="1400" spc="-5" dirty="0" smtClean="0">
                <a:latin typeface="Arial"/>
                <a:cs typeface="Arial"/>
              </a:rPr>
              <a:t>SVM </a:t>
            </a:r>
            <a:r>
              <a:rPr lang="sk-SK" sz="1400" spc="-5" dirty="0" smtClean="0">
                <a:latin typeface="Arial"/>
                <a:cs typeface="Arial"/>
              </a:rPr>
              <a:t>je potom v tvare</a:t>
            </a:r>
            <a:r>
              <a:rPr sz="1400" spc="-5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2" name="Group 28"/>
          <p:cNvGrpSpPr/>
          <p:nvPr/>
        </p:nvGrpSpPr>
        <p:grpSpPr>
          <a:xfrm>
            <a:off x="5724128" y="1556792"/>
            <a:ext cx="2660958" cy="893866"/>
            <a:chOff x="5994439" y="1556792"/>
            <a:chExt cx="2660958" cy="893866"/>
          </a:xfrm>
        </p:grpSpPr>
        <p:sp>
          <p:nvSpPr>
            <p:cNvPr id="20" name="object 11"/>
            <p:cNvSpPr txBox="1"/>
            <p:nvPr/>
          </p:nvSpPr>
          <p:spPr>
            <a:xfrm>
              <a:off x="5994439" y="1556792"/>
              <a:ext cx="1961937" cy="886909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Pre danú vzorku</a:t>
              </a:r>
              <a:endParaRPr lang="sk-SK" sz="1600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endParaRPr lang="sk-SK" sz="1600" spc="-5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1" name="object 12"/>
            <p:cNvSpPr txBox="1"/>
            <p:nvPr/>
          </p:nvSpPr>
          <p:spPr>
            <a:xfrm>
              <a:off x="6660232" y="1866377"/>
              <a:ext cx="1995165" cy="5545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61594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 obraz a </a:t>
              </a:r>
            </a:p>
            <a:p>
              <a:pPr marL="1270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the </a:t>
              </a:r>
              <a:r>
                <a:rPr sz="1600" dirty="0">
                  <a:latin typeface="Arial"/>
                  <a:cs typeface="Arial"/>
                </a:rPr>
                <a:t>(integer)</a:t>
              </a:r>
              <a:r>
                <a:rPr sz="1600" spc="-8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label,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4" name="object 15"/>
            <p:cNvSpPr/>
            <p:nvPr/>
          </p:nvSpPr>
          <p:spPr>
            <a:xfrm>
              <a:off x="7524328" y="1579775"/>
              <a:ext cx="651565" cy="2650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6"/>
            <p:cNvSpPr/>
            <p:nvPr/>
          </p:nvSpPr>
          <p:spPr>
            <a:xfrm>
              <a:off x="6372200" y="2122039"/>
              <a:ext cx="240049" cy="3286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7"/>
            <p:cNvSpPr/>
            <p:nvPr/>
          </p:nvSpPr>
          <p:spPr>
            <a:xfrm>
              <a:off x="6408574" y="1844824"/>
              <a:ext cx="240049" cy="35544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18"/>
          <p:cNvSpPr/>
          <p:nvPr/>
        </p:nvSpPr>
        <p:spPr>
          <a:xfrm>
            <a:off x="7179784" y="3123144"/>
            <a:ext cx="1208639" cy="305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 cstate="print"/>
          <a:srcRect l="52956" t="54754" r="14363" b="35167"/>
          <a:stretch>
            <a:fillRect/>
          </a:stretch>
        </p:blipFill>
        <p:spPr bwMode="auto">
          <a:xfrm>
            <a:off x="5076056" y="4077072"/>
            <a:ext cx="3923928" cy="72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30"/>
          <p:cNvGrpSpPr/>
          <p:nvPr/>
        </p:nvGrpSpPr>
        <p:grpSpPr>
          <a:xfrm>
            <a:off x="251520" y="1268760"/>
            <a:ext cx="4896544" cy="4968552"/>
            <a:chOff x="251520" y="1268760"/>
            <a:chExt cx="4896544" cy="4968552"/>
          </a:xfrm>
        </p:grpSpPr>
        <p:grpSp>
          <p:nvGrpSpPr>
            <p:cNvPr id="6" name="Group 8"/>
            <p:cNvGrpSpPr/>
            <p:nvPr/>
          </p:nvGrpSpPr>
          <p:grpSpPr>
            <a:xfrm>
              <a:off x="251520" y="1268760"/>
              <a:ext cx="4896544" cy="4930647"/>
              <a:chOff x="251520" y="1268760"/>
              <a:chExt cx="4896544" cy="4930647"/>
            </a:xfrm>
          </p:grpSpPr>
          <p:grpSp>
            <p:nvGrpSpPr>
              <p:cNvPr id="7" name="Group 10"/>
              <p:cNvGrpSpPr/>
              <p:nvPr/>
            </p:nvGrpSpPr>
            <p:grpSpPr>
              <a:xfrm>
                <a:off x="251520" y="1268760"/>
                <a:ext cx="4896544" cy="1080120"/>
                <a:chOff x="251520" y="1268760"/>
                <a:chExt cx="4896544" cy="1080120"/>
              </a:xfrm>
            </p:grpSpPr>
            <p:sp>
              <p:nvSpPr>
                <p:cNvPr id="17" name="object 7"/>
                <p:cNvSpPr txBox="1">
                  <a:spLocks/>
                </p:cNvSpPr>
                <p:nvPr/>
              </p:nvSpPr>
              <p:spPr>
                <a:xfrm>
                  <a:off x="251520" y="1268760"/>
                  <a:ext cx="4896544" cy="956287"/>
                </a:xfrm>
                <a:prstGeom prst="rect">
                  <a:avLst/>
                </a:prstGeom>
              </p:spPr>
              <p:txBody>
                <a:bodyPr vert="horz" wrap="square" lIns="0" tIns="10795" rIns="0" bIns="0" rtlCol="0" anchor="b">
                  <a:spAutoFit/>
                </a:bodyPr>
                <a:lstStyle/>
                <a:p>
                  <a:pPr marL="12700" marR="5080" lvl="0" indent="0" algn="l" defTabSz="914400" rtl="0" eaLnBrk="1" fontAlgn="auto" latinLnBrk="0" hangingPunct="1">
                    <a:lnSpc>
                      <a:spcPct val="100699"/>
                    </a:lnSpc>
                    <a:spcBef>
                      <a:spcPts val="85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sk-SK" sz="2000" spc="-5" dirty="0" smtClean="0">
                      <a:latin typeface="+mj-lt"/>
                      <a:ea typeface="+mj-ea"/>
                      <a:cs typeface="+mj-cs"/>
                    </a:rPr>
                    <a:t>Predpokladajme</a:t>
                  </a:r>
                  <a:r>
                    <a:rPr kumimoji="0" lang="sk-SK" sz="2000" b="0" i="0" u="none" strike="noStrike" kern="1200" cap="none" spc="-5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: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3 trénovacie</a:t>
                  </a:r>
                  <a:r>
                    <a:rPr kumimoji="0" lang="sk-SK" sz="2000" b="0" i="0" u="none" strike="noStrike" kern="120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 </a:t>
                  </a:r>
                  <a:r>
                    <a:rPr lang="sk-SK" sz="2000" dirty="0" smtClean="0">
                      <a:latin typeface="+mj-lt"/>
                      <a:ea typeface="+mj-ea"/>
                      <a:cs typeface="+mj-cs"/>
                    </a:rPr>
                    <a:t>vzorky</a:t>
                  </a:r>
                  <a:r>
                    <a:rPr kumimoji="0" lang="sk-SK" sz="2000" b="0" i="0" u="none" strike="noStrike" kern="1200" cap="none" spc="-5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,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3</a:t>
                  </a:r>
                  <a:r>
                    <a:rPr kumimoji="0" lang="sk-SK" sz="2000" b="0" i="0" u="none" strike="noStrike" kern="1200" cap="none" spc="-10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 triedy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.  </a:t>
                  </a:r>
                  <a:r>
                    <a:rPr lang="sk-SK" sz="2000" noProof="0" dirty="0" smtClean="0">
                      <a:latin typeface="+mj-lt"/>
                      <a:ea typeface="+mj-ea"/>
                      <a:cs typeface="+mj-cs"/>
                    </a:rPr>
                    <a:t>Pre</a:t>
                  </a:r>
                  <a:r>
                    <a:rPr lang="sk-SK" sz="2000" dirty="0" smtClean="0">
                      <a:latin typeface="+mj-lt"/>
                      <a:ea typeface="+mj-ea"/>
                      <a:cs typeface="+mj-cs"/>
                    </a:rPr>
                    <a:t> nejakú maticu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W dostaneme skóre</a:t>
                  </a:r>
                </a:p>
                <a:p>
                  <a:pPr marL="12700" marR="5080" lvl="0" indent="0" algn="l" defTabSz="914400" rtl="0" eaLnBrk="1" fontAlgn="auto" latinLnBrk="0" hangingPunct="1">
                    <a:lnSpc>
                      <a:spcPct val="100699"/>
                    </a:lnSpc>
                    <a:spcBef>
                      <a:spcPts val="85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sk-SK" sz="2000" noProof="0" dirty="0" smtClean="0">
                      <a:latin typeface="+mj-lt"/>
                      <a:ea typeface="+mj-ea"/>
                      <a:cs typeface="+mj-cs"/>
                    </a:rPr>
                    <a:t>                                                     </a:t>
                  </a:r>
                  <a:endParaRPr kumimoji="0" lang="sk-SK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endParaRPr>
                </a:p>
              </p:txBody>
            </p:sp>
            <p:sp>
              <p:nvSpPr>
                <p:cNvPr id="18" name="object 9"/>
                <p:cNvSpPr/>
                <p:nvPr/>
              </p:nvSpPr>
              <p:spPr>
                <a:xfrm>
                  <a:off x="1475656" y="1988840"/>
                  <a:ext cx="1800200" cy="360040"/>
                </a:xfrm>
                <a:prstGeom prst="rect">
                  <a:avLst/>
                </a:prstGeom>
                <a:blipFill>
                  <a:blip r:embed="rId7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8" name="Group 15"/>
              <p:cNvGrpSpPr/>
              <p:nvPr/>
            </p:nvGrpSpPr>
            <p:grpSpPr>
              <a:xfrm>
                <a:off x="251520" y="2645296"/>
                <a:ext cx="4544888" cy="3554111"/>
                <a:chOff x="251520" y="2645296"/>
                <a:chExt cx="4544888" cy="3554111"/>
              </a:xfrm>
            </p:grpSpPr>
            <p:pic>
              <p:nvPicPr>
                <p:cNvPr id="15" name="Picture 2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l="14420" t="25013" r="48361" b="20067"/>
                <a:stretch>
                  <a:fillRect/>
                </a:stretch>
              </p:blipFill>
              <p:spPr bwMode="auto">
                <a:xfrm>
                  <a:off x="1043608" y="2645296"/>
                  <a:ext cx="3752800" cy="31599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object 2"/>
                <p:cNvSpPr txBox="1"/>
                <p:nvPr/>
              </p:nvSpPr>
              <p:spPr>
                <a:xfrm>
                  <a:off x="251520" y="4185394"/>
                  <a:ext cx="3240360" cy="2014013"/>
                </a:xfrm>
                <a:prstGeom prst="rect">
                  <a:avLst/>
                </a:prstGeom>
              </p:spPr>
              <p:txBody>
                <a:bodyPr vert="horz" wrap="square" lIns="0" tIns="13335" rIns="0" bIns="0" rtlCol="0">
                  <a:spAutoFit/>
                </a:bodyPr>
                <a:lstStyle/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mačka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auto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žaba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Strata   </a:t>
                  </a:r>
                  <a:r>
                    <a:rPr lang="sk-SK" sz="28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2.9          0</a:t>
                  </a:r>
                  <a:r>
                    <a:rPr lang="sk-SK" sz="24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 </a:t>
                  </a:r>
                  <a:endParaRPr sz="2400" b="1" dirty="0">
                    <a:solidFill>
                      <a:srgbClr val="290FC7"/>
                    </a:solidFill>
                    <a:latin typeface="Arial"/>
                    <a:cs typeface="Arial"/>
                  </a:endParaRPr>
                </a:p>
              </p:txBody>
            </p:sp>
          </p:grpSp>
        </p:grpSp>
        <p:sp>
          <p:nvSpPr>
            <p:cNvPr id="30" name="Rectangle 29"/>
            <p:cNvSpPr/>
            <p:nvPr/>
          </p:nvSpPr>
          <p:spPr>
            <a:xfrm>
              <a:off x="2411760" y="4149080"/>
              <a:ext cx="1080120" cy="2088232"/>
            </a:xfrm>
            <a:prstGeom prst="rect">
              <a:avLst/>
            </a:prstGeom>
            <a:noFill/>
            <a:ln>
              <a:solidFill>
                <a:srgbClr val="1D0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9" cstate="print"/>
          <a:srcRect l="53350" t="63745" r="17098" b="12767"/>
          <a:stretch>
            <a:fillRect/>
          </a:stretch>
        </p:blipFill>
        <p:spPr bwMode="auto">
          <a:xfrm>
            <a:off x="5184576" y="4659248"/>
            <a:ext cx="3851920" cy="172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9" name="object 10"/>
          <p:cNvSpPr txBox="1"/>
          <p:nvPr/>
        </p:nvSpPr>
        <p:spPr>
          <a:xfrm>
            <a:off x="5724128" y="1050945"/>
            <a:ext cx="298842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b="1" dirty="0" smtClean="0">
                <a:latin typeface="Arial"/>
                <a:cs typeface="Arial"/>
              </a:rPr>
              <a:t>Strata pre </a:t>
            </a:r>
            <a:r>
              <a:rPr sz="1800" b="1" dirty="0" smtClean="0">
                <a:latin typeface="Arial"/>
                <a:cs typeface="Arial"/>
              </a:rPr>
              <a:t>Multiclass </a:t>
            </a:r>
            <a:r>
              <a:rPr sz="1800" b="1" spc="-5" dirty="0" smtClean="0">
                <a:latin typeface="Arial"/>
                <a:cs typeface="Arial"/>
              </a:rPr>
              <a:t>SVM: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5724128" y="2607319"/>
            <a:ext cx="2483485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sk-SK" sz="1400" spc="-5" dirty="0" smtClean="0">
                <a:latin typeface="Arial"/>
                <a:cs typeface="Arial"/>
              </a:rPr>
              <a:t>A použitím skratky </a:t>
            </a:r>
            <a:r>
              <a:rPr lang="sk-SK" sz="1400" i="1" spc="-5" dirty="0" smtClean="0">
                <a:latin typeface="Arial"/>
                <a:cs typeface="Arial"/>
              </a:rPr>
              <a:t>s</a:t>
            </a:r>
            <a:r>
              <a:rPr lang="sk-SK" sz="1400" spc="-5" dirty="0" smtClean="0">
                <a:latin typeface="Arial"/>
                <a:cs typeface="Arial"/>
              </a:rPr>
              <a:t> pre vektor ohodnotení (score vector)</a:t>
            </a:r>
            <a:r>
              <a:rPr sz="1400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5580112" y="3848804"/>
            <a:ext cx="280831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400" spc="-5" dirty="0" smtClean="0">
                <a:latin typeface="Arial"/>
                <a:cs typeface="Arial"/>
              </a:rPr>
              <a:t>Strata pre </a:t>
            </a:r>
            <a:r>
              <a:rPr sz="1400" spc="-5" dirty="0" smtClean="0">
                <a:latin typeface="Arial"/>
                <a:cs typeface="Arial"/>
              </a:rPr>
              <a:t>SVM </a:t>
            </a:r>
            <a:r>
              <a:rPr lang="sk-SK" sz="1400" spc="-5" dirty="0" smtClean="0">
                <a:latin typeface="Arial"/>
                <a:cs typeface="Arial"/>
              </a:rPr>
              <a:t>je potom v tvare</a:t>
            </a:r>
            <a:r>
              <a:rPr sz="1400" spc="-5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2" name="Group 28"/>
          <p:cNvGrpSpPr/>
          <p:nvPr/>
        </p:nvGrpSpPr>
        <p:grpSpPr>
          <a:xfrm>
            <a:off x="5724128" y="1556792"/>
            <a:ext cx="2660958" cy="893866"/>
            <a:chOff x="5994439" y="1556792"/>
            <a:chExt cx="2660958" cy="893866"/>
          </a:xfrm>
        </p:grpSpPr>
        <p:sp>
          <p:nvSpPr>
            <p:cNvPr id="20" name="object 11"/>
            <p:cNvSpPr txBox="1"/>
            <p:nvPr/>
          </p:nvSpPr>
          <p:spPr>
            <a:xfrm>
              <a:off x="5994439" y="1556792"/>
              <a:ext cx="1961937" cy="886909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Pre danú vzorku</a:t>
              </a:r>
              <a:endParaRPr lang="sk-SK" sz="1600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endParaRPr lang="sk-SK" sz="1600" spc="-5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1" name="object 12"/>
            <p:cNvSpPr txBox="1"/>
            <p:nvPr/>
          </p:nvSpPr>
          <p:spPr>
            <a:xfrm>
              <a:off x="6660232" y="1866377"/>
              <a:ext cx="1995165" cy="5545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61594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 obraz a </a:t>
              </a:r>
            </a:p>
            <a:p>
              <a:pPr marL="1270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the </a:t>
              </a:r>
              <a:r>
                <a:rPr sz="1600" dirty="0">
                  <a:latin typeface="Arial"/>
                  <a:cs typeface="Arial"/>
                </a:rPr>
                <a:t>(integer)</a:t>
              </a:r>
              <a:r>
                <a:rPr sz="1600" spc="-8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label,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4" name="object 15"/>
            <p:cNvSpPr/>
            <p:nvPr/>
          </p:nvSpPr>
          <p:spPr>
            <a:xfrm>
              <a:off x="7524328" y="1579775"/>
              <a:ext cx="651565" cy="2650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6"/>
            <p:cNvSpPr/>
            <p:nvPr/>
          </p:nvSpPr>
          <p:spPr>
            <a:xfrm>
              <a:off x="6372200" y="2122039"/>
              <a:ext cx="240049" cy="3286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7"/>
            <p:cNvSpPr/>
            <p:nvPr/>
          </p:nvSpPr>
          <p:spPr>
            <a:xfrm>
              <a:off x="6408574" y="1844824"/>
              <a:ext cx="240049" cy="35544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18"/>
          <p:cNvSpPr/>
          <p:nvPr/>
        </p:nvSpPr>
        <p:spPr>
          <a:xfrm>
            <a:off x="7179784" y="3123144"/>
            <a:ext cx="1208639" cy="305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 cstate="print"/>
          <a:srcRect l="52956" t="54754" r="14363" b="35167"/>
          <a:stretch>
            <a:fillRect/>
          </a:stretch>
        </p:blipFill>
        <p:spPr bwMode="auto">
          <a:xfrm>
            <a:off x="5076056" y="4077072"/>
            <a:ext cx="3923928" cy="72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30"/>
          <p:cNvGrpSpPr/>
          <p:nvPr/>
        </p:nvGrpSpPr>
        <p:grpSpPr>
          <a:xfrm>
            <a:off x="251520" y="1268760"/>
            <a:ext cx="4896544" cy="4968552"/>
            <a:chOff x="251520" y="1268760"/>
            <a:chExt cx="4896544" cy="4968552"/>
          </a:xfrm>
        </p:grpSpPr>
        <p:grpSp>
          <p:nvGrpSpPr>
            <p:cNvPr id="6" name="Group 8"/>
            <p:cNvGrpSpPr/>
            <p:nvPr/>
          </p:nvGrpSpPr>
          <p:grpSpPr>
            <a:xfrm>
              <a:off x="251520" y="1268760"/>
              <a:ext cx="4896544" cy="4930647"/>
              <a:chOff x="251520" y="1268760"/>
              <a:chExt cx="4896544" cy="4930647"/>
            </a:xfrm>
          </p:grpSpPr>
          <p:grpSp>
            <p:nvGrpSpPr>
              <p:cNvPr id="7" name="Group 10"/>
              <p:cNvGrpSpPr/>
              <p:nvPr/>
            </p:nvGrpSpPr>
            <p:grpSpPr>
              <a:xfrm>
                <a:off x="251520" y="1268760"/>
                <a:ext cx="4896544" cy="1080120"/>
                <a:chOff x="251520" y="1268760"/>
                <a:chExt cx="4896544" cy="1080120"/>
              </a:xfrm>
            </p:grpSpPr>
            <p:sp>
              <p:nvSpPr>
                <p:cNvPr id="17" name="object 7"/>
                <p:cNvSpPr txBox="1">
                  <a:spLocks/>
                </p:cNvSpPr>
                <p:nvPr/>
              </p:nvSpPr>
              <p:spPr>
                <a:xfrm>
                  <a:off x="251520" y="1268760"/>
                  <a:ext cx="4896544" cy="956287"/>
                </a:xfrm>
                <a:prstGeom prst="rect">
                  <a:avLst/>
                </a:prstGeom>
              </p:spPr>
              <p:txBody>
                <a:bodyPr vert="horz" wrap="square" lIns="0" tIns="10795" rIns="0" bIns="0" rtlCol="0" anchor="b">
                  <a:spAutoFit/>
                </a:bodyPr>
                <a:lstStyle/>
                <a:p>
                  <a:pPr marL="12700" marR="5080" lvl="0" indent="0" algn="l" defTabSz="914400" rtl="0" eaLnBrk="1" fontAlgn="auto" latinLnBrk="0" hangingPunct="1">
                    <a:lnSpc>
                      <a:spcPct val="100699"/>
                    </a:lnSpc>
                    <a:spcBef>
                      <a:spcPts val="85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sk-SK" sz="2000" spc="-5" dirty="0" smtClean="0">
                      <a:latin typeface="+mj-lt"/>
                      <a:ea typeface="+mj-ea"/>
                      <a:cs typeface="+mj-cs"/>
                    </a:rPr>
                    <a:t>Predpokladajme</a:t>
                  </a:r>
                  <a:r>
                    <a:rPr kumimoji="0" lang="sk-SK" sz="2000" b="0" i="0" u="none" strike="noStrike" kern="1200" cap="none" spc="-5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: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3 trénovacie</a:t>
                  </a:r>
                  <a:r>
                    <a:rPr kumimoji="0" lang="sk-SK" sz="2000" b="0" i="0" u="none" strike="noStrike" kern="120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 </a:t>
                  </a:r>
                  <a:r>
                    <a:rPr lang="sk-SK" sz="2000" dirty="0" smtClean="0">
                      <a:latin typeface="+mj-lt"/>
                      <a:ea typeface="+mj-ea"/>
                      <a:cs typeface="+mj-cs"/>
                    </a:rPr>
                    <a:t>vzorky</a:t>
                  </a:r>
                  <a:r>
                    <a:rPr kumimoji="0" lang="sk-SK" sz="2000" b="0" i="0" u="none" strike="noStrike" kern="1200" cap="none" spc="-5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,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3</a:t>
                  </a:r>
                  <a:r>
                    <a:rPr kumimoji="0" lang="sk-SK" sz="2000" b="0" i="0" u="none" strike="noStrike" kern="1200" cap="none" spc="-10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 triedy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.  </a:t>
                  </a:r>
                  <a:r>
                    <a:rPr lang="sk-SK" sz="2000" noProof="0" dirty="0" smtClean="0">
                      <a:latin typeface="+mj-lt"/>
                      <a:ea typeface="+mj-ea"/>
                      <a:cs typeface="+mj-cs"/>
                    </a:rPr>
                    <a:t>Pre</a:t>
                  </a:r>
                  <a:r>
                    <a:rPr lang="sk-SK" sz="2000" dirty="0" smtClean="0">
                      <a:latin typeface="+mj-lt"/>
                      <a:ea typeface="+mj-ea"/>
                      <a:cs typeface="+mj-cs"/>
                    </a:rPr>
                    <a:t> nejakú maticu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W dostaneme skóre</a:t>
                  </a:r>
                </a:p>
                <a:p>
                  <a:pPr marL="12700" marR="5080" lvl="0" indent="0" algn="l" defTabSz="914400" rtl="0" eaLnBrk="1" fontAlgn="auto" latinLnBrk="0" hangingPunct="1">
                    <a:lnSpc>
                      <a:spcPct val="100699"/>
                    </a:lnSpc>
                    <a:spcBef>
                      <a:spcPts val="85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sk-SK" sz="2000" noProof="0" dirty="0" smtClean="0">
                      <a:latin typeface="+mj-lt"/>
                      <a:ea typeface="+mj-ea"/>
                      <a:cs typeface="+mj-cs"/>
                    </a:rPr>
                    <a:t>                                                     </a:t>
                  </a:r>
                  <a:endParaRPr kumimoji="0" lang="sk-SK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endParaRPr>
                </a:p>
              </p:txBody>
            </p:sp>
            <p:sp>
              <p:nvSpPr>
                <p:cNvPr id="18" name="object 9"/>
                <p:cNvSpPr/>
                <p:nvPr/>
              </p:nvSpPr>
              <p:spPr>
                <a:xfrm>
                  <a:off x="1475656" y="1988840"/>
                  <a:ext cx="1800200" cy="360040"/>
                </a:xfrm>
                <a:prstGeom prst="rect">
                  <a:avLst/>
                </a:prstGeom>
                <a:blipFill>
                  <a:blip r:embed="rId7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8" name="Group 15"/>
              <p:cNvGrpSpPr/>
              <p:nvPr/>
            </p:nvGrpSpPr>
            <p:grpSpPr>
              <a:xfrm>
                <a:off x="251520" y="2645296"/>
                <a:ext cx="4680520" cy="3554111"/>
                <a:chOff x="251520" y="2645296"/>
                <a:chExt cx="4680520" cy="3554111"/>
              </a:xfrm>
            </p:grpSpPr>
            <p:pic>
              <p:nvPicPr>
                <p:cNvPr id="15" name="Picture 2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l="14420" t="25013" r="48361" b="20067"/>
                <a:stretch>
                  <a:fillRect/>
                </a:stretch>
              </p:blipFill>
              <p:spPr bwMode="auto">
                <a:xfrm>
                  <a:off x="1043608" y="2645296"/>
                  <a:ext cx="3752800" cy="31599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object 2"/>
                <p:cNvSpPr txBox="1"/>
                <p:nvPr/>
              </p:nvSpPr>
              <p:spPr>
                <a:xfrm>
                  <a:off x="251520" y="4185394"/>
                  <a:ext cx="4680520" cy="2014013"/>
                </a:xfrm>
                <a:prstGeom prst="rect">
                  <a:avLst/>
                </a:prstGeom>
              </p:spPr>
              <p:txBody>
                <a:bodyPr vert="horz" wrap="square" lIns="0" tIns="13335" rIns="0" bIns="0" rtlCol="0">
                  <a:spAutoFit/>
                </a:bodyPr>
                <a:lstStyle/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mačka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auto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žaba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Strata   </a:t>
                  </a:r>
                  <a:r>
                    <a:rPr lang="sk-SK" sz="28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2.9          0        12.9</a:t>
                  </a:r>
                  <a:r>
                    <a:rPr lang="sk-SK" sz="24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 </a:t>
                  </a:r>
                  <a:endParaRPr sz="2400" b="1" dirty="0">
                    <a:solidFill>
                      <a:srgbClr val="290FC7"/>
                    </a:solidFill>
                    <a:latin typeface="Arial"/>
                    <a:cs typeface="Arial"/>
                  </a:endParaRPr>
                </a:p>
              </p:txBody>
            </p:sp>
          </p:grpSp>
        </p:grpSp>
        <p:sp>
          <p:nvSpPr>
            <p:cNvPr id="30" name="Rectangle 29"/>
            <p:cNvSpPr/>
            <p:nvPr/>
          </p:nvSpPr>
          <p:spPr>
            <a:xfrm>
              <a:off x="3635896" y="4149080"/>
              <a:ext cx="1080120" cy="2088232"/>
            </a:xfrm>
            <a:prstGeom prst="rect">
              <a:avLst/>
            </a:prstGeom>
            <a:noFill/>
            <a:ln>
              <a:solidFill>
                <a:srgbClr val="1D0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9" cstate="print"/>
          <a:srcRect l="53743" t="63794" r="16616" b="12067"/>
          <a:stretch>
            <a:fillRect/>
          </a:stretch>
        </p:blipFill>
        <p:spPr bwMode="auto">
          <a:xfrm>
            <a:off x="5436096" y="4705009"/>
            <a:ext cx="3600400" cy="1676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9" name="object 10"/>
          <p:cNvSpPr txBox="1"/>
          <p:nvPr/>
        </p:nvSpPr>
        <p:spPr>
          <a:xfrm>
            <a:off x="5724128" y="1050945"/>
            <a:ext cx="298842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b="1" dirty="0" smtClean="0">
                <a:latin typeface="Arial"/>
                <a:cs typeface="Arial"/>
              </a:rPr>
              <a:t>Strata pre </a:t>
            </a:r>
            <a:r>
              <a:rPr sz="1800" b="1" dirty="0" smtClean="0">
                <a:latin typeface="Arial"/>
                <a:cs typeface="Arial"/>
              </a:rPr>
              <a:t>Multiclass </a:t>
            </a:r>
            <a:r>
              <a:rPr sz="1800" b="1" spc="-5" dirty="0" smtClean="0">
                <a:latin typeface="Arial"/>
                <a:cs typeface="Arial"/>
              </a:rPr>
              <a:t>SVM: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5724128" y="2607319"/>
            <a:ext cx="2483485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sk-SK" sz="1400" spc="-5" dirty="0" smtClean="0">
                <a:latin typeface="Arial"/>
                <a:cs typeface="Arial"/>
              </a:rPr>
              <a:t>A použitím skratky </a:t>
            </a:r>
            <a:r>
              <a:rPr lang="sk-SK" sz="1400" i="1" spc="-5" dirty="0" smtClean="0">
                <a:latin typeface="Arial"/>
                <a:cs typeface="Arial"/>
              </a:rPr>
              <a:t>s</a:t>
            </a:r>
            <a:r>
              <a:rPr lang="sk-SK" sz="1400" spc="-5" dirty="0" smtClean="0">
                <a:latin typeface="Arial"/>
                <a:cs typeface="Arial"/>
              </a:rPr>
              <a:t> pre vektor ohodnotení (score vector)</a:t>
            </a:r>
            <a:r>
              <a:rPr sz="1400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5580112" y="3848804"/>
            <a:ext cx="280831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400" spc="-5" dirty="0" smtClean="0">
                <a:latin typeface="Arial"/>
                <a:cs typeface="Arial"/>
              </a:rPr>
              <a:t>Strata pre </a:t>
            </a:r>
            <a:r>
              <a:rPr sz="1400" spc="-5" dirty="0" smtClean="0">
                <a:latin typeface="Arial"/>
                <a:cs typeface="Arial"/>
              </a:rPr>
              <a:t>SVM </a:t>
            </a:r>
            <a:r>
              <a:rPr lang="sk-SK" sz="1400" spc="-5" dirty="0" smtClean="0">
                <a:latin typeface="Arial"/>
                <a:cs typeface="Arial"/>
              </a:rPr>
              <a:t>je potom v tvare</a:t>
            </a:r>
            <a:r>
              <a:rPr sz="1400" spc="-5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2" name="Group 28"/>
          <p:cNvGrpSpPr/>
          <p:nvPr/>
        </p:nvGrpSpPr>
        <p:grpSpPr>
          <a:xfrm>
            <a:off x="5724128" y="1556792"/>
            <a:ext cx="2660958" cy="893866"/>
            <a:chOff x="5994439" y="1556792"/>
            <a:chExt cx="2660958" cy="893866"/>
          </a:xfrm>
        </p:grpSpPr>
        <p:sp>
          <p:nvSpPr>
            <p:cNvPr id="20" name="object 11"/>
            <p:cNvSpPr txBox="1"/>
            <p:nvPr/>
          </p:nvSpPr>
          <p:spPr>
            <a:xfrm>
              <a:off x="5994439" y="1556792"/>
              <a:ext cx="1961937" cy="886909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Pre danú vzorku</a:t>
              </a:r>
              <a:endParaRPr lang="sk-SK" sz="1600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endParaRPr lang="sk-SK" sz="1600" spc="-5" dirty="0" smtClean="0">
                <a:latin typeface="Arial"/>
                <a:cs typeface="Arial"/>
              </a:endParaRPr>
            </a:p>
            <a:p>
              <a:pPr marL="12700" marR="508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kde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1" name="object 12"/>
            <p:cNvSpPr txBox="1"/>
            <p:nvPr/>
          </p:nvSpPr>
          <p:spPr>
            <a:xfrm>
              <a:off x="6660232" y="1866377"/>
              <a:ext cx="1995165" cy="5545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61594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 obraz a </a:t>
              </a:r>
            </a:p>
            <a:p>
              <a:pPr marL="12700">
                <a:lnSpc>
                  <a:spcPct val="110000"/>
                </a:lnSpc>
                <a:spcBef>
                  <a:spcPts val="180"/>
                </a:spcBef>
              </a:pPr>
              <a:r>
                <a:rPr lang="sk-SK" sz="1600" spc="-5" dirty="0" smtClean="0">
                  <a:latin typeface="Arial"/>
                  <a:cs typeface="Arial"/>
                </a:rPr>
                <a:t>je</a:t>
              </a:r>
              <a:r>
                <a:rPr sz="1600" spc="-5" dirty="0" smtClean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the </a:t>
              </a:r>
              <a:r>
                <a:rPr sz="1600" dirty="0">
                  <a:latin typeface="Arial"/>
                  <a:cs typeface="Arial"/>
                </a:rPr>
                <a:t>(integer)</a:t>
              </a:r>
              <a:r>
                <a:rPr sz="1600" spc="-8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label,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24" name="object 15"/>
            <p:cNvSpPr/>
            <p:nvPr/>
          </p:nvSpPr>
          <p:spPr>
            <a:xfrm>
              <a:off x="7524328" y="1579775"/>
              <a:ext cx="651565" cy="2650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6"/>
            <p:cNvSpPr/>
            <p:nvPr/>
          </p:nvSpPr>
          <p:spPr>
            <a:xfrm>
              <a:off x="6372200" y="2122039"/>
              <a:ext cx="240049" cy="3286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7"/>
            <p:cNvSpPr/>
            <p:nvPr/>
          </p:nvSpPr>
          <p:spPr>
            <a:xfrm>
              <a:off x="6408574" y="1844824"/>
              <a:ext cx="240049" cy="35544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18"/>
          <p:cNvSpPr/>
          <p:nvPr/>
        </p:nvSpPr>
        <p:spPr>
          <a:xfrm>
            <a:off x="7179784" y="3123144"/>
            <a:ext cx="1208639" cy="305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 cstate="print"/>
          <a:srcRect l="52956" t="54754" r="14363" b="35167"/>
          <a:stretch>
            <a:fillRect/>
          </a:stretch>
        </p:blipFill>
        <p:spPr bwMode="auto">
          <a:xfrm>
            <a:off x="5076056" y="4077072"/>
            <a:ext cx="3923928" cy="72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30"/>
          <p:cNvGrpSpPr/>
          <p:nvPr/>
        </p:nvGrpSpPr>
        <p:grpSpPr>
          <a:xfrm>
            <a:off x="251520" y="1268760"/>
            <a:ext cx="4896544" cy="4968552"/>
            <a:chOff x="251520" y="1268760"/>
            <a:chExt cx="4896544" cy="4968552"/>
          </a:xfrm>
        </p:grpSpPr>
        <p:grpSp>
          <p:nvGrpSpPr>
            <p:cNvPr id="6" name="Group 8"/>
            <p:cNvGrpSpPr/>
            <p:nvPr/>
          </p:nvGrpSpPr>
          <p:grpSpPr>
            <a:xfrm>
              <a:off x="251520" y="1268760"/>
              <a:ext cx="4896544" cy="4930647"/>
              <a:chOff x="251520" y="1268760"/>
              <a:chExt cx="4896544" cy="4930647"/>
            </a:xfrm>
          </p:grpSpPr>
          <p:grpSp>
            <p:nvGrpSpPr>
              <p:cNvPr id="7" name="Group 10"/>
              <p:cNvGrpSpPr/>
              <p:nvPr/>
            </p:nvGrpSpPr>
            <p:grpSpPr>
              <a:xfrm>
                <a:off x="251520" y="1268760"/>
                <a:ext cx="4896544" cy="1080120"/>
                <a:chOff x="251520" y="1268760"/>
                <a:chExt cx="4896544" cy="1080120"/>
              </a:xfrm>
            </p:grpSpPr>
            <p:sp>
              <p:nvSpPr>
                <p:cNvPr id="17" name="object 7"/>
                <p:cNvSpPr txBox="1">
                  <a:spLocks/>
                </p:cNvSpPr>
                <p:nvPr/>
              </p:nvSpPr>
              <p:spPr>
                <a:xfrm>
                  <a:off x="251520" y="1268760"/>
                  <a:ext cx="4896544" cy="956287"/>
                </a:xfrm>
                <a:prstGeom prst="rect">
                  <a:avLst/>
                </a:prstGeom>
              </p:spPr>
              <p:txBody>
                <a:bodyPr vert="horz" wrap="square" lIns="0" tIns="10795" rIns="0" bIns="0" rtlCol="0" anchor="b">
                  <a:spAutoFit/>
                </a:bodyPr>
                <a:lstStyle/>
                <a:p>
                  <a:pPr marL="12700" marR="5080" lvl="0" indent="0" algn="l" defTabSz="914400" rtl="0" eaLnBrk="1" fontAlgn="auto" latinLnBrk="0" hangingPunct="1">
                    <a:lnSpc>
                      <a:spcPct val="100699"/>
                    </a:lnSpc>
                    <a:spcBef>
                      <a:spcPts val="85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sk-SK" sz="2000" spc="-5" dirty="0" smtClean="0">
                      <a:latin typeface="+mj-lt"/>
                      <a:ea typeface="+mj-ea"/>
                      <a:cs typeface="+mj-cs"/>
                    </a:rPr>
                    <a:t>Predpokladajme</a:t>
                  </a:r>
                  <a:r>
                    <a:rPr kumimoji="0" lang="sk-SK" sz="2000" b="0" i="0" u="none" strike="noStrike" kern="1200" cap="none" spc="-5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: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3 trénovacie</a:t>
                  </a:r>
                  <a:r>
                    <a:rPr kumimoji="0" lang="sk-SK" sz="2000" b="0" i="0" u="none" strike="noStrike" kern="120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 </a:t>
                  </a:r>
                  <a:r>
                    <a:rPr lang="sk-SK" sz="2000" dirty="0" smtClean="0">
                      <a:latin typeface="+mj-lt"/>
                      <a:ea typeface="+mj-ea"/>
                      <a:cs typeface="+mj-cs"/>
                    </a:rPr>
                    <a:t>vzorky</a:t>
                  </a:r>
                  <a:r>
                    <a:rPr kumimoji="0" lang="sk-SK" sz="2000" b="0" i="0" u="none" strike="noStrike" kern="1200" cap="none" spc="-5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,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3</a:t>
                  </a:r>
                  <a:r>
                    <a:rPr kumimoji="0" lang="sk-SK" sz="2000" b="0" i="0" u="none" strike="noStrike" kern="1200" cap="none" spc="-10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 triedy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.  </a:t>
                  </a:r>
                  <a:r>
                    <a:rPr lang="sk-SK" sz="2000" noProof="0" dirty="0" smtClean="0">
                      <a:latin typeface="+mj-lt"/>
                      <a:ea typeface="+mj-ea"/>
                      <a:cs typeface="+mj-cs"/>
                    </a:rPr>
                    <a:t>Pre</a:t>
                  </a:r>
                  <a:r>
                    <a:rPr lang="sk-SK" sz="2000" dirty="0" smtClean="0">
                      <a:latin typeface="+mj-lt"/>
                      <a:ea typeface="+mj-ea"/>
                      <a:cs typeface="+mj-cs"/>
                    </a:rPr>
                    <a:t> nejakú maticu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W dostaneme skóre</a:t>
                  </a:r>
                </a:p>
                <a:p>
                  <a:pPr marL="12700" marR="5080" lvl="0" indent="0" algn="l" defTabSz="914400" rtl="0" eaLnBrk="1" fontAlgn="auto" latinLnBrk="0" hangingPunct="1">
                    <a:lnSpc>
                      <a:spcPct val="100699"/>
                    </a:lnSpc>
                    <a:spcBef>
                      <a:spcPts val="85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sk-SK" sz="2000" noProof="0" dirty="0" smtClean="0">
                      <a:latin typeface="+mj-lt"/>
                      <a:ea typeface="+mj-ea"/>
                      <a:cs typeface="+mj-cs"/>
                    </a:rPr>
                    <a:t>                                                     </a:t>
                  </a:r>
                  <a:endParaRPr kumimoji="0" lang="sk-SK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endParaRPr>
                </a:p>
              </p:txBody>
            </p:sp>
            <p:sp>
              <p:nvSpPr>
                <p:cNvPr id="18" name="object 9"/>
                <p:cNvSpPr/>
                <p:nvPr/>
              </p:nvSpPr>
              <p:spPr>
                <a:xfrm>
                  <a:off x="1475656" y="1988840"/>
                  <a:ext cx="1800200" cy="360040"/>
                </a:xfrm>
                <a:prstGeom prst="rect">
                  <a:avLst/>
                </a:prstGeom>
                <a:blipFill>
                  <a:blip r:embed="rId7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8" name="Group 15"/>
              <p:cNvGrpSpPr/>
              <p:nvPr/>
            </p:nvGrpSpPr>
            <p:grpSpPr>
              <a:xfrm>
                <a:off x="251520" y="2645296"/>
                <a:ext cx="4680520" cy="3554111"/>
                <a:chOff x="251520" y="2645296"/>
                <a:chExt cx="4680520" cy="3554111"/>
              </a:xfrm>
            </p:grpSpPr>
            <p:pic>
              <p:nvPicPr>
                <p:cNvPr id="15" name="Picture 2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l="14420" t="25013" r="48361" b="20067"/>
                <a:stretch>
                  <a:fillRect/>
                </a:stretch>
              </p:blipFill>
              <p:spPr bwMode="auto">
                <a:xfrm>
                  <a:off x="1043608" y="2645296"/>
                  <a:ext cx="3752800" cy="31599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object 2"/>
                <p:cNvSpPr txBox="1"/>
                <p:nvPr/>
              </p:nvSpPr>
              <p:spPr>
                <a:xfrm>
                  <a:off x="251520" y="4185394"/>
                  <a:ext cx="4680520" cy="2014013"/>
                </a:xfrm>
                <a:prstGeom prst="rect">
                  <a:avLst/>
                </a:prstGeom>
              </p:spPr>
              <p:txBody>
                <a:bodyPr vert="horz" wrap="square" lIns="0" tIns="13335" rIns="0" bIns="0" rtlCol="0">
                  <a:spAutoFit/>
                </a:bodyPr>
                <a:lstStyle/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mačka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auto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žaba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Strata   </a:t>
                  </a:r>
                  <a:r>
                    <a:rPr lang="sk-SK" sz="28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2.9          0        12.9</a:t>
                  </a:r>
                  <a:r>
                    <a:rPr lang="sk-SK" sz="24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 </a:t>
                  </a:r>
                  <a:endParaRPr sz="2400" b="1" dirty="0">
                    <a:solidFill>
                      <a:srgbClr val="290FC7"/>
                    </a:solidFill>
                    <a:latin typeface="Arial"/>
                    <a:cs typeface="Arial"/>
                  </a:endParaRPr>
                </a:p>
              </p:txBody>
            </p:sp>
          </p:grpSp>
        </p:grpSp>
        <p:sp>
          <p:nvSpPr>
            <p:cNvPr id="30" name="Rectangle 29"/>
            <p:cNvSpPr/>
            <p:nvPr/>
          </p:nvSpPr>
          <p:spPr>
            <a:xfrm>
              <a:off x="3635896" y="4149080"/>
              <a:ext cx="1080120" cy="2088232"/>
            </a:xfrm>
            <a:prstGeom prst="rect">
              <a:avLst/>
            </a:prstGeom>
            <a:noFill/>
            <a:ln>
              <a:solidFill>
                <a:srgbClr val="1D0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9" cstate="print"/>
          <a:srcRect l="54531" t="69885" r="18301" b="11367"/>
          <a:stretch>
            <a:fillRect/>
          </a:stretch>
        </p:blipFill>
        <p:spPr bwMode="auto">
          <a:xfrm>
            <a:off x="5364088" y="5157192"/>
            <a:ext cx="3312368" cy="128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object 14"/>
          <p:cNvSpPr txBox="1"/>
          <p:nvPr/>
        </p:nvSpPr>
        <p:spPr>
          <a:xfrm>
            <a:off x="5292080" y="4797152"/>
            <a:ext cx="3384376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600" spc="-5" dirty="0" smtClean="0">
                <a:latin typeface="Arial"/>
                <a:cs typeface="Arial"/>
              </a:rPr>
              <a:t>Strata pre celú databázu je priemer</a:t>
            </a:r>
            <a:r>
              <a:rPr sz="1600" spc="-5" dirty="0" smtClean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</a:t>
            </a:r>
            <a:r>
              <a:rPr lang="en-US" sz="2400" dirty="0" smtClean="0">
                <a:latin typeface="+mj-lt"/>
              </a:rPr>
              <a:t>1</a:t>
            </a:r>
            <a:r>
              <a:rPr lang="sk-SK" sz="2400" dirty="0" smtClean="0">
                <a:latin typeface="+mj-lt"/>
              </a:rPr>
              <a:t>: Čo sa stane s hodntou Straty ak skóre pre auto trochu pomeníme</a:t>
            </a:r>
            <a:r>
              <a:rPr lang="en-US" sz="2400" dirty="0" smtClean="0">
                <a:latin typeface="+mj-lt"/>
              </a:rPr>
              <a:t>?</a:t>
            </a:r>
            <a:endParaRPr lang="sk-SK" sz="2400" dirty="0" smtClean="0">
              <a:latin typeface="+mj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1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</a:t>
            </a:r>
            <a:r>
              <a:rPr lang="en-US" sz="2400" dirty="0" smtClean="0">
                <a:latin typeface="+mj-lt"/>
              </a:rPr>
              <a:t>1</a:t>
            </a:r>
            <a:r>
              <a:rPr lang="sk-SK" sz="2400" dirty="0" smtClean="0">
                <a:latin typeface="+mj-lt"/>
              </a:rPr>
              <a:t>: Čo sa stane s hodntou Straty ak skóre pre auto trochu pomeníme</a:t>
            </a:r>
            <a:r>
              <a:rPr lang="en-US" sz="2400" dirty="0" smtClean="0">
                <a:latin typeface="+mj-lt"/>
              </a:rPr>
              <a:t>?</a:t>
            </a:r>
            <a:endParaRPr lang="sk-SK" sz="2400" dirty="0" smtClean="0">
              <a:latin typeface="+mj-lt"/>
            </a:endParaRPr>
          </a:p>
          <a:p>
            <a:pPr marL="542925" indent="-542925"/>
            <a:r>
              <a:rPr lang="sk-SK" sz="2400" dirty="0" smtClean="0">
                <a:latin typeface="+mj-lt"/>
              </a:rPr>
              <a:t>A:    Strata (Loss) sa nezmení. 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Q2: Aké hodnoty min/max nadobúda Strata?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Q2: Aké hodnoty min/max nadobúda Strata?</a:t>
            </a:r>
          </a:p>
          <a:p>
            <a:pPr marL="542925" indent="-542925"/>
            <a:r>
              <a:rPr lang="sk-SK" sz="2400" dirty="0" smtClean="0">
                <a:latin typeface="+mj-lt"/>
              </a:rPr>
              <a:t>A:   Min = 0, Max = ∞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Q3: Pri inicializácii W je malé tak, že všety </a:t>
            </a:r>
            <a:r>
              <a:rPr lang="en-US" sz="2400" dirty="0" smtClean="0">
                <a:latin typeface="+mj-lt"/>
              </a:rPr>
              <a:t>s ≈ </a:t>
            </a:r>
            <a:r>
              <a:rPr lang="sk-SK" sz="2400" dirty="0" smtClean="0">
                <a:latin typeface="+mj-lt"/>
              </a:rPr>
              <a:t>0.</a:t>
            </a:r>
            <a:r>
              <a:rPr lang="en-US" sz="2400" dirty="0" smtClean="0">
                <a:latin typeface="+mj-lt"/>
              </a:rPr>
              <a:t> </a:t>
            </a:r>
            <a:r>
              <a:rPr lang="sk-SK" sz="2400" dirty="0" smtClean="0">
                <a:latin typeface="+mj-lt"/>
              </a:rPr>
              <a:t>Aká bude Strata?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Q3: Pri inicializácii W je malé tak, že všety </a:t>
            </a:r>
            <a:r>
              <a:rPr lang="en-US" sz="2400" dirty="0" smtClean="0">
                <a:latin typeface="+mj-lt"/>
              </a:rPr>
              <a:t>s ≈ </a:t>
            </a:r>
            <a:r>
              <a:rPr lang="sk-SK" sz="2400" dirty="0" smtClean="0">
                <a:latin typeface="+mj-lt"/>
              </a:rPr>
              <a:t>0.</a:t>
            </a:r>
            <a:r>
              <a:rPr lang="en-US" sz="2400" dirty="0" smtClean="0">
                <a:latin typeface="+mj-lt"/>
              </a:rPr>
              <a:t> </a:t>
            </a:r>
            <a:r>
              <a:rPr lang="sk-SK" sz="2400" dirty="0" smtClean="0">
                <a:latin typeface="+mj-lt"/>
              </a:rPr>
              <a:t>Aká bude Strata?</a:t>
            </a:r>
          </a:p>
          <a:p>
            <a:pPr marL="542925" indent="-542925"/>
            <a:r>
              <a:rPr lang="sk-SK" sz="2400" dirty="0" smtClean="0">
                <a:latin typeface="+mj-lt"/>
              </a:rPr>
              <a:t>A:   Počet tried mínus 1. (Užitočné pri debugovaní.)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</a:t>
            </a:r>
            <a:r>
              <a:rPr lang="en-US" sz="2400" dirty="0" smtClean="0">
                <a:latin typeface="+mj-lt"/>
              </a:rPr>
              <a:t>4</a:t>
            </a:r>
            <a:r>
              <a:rPr lang="sk-SK" sz="2400" dirty="0" smtClean="0">
                <a:latin typeface="+mj-lt"/>
              </a:rPr>
              <a:t>: Čo ak by bola Strata počítaná cez všetky triedy?</a:t>
            </a:r>
          </a:p>
          <a:p>
            <a:pPr marL="542925" indent="-542925"/>
            <a:r>
              <a:rPr lang="sk-SK" sz="2400" dirty="0" smtClean="0">
                <a:latin typeface="+mj-lt"/>
              </a:rPr>
              <a:t>	(vrátane </a:t>
            </a:r>
            <a:r>
              <a:rPr lang="sk-SK" sz="2400" i="1" dirty="0" smtClean="0">
                <a:latin typeface="+mj-lt"/>
              </a:rPr>
              <a:t>j=y</a:t>
            </a:r>
            <a:r>
              <a:rPr lang="sk-SK" sz="2400" i="1" baseline="-25000" dirty="0" smtClean="0">
                <a:latin typeface="+mj-lt"/>
              </a:rPr>
              <a:t>i</a:t>
            </a:r>
            <a:r>
              <a:rPr lang="sk-SK" sz="2400" dirty="0" smtClean="0">
                <a:latin typeface="+mj-lt"/>
              </a:rPr>
              <a:t>)</a:t>
            </a:r>
            <a:endParaRPr lang="en-US" sz="2400" dirty="0" smtClean="0">
              <a:latin typeface="+mj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</a:t>
            </a:r>
            <a:r>
              <a:rPr lang="en-US" sz="2400" dirty="0" smtClean="0">
                <a:latin typeface="+mj-lt"/>
              </a:rPr>
              <a:t>4</a:t>
            </a:r>
            <a:r>
              <a:rPr lang="sk-SK" sz="2400" dirty="0" smtClean="0">
                <a:latin typeface="+mj-lt"/>
              </a:rPr>
              <a:t>: Čo ak by bola Strata počítaná cez všetky triedy?</a:t>
            </a:r>
          </a:p>
          <a:p>
            <a:pPr marL="542925" indent="-542925"/>
            <a:r>
              <a:rPr lang="sk-SK" sz="2400" dirty="0" smtClean="0">
                <a:latin typeface="+mj-lt"/>
              </a:rPr>
              <a:t>	(vrátane </a:t>
            </a:r>
            <a:r>
              <a:rPr lang="sk-SK" sz="2400" i="1" dirty="0" smtClean="0">
                <a:latin typeface="+mj-lt"/>
              </a:rPr>
              <a:t>j=y</a:t>
            </a:r>
            <a:r>
              <a:rPr lang="sk-SK" sz="2400" i="1" baseline="-25000" dirty="0" smtClean="0">
                <a:latin typeface="+mj-lt"/>
              </a:rPr>
              <a:t>i</a:t>
            </a:r>
            <a:r>
              <a:rPr lang="sk-SK" sz="2400" dirty="0" smtClean="0">
                <a:latin typeface="+mj-lt"/>
              </a:rPr>
              <a:t>)</a:t>
            </a:r>
          </a:p>
          <a:p>
            <a:pPr marL="542925" indent="-542925"/>
            <a:r>
              <a:rPr lang="sk-SK" sz="2400" dirty="0" smtClean="0">
                <a:latin typeface="+mj-lt"/>
              </a:rPr>
              <a:t>A:    Hodnota Straty sa zvýši o 1. </a:t>
            </a:r>
            <a:endParaRPr lang="en-US" sz="2400" dirty="0" smtClean="0">
              <a:latin typeface="+mj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Q5: Čo ak použijeme priemer (mean) namiesto sumy?</a:t>
            </a:r>
            <a:endParaRPr lang="en-US" sz="2400" dirty="0" smtClean="0">
              <a:latin typeface="+mj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Q5: Čo ak použijeme priemer (mean) namiesto sumy?</a:t>
            </a:r>
          </a:p>
          <a:p>
            <a:pPr marL="542925" indent="-542925"/>
            <a:r>
              <a:rPr lang="sk-SK" sz="2400" dirty="0" smtClean="0">
                <a:latin typeface="+mj-lt"/>
              </a:rPr>
              <a:t>A:   Iba preškálujeme výslednú hodnotu, takže na výsledok to nemá vplyv. </a:t>
            </a:r>
            <a:endParaRPr lang="en-US" sz="2400" dirty="0" smtClean="0">
              <a:latin typeface="+mj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Q6: Čo ak použijeme</a:t>
            </a:r>
            <a:endParaRPr lang="en-US" sz="2400" dirty="0" smtClean="0">
              <a:latin typeface="+mj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0" name="object 25"/>
          <p:cNvSpPr/>
          <p:nvPr/>
        </p:nvSpPr>
        <p:spPr>
          <a:xfrm>
            <a:off x="3347864" y="4509120"/>
            <a:ext cx="3456384" cy="4401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52956" t="54754" r="14363" b="35167"/>
          <a:stretch>
            <a:fillRect/>
          </a:stretch>
        </p:blipFill>
        <p:spPr bwMode="auto">
          <a:xfrm>
            <a:off x="4860032" y="1484784"/>
            <a:ext cx="42839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39552" y="4509120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/>
            <a:r>
              <a:rPr lang="sk-SK" sz="2400" dirty="0" smtClean="0">
                <a:latin typeface="+mj-lt"/>
              </a:rPr>
              <a:t>Q6: Čo ak použijeme</a:t>
            </a:r>
          </a:p>
          <a:p>
            <a:pPr marL="542925" indent="-542925"/>
            <a:r>
              <a:rPr lang="sk-SK" sz="2400" dirty="0" smtClean="0">
                <a:latin typeface="+mj-lt"/>
              </a:rPr>
              <a:t>A:    Dostaneme iný klasifikačný algoritmus. Meníme pomer medzi dobrým a zlým skóre nelineárnym spôsobom, takže počítame inú Stratovú funkciu. </a:t>
            </a:r>
            <a:endParaRPr lang="en-US" sz="2400" dirty="0" smtClean="0">
              <a:latin typeface="+mj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6056" y="1124744"/>
            <a:ext cx="28083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Strata pre </a:t>
            </a:r>
            <a:r>
              <a:rPr sz="2000" spc="-5" dirty="0" smtClean="0">
                <a:latin typeface="Arial"/>
                <a:cs typeface="Arial"/>
              </a:rPr>
              <a:t>SVM </a:t>
            </a:r>
            <a:r>
              <a:rPr lang="en-US" sz="2000" spc="-5" dirty="0" smtClean="0">
                <a:latin typeface="Arial"/>
                <a:cs typeface="Arial"/>
              </a:rPr>
              <a:t>m</a:t>
            </a:r>
            <a:r>
              <a:rPr lang="sk-SK" sz="2000" spc="-5" dirty="0" smtClean="0">
                <a:latin typeface="Arial"/>
                <a:cs typeface="Arial"/>
              </a:rPr>
              <a:t>á tvar</a:t>
            </a:r>
            <a:r>
              <a:rPr sz="2000" spc="-5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51520" y="773088"/>
            <a:ext cx="4680520" cy="3554111"/>
            <a:chOff x="251520" y="2645296"/>
            <a:chExt cx="4680520" cy="355411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420" t="25013" r="48361" b="20067"/>
            <a:stretch>
              <a:fillRect/>
            </a:stretch>
          </p:blipFill>
          <p:spPr bwMode="auto">
            <a:xfrm>
              <a:off x="1043608" y="2645296"/>
              <a:ext cx="3752800" cy="315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bject 2"/>
            <p:cNvSpPr txBox="1"/>
            <p:nvPr/>
          </p:nvSpPr>
          <p:spPr>
            <a:xfrm>
              <a:off x="251520" y="4185394"/>
              <a:ext cx="4680520" cy="20140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mačka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auto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dirty="0" smtClean="0">
                  <a:latin typeface="Arial"/>
                  <a:cs typeface="Arial"/>
                </a:rPr>
                <a:t>žaba</a:t>
              </a:r>
            </a:p>
            <a:p>
              <a:pPr marL="12700" marR="5080" algn="just">
                <a:lnSpc>
                  <a:spcPct val="130000"/>
                </a:lnSpc>
              </a:pP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Strata   </a:t>
              </a:r>
              <a:r>
                <a:rPr lang="sk-SK" sz="28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2.9          0        12.9</a:t>
              </a:r>
              <a:r>
                <a:rPr lang="sk-SK" sz="2400" b="1" dirty="0" smtClean="0">
                  <a:solidFill>
                    <a:srgbClr val="290FC7"/>
                  </a:solidFill>
                  <a:latin typeface="Arial"/>
                  <a:cs typeface="Arial"/>
                </a:rPr>
                <a:t> </a:t>
              </a:r>
              <a:endParaRPr sz="2400" b="1" dirty="0">
                <a:solidFill>
                  <a:srgbClr val="290FC7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0" name="object 25"/>
          <p:cNvSpPr/>
          <p:nvPr/>
        </p:nvSpPr>
        <p:spPr>
          <a:xfrm>
            <a:off x="3347864" y="4509120"/>
            <a:ext cx="3456384" cy="4401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996952"/>
            <a:ext cx="8229600" cy="15121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3200" dirty="0" smtClean="0">
                <a:latin typeface="+mj-lt"/>
              </a:rPr>
              <a:t>Predpokladajme, že sme našli </a:t>
            </a:r>
            <a:r>
              <a:rPr lang="sk-SK" sz="3200" b="1" dirty="0" smtClean="0">
                <a:latin typeface="+mj-lt"/>
              </a:rPr>
              <a:t>W</a:t>
            </a:r>
            <a:r>
              <a:rPr lang="sk-SK" sz="3200" dirty="0" smtClean="0">
                <a:latin typeface="+mj-lt"/>
              </a:rPr>
              <a:t> také, že L = 0.</a:t>
            </a:r>
          </a:p>
          <a:p>
            <a:pPr>
              <a:buNone/>
            </a:pPr>
            <a:r>
              <a:rPr lang="sk-SK" sz="3200" dirty="0" smtClean="0">
                <a:latin typeface="+mj-lt"/>
              </a:rPr>
              <a:t>Je toto </a:t>
            </a:r>
            <a:r>
              <a:rPr lang="sk-SK" sz="3200" b="1" dirty="0" smtClean="0">
                <a:latin typeface="+mj-lt"/>
              </a:rPr>
              <a:t>W</a:t>
            </a:r>
            <a:r>
              <a:rPr lang="sk-SK" sz="3200" dirty="0" smtClean="0">
                <a:latin typeface="+mj-lt"/>
              </a:rPr>
              <a:t> jedinečné?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756" t="21000" r="18495" b="54289"/>
          <a:stretch>
            <a:fillRect/>
          </a:stretch>
        </p:blipFill>
        <p:spPr bwMode="auto">
          <a:xfrm>
            <a:off x="0" y="1124744"/>
            <a:ext cx="897491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996952"/>
            <a:ext cx="8229600" cy="2895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3200" dirty="0" smtClean="0">
                <a:latin typeface="+mj-lt"/>
              </a:rPr>
              <a:t>Predpokladajme, že sme našli </a:t>
            </a:r>
            <a:r>
              <a:rPr lang="sk-SK" sz="3200" b="1" dirty="0" smtClean="0">
                <a:latin typeface="+mj-lt"/>
              </a:rPr>
              <a:t>W</a:t>
            </a:r>
            <a:r>
              <a:rPr lang="sk-SK" sz="3200" dirty="0" smtClean="0">
                <a:latin typeface="+mj-lt"/>
              </a:rPr>
              <a:t> také, že L = 0.</a:t>
            </a:r>
          </a:p>
          <a:p>
            <a:pPr>
              <a:buNone/>
            </a:pPr>
            <a:r>
              <a:rPr lang="sk-SK" sz="3200" dirty="0" smtClean="0">
                <a:latin typeface="+mj-lt"/>
              </a:rPr>
              <a:t>Je toto </a:t>
            </a:r>
            <a:r>
              <a:rPr lang="sk-SK" sz="3200" b="1" dirty="0" smtClean="0">
                <a:latin typeface="+mj-lt"/>
              </a:rPr>
              <a:t>W</a:t>
            </a:r>
            <a:r>
              <a:rPr lang="sk-SK" sz="3200" dirty="0" smtClean="0">
                <a:latin typeface="+mj-lt"/>
              </a:rPr>
              <a:t> jedinečné?</a:t>
            </a:r>
          </a:p>
          <a:p>
            <a:pPr>
              <a:buNone/>
            </a:pPr>
            <a:endParaRPr lang="sk-SK" sz="3200" dirty="0" smtClean="0">
              <a:latin typeface="+mj-lt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N</a:t>
            </a:r>
            <a:r>
              <a:rPr lang="sk-SK" sz="3200" b="1" dirty="0" smtClean="0">
                <a:solidFill>
                  <a:srgbClr val="FF0000"/>
                </a:solidFill>
                <a:latin typeface="+mj-lt"/>
              </a:rPr>
              <a:t>ie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! 2W </a:t>
            </a:r>
            <a:r>
              <a:rPr lang="sk-SK" sz="3200" b="1" dirty="0" smtClean="0">
                <a:solidFill>
                  <a:srgbClr val="FF0000"/>
                </a:solidFill>
                <a:latin typeface="+mj-lt"/>
              </a:rPr>
              <a:t>má tiež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 L = 0.</a:t>
            </a:r>
            <a:endParaRPr lang="sk-SK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756" t="21000" r="18495" b="54289"/>
          <a:stretch>
            <a:fillRect/>
          </a:stretch>
        </p:blipFill>
        <p:spPr bwMode="auto">
          <a:xfrm>
            <a:off x="0" y="1124744"/>
            <a:ext cx="897491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3" name="Group 30"/>
          <p:cNvGrpSpPr/>
          <p:nvPr/>
        </p:nvGrpSpPr>
        <p:grpSpPr>
          <a:xfrm>
            <a:off x="251520" y="1268760"/>
            <a:ext cx="4896544" cy="4968552"/>
            <a:chOff x="251520" y="1268760"/>
            <a:chExt cx="4896544" cy="4968552"/>
          </a:xfrm>
        </p:grpSpPr>
        <p:grpSp>
          <p:nvGrpSpPr>
            <p:cNvPr id="6" name="Group 8"/>
            <p:cNvGrpSpPr/>
            <p:nvPr/>
          </p:nvGrpSpPr>
          <p:grpSpPr>
            <a:xfrm>
              <a:off x="251520" y="1268760"/>
              <a:ext cx="4896544" cy="4930647"/>
              <a:chOff x="251520" y="1268760"/>
              <a:chExt cx="4896544" cy="4930647"/>
            </a:xfrm>
          </p:grpSpPr>
          <p:grpSp>
            <p:nvGrpSpPr>
              <p:cNvPr id="7" name="Group 10"/>
              <p:cNvGrpSpPr/>
              <p:nvPr/>
            </p:nvGrpSpPr>
            <p:grpSpPr>
              <a:xfrm>
                <a:off x="251520" y="1268760"/>
                <a:ext cx="4896544" cy="992548"/>
                <a:chOff x="251520" y="1268760"/>
                <a:chExt cx="4896544" cy="992548"/>
              </a:xfrm>
            </p:grpSpPr>
            <p:sp>
              <p:nvSpPr>
                <p:cNvPr id="17" name="object 7"/>
                <p:cNvSpPr txBox="1">
                  <a:spLocks/>
                </p:cNvSpPr>
                <p:nvPr/>
              </p:nvSpPr>
              <p:spPr>
                <a:xfrm>
                  <a:off x="251520" y="1268760"/>
                  <a:ext cx="4896544" cy="956287"/>
                </a:xfrm>
                <a:prstGeom prst="rect">
                  <a:avLst/>
                </a:prstGeom>
              </p:spPr>
              <p:txBody>
                <a:bodyPr vert="horz" wrap="square" lIns="0" tIns="10795" rIns="0" bIns="0" rtlCol="0" anchor="b">
                  <a:spAutoFit/>
                </a:bodyPr>
                <a:lstStyle/>
                <a:p>
                  <a:pPr marL="12700" marR="5080" lvl="0" indent="0" algn="l" defTabSz="914400" rtl="0" eaLnBrk="1" fontAlgn="auto" latinLnBrk="0" hangingPunct="1">
                    <a:lnSpc>
                      <a:spcPct val="100699"/>
                    </a:lnSpc>
                    <a:spcBef>
                      <a:spcPts val="85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sk-SK" sz="2000" spc="-5" dirty="0" smtClean="0">
                      <a:latin typeface="+mj-lt"/>
                      <a:ea typeface="+mj-ea"/>
                      <a:cs typeface="+mj-cs"/>
                    </a:rPr>
                    <a:t>Predpokladajme</a:t>
                  </a:r>
                  <a:r>
                    <a:rPr kumimoji="0" lang="sk-SK" sz="2000" b="0" i="0" u="none" strike="noStrike" kern="1200" cap="none" spc="-5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: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3 trénovacie</a:t>
                  </a:r>
                  <a:r>
                    <a:rPr kumimoji="0" lang="sk-SK" sz="2000" b="0" i="0" u="none" strike="noStrike" kern="120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 </a:t>
                  </a:r>
                  <a:r>
                    <a:rPr lang="sk-SK" sz="2000" dirty="0" smtClean="0">
                      <a:latin typeface="+mj-lt"/>
                      <a:ea typeface="+mj-ea"/>
                      <a:cs typeface="+mj-cs"/>
                    </a:rPr>
                    <a:t>vzorky</a:t>
                  </a:r>
                  <a:r>
                    <a:rPr kumimoji="0" lang="sk-SK" sz="2000" b="0" i="0" u="none" strike="noStrike" kern="1200" cap="none" spc="-5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,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3</a:t>
                  </a:r>
                  <a:r>
                    <a:rPr kumimoji="0" lang="sk-SK" sz="2000" b="0" i="0" u="none" strike="noStrike" kern="1200" cap="none" spc="-10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 triedy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.  </a:t>
                  </a:r>
                  <a:r>
                    <a:rPr lang="sk-SK" sz="2000" noProof="0" dirty="0" smtClean="0">
                      <a:latin typeface="+mj-lt"/>
                      <a:ea typeface="+mj-ea"/>
                      <a:cs typeface="+mj-cs"/>
                    </a:rPr>
                    <a:t>Pre</a:t>
                  </a:r>
                  <a:r>
                    <a:rPr lang="sk-SK" sz="2000" dirty="0" smtClean="0">
                      <a:latin typeface="+mj-lt"/>
                      <a:ea typeface="+mj-ea"/>
                      <a:cs typeface="+mj-cs"/>
                    </a:rPr>
                    <a:t> nejakú maticu </a:t>
                  </a:r>
                  <a:r>
                    <a:rPr kumimoji="0" lang="sk-SK" sz="2000" b="0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+mj-lt"/>
                      <a:ea typeface="+mj-ea"/>
                      <a:cs typeface="+mj-cs"/>
                    </a:rPr>
                    <a:t>W dostaneme skóre</a:t>
                  </a:r>
                </a:p>
                <a:p>
                  <a:pPr marL="12700" marR="5080" lvl="0" indent="0" algn="l" defTabSz="914400" rtl="0" eaLnBrk="1" fontAlgn="auto" latinLnBrk="0" hangingPunct="1">
                    <a:lnSpc>
                      <a:spcPct val="100699"/>
                    </a:lnSpc>
                    <a:spcBef>
                      <a:spcPts val="85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sk-SK" sz="2000" noProof="0" dirty="0" smtClean="0">
                      <a:latin typeface="+mj-lt"/>
                      <a:ea typeface="+mj-ea"/>
                      <a:cs typeface="+mj-cs"/>
                    </a:rPr>
                    <a:t>                                                     </a:t>
                  </a:r>
                  <a:endParaRPr kumimoji="0" lang="sk-SK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cs typeface="+mj-cs"/>
                  </a:endParaRPr>
                </a:p>
              </p:txBody>
            </p:sp>
            <p:sp>
              <p:nvSpPr>
                <p:cNvPr id="18" name="object 9"/>
                <p:cNvSpPr/>
                <p:nvPr/>
              </p:nvSpPr>
              <p:spPr>
                <a:xfrm>
                  <a:off x="1475656" y="1988840"/>
                  <a:ext cx="1800200" cy="272468"/>
                </a:xfrm>
                <a:prstGeom prst="rect">
                  <a:avLst/>
                </a:prstGeom>
                <a:blipFill>
                  <a:blip r:embed="rId3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8" name="Group 15"/>
              <p:cNvGrpSpPr/>
              <p:nvPr/>
            </p:nvGrpSpPr>
            <p:grpSpPr>
              <a:xfrm>
                <a:off x="251520" y="2645296"/>
                <a:ext cx="4680520" cy="3554111"/>
                <a:chOff x="251520" y="2645296"/>
                <a:chExt cx="4680520" cy="3554111"/>
              </a:xfrm>
            </p:grpSpPr>
            <p:pic>
              <p:nvPicPr>
                <p:cNvPr id="15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14420" t="25013" r="48361" b="20067"/>
                <a:stretch>
                  <a:fillRect/>
                </a:stretch>
              </p:blipFill>
              <p:spPr bwMode="auto">
                <a:xfrm>
                  <a:off x="1043608" y="2645296"/>
                  <a:ext cx="3752800" cy="31599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object 2"/>
                <p:cNvSpPr txBox="1"/>
                <p:nvPr/>
              </p:nvSpPr>
              <p:spPr>
                <a:xfrm>
                  <a:off x="251520" y="4185394"/>
                  <a:ext cx="4680520" cy="2014013"/>
                </a:xfrm>
                <a:prstGeom prst="rect">
                  <a:avLst/>
                </a:prstGeom>
              </p:spPr>
              <p:txBody>
                <a:bodyPr vert="horz" wrap="square" lIns="0" tIns="13335" rIns="0" bIns="0" rtlCol="0">
                  <a:spAutoFit/>
                </a:bodyPr>
                <a:lstStyle/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mačka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auto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dirty="0" smtClean="0">
                      <a:latin typeface="Arial"/>
                      <a:cs typeface="Arial"/>
                    </a:rPr>
                    <a:t>žaba</a:t>
                  </a:r>
                </a:p>
                <a:p>
                  <a:pPr marL="12700" marR="5080" algn="just">
                    <a:lnSpc>
                      <a:spcPct val="130000"/>
                    </a:lnSpc>
                  </a:pPr>
                  <a:r>
                    <a:rPr lang="sk-SK" sz="24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Strata   </a:t>
                  </a:r>
                  <a:r>
                    <a:rPr lang="sk-SK" sz="28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2.9          0        12.9</a:t>
                  </a:r>
                  <a:r>
                    <a:rPr lang="sk-SK" sz="2400" b="1" dirty="0" smtClean="0">
                      <a:solidFill>
                        <a:srgbClr val="290FC7"/>
                      </a:solidFill>
                      <a:latin typeface="Arial"/>
                      <a:cs typeface="Arial"/>
                    </a:rPr>
                    <a:t> </a:t>
                  </a:r>
                  <a:endParaRPr sz="2400" b="1" dirty="0">
                    <a:solidFill>
                      <a:srgbClr val="290FC7"/>
                    </a:solidFill>
                    <a:latin typeface="Arial"/>
                    <a:cs typeface="Arial"/>
                  </a:endParaRPr>
                </a:p>
              </p:txBody>
            </p:sp>
          </p:grpSp>
        </p:grpSp>
        <p:sp>
          <p:nvSpPr>
            <p:cNvPr id="30" name="Rectangle 29"/>
            <p:cNvSpPr/>
            <p:nvPr/>
          </p:nvSpPr>
          <p:spPr>
            <a:xfrm>
              <a:off x="2339752" y="4149080"/>
              <a:ext cx="1080120" cy="2088232"/>
            </a:xfrm>
            <a:prstGeom prst="rect">
              <a:avLst/>
            </a:prstGeom>
            <a:noFill/>
            <a:ln>
              <a:solidFill>
                <a:srgbClr val="1D0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 cstate="print"/>
          <a:srcRect l="52374" t="13300" r="14284" b="11801"/>
          <a:stretch>
            <a:fillRect/>
          </a:stretch>
        </p:blipFill>
        <p:spPr bwMode="auto">
          <a:xfrm>
            <a:off x="5364088" y="1196752"/>
            <a:ext cx="3600400" cy="4697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996952"/>
            <a:ext cx="8229600" cy="2895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k-SK" sz="3200" dirty="0" smtClean="0">
                <a:latin typeface="+mj-lt"/>
              </a:rPr>
              <a:t>Predpokladajme, že sme našli </a:t>
            </a:r>
            <a:r>
              <a:rPr lang="sk-SK" sz="3200" b="1" dirty="0" smtClean="0">
                <a:latin typeface="+mj-lt"/>
              </a:rPr>
              <a:t>W</a:t>
            </a:r>
            <a:r>
              <a:rPr lang="sk-SK" sz="3200" dirty="0" smtClean="0">
                <a:latin typeface="+mj-lt"/>
              </a:rPr>
              <a:t> také, že L = 0.</a:t>
            </a:r>
          </a:p>
          <a:p>
            <a:pPr>
              <a:buNone/>
            </a:pPr>
            <a:r>
              <a:rPr lang="sk-SK" sz="3200" dirty="0" smtClean="0">
                <a:latin typeface="+mj-lt"/>
              </a:rPr>
              <a:t>Je toto </a:t>
            </a:r>
            <a:r>
              <a:rPr lang="sk-SK" sz="3200" b="1" dirty="0" smtClean="0">
                <a:latin typeface="+mj-lt"/>
              </a:rPr>
              <a:t>W</a:t>
            </a:r>
            <a:r>
              <a:rPr lang="sk-SK" sz="3200" dirty="0" smtClean="0">
                <a:latin typeface="+mj-lt"/>
              </a:rPr>
              <a:t> jedinečné?</a:t>
            </a:r>
          </a:p>
          <a:p>
            <a:pPr>
              <a:buNone/>
            </a:pPr>
            <a:endParaRPr lang="sk-SK" sz="3200" dirty="0" smtClean="0">
              <a:latin typeface="+mj-lt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N</a:t>
            </a:r>
            <a:r>
              <a:rPr lang="sk-SK" sz="3200" b="1" dirty="0" smtClean="0">
                <a:solidFill>
                  <a:srgbClr val="FF0000"/>
                </a:solidFill>
                <a:latin typeface="+mj-lt"/>
              </a:rPr>
              <a:t>ie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! 2W </a:t>
            </a:r>
            <a:r>
              <a:rPr lang="sk-SK" sz="3200" b="1" dirty="0" smtClean="0">
                <a:solidFill>
                  <a:srgbClr val="FF0000"/>
                </a:solidFill>
                <a:latin typeface="+mj-lt"/>
              </a:rPr>
              <a:t>má tiež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 L = 0.</a:t>
            </a:r>
            <a:endParaRPr lang="sk-SK" sz="3200" b="1" dirty="0" smtClean="0">
              <a:solidFill>
                <a:srgbClr val="FF0000"/>
              </a:solidFill>
              <a:latin typeface="+mj-lt"/>
            </a:endParaRPr>
          </a:p>
          <a:p>
            <a:pPr>
              <a:buNone/>
            </a:pPr>
            <a:r>
              <a:rPr lang="sk-SK" sz="3200" b="1" dirty="0" smtClean="0">
                <a:solidFill>
                  <a:srgbClr val="FF0000"/>
                </a:solidFill>
                <a:latin typeface="+mj-lt"/>
              </a:rPr>
              <a:t>Ako vybrať medzi W a 2W?</a:t>
            </a:r>
            <a:endParaRPr lang="sk-SK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756" t="21000" r="18495" b="54289"/>
          <a:stretch>
            <a:fillRect/>
          </a:stretch>
        </p:blipFill>
        <p:spPr bwMode="auto">
          <a:xfrm>
            <a:off x="0" y="1124744"/>
            <a:ext cx="897491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980728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>
                <a:latin typeface="+mj-lt"/>
              </a:rPr>
              <a:t>Regularizácia</a:t>
            </a:r>
            <a:endParaRPr lang="sk-SK" b="1" dirty="0">
              <a:latin typeface="+mj-lt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74529" y="1268760"/>
            <a:ext cx="8169879" cy="2796118"/>
            <a:chOff x="74529" y="1268760"/>
            <a:chExt cx="8169879" cy="2796118"/>
          </a:xfrm>
        </p:grpSpPr>
        <p:grpSp>
          <p:nvGrpSpPr>
            <p:cNvPr id="3" name="Group 7"/>
            <p:cNvGrpSpPr/>
            <p:nvPr/>
          </p:nvGrpSpPr>
          <p:grpSpPr>
            <a:xfrm>
              <a:off x="74529" y="1268760"/>
              <a:ext cx="8169879" cy="2088232"/>
              <a:chOff x="74529" y="1268760"/>
              <a:chExt cx="8169879" cy="2088232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769" t="23405" r="57131" b="52397"/>
              <a:stretch>
                <a:fillRect/>
              </a:stretch>
            </p:blipFill>
            <p:spPr bwMode="auto">
              <a:xfrm>
                <a:off x="74529" y="1844824"/>
                <a:ext cx="4425463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Rectangle 6"/>
              <p:cNvSpPr/>
              <p:nvPr/>
            </p:nvSpPr>
            <p:spPr>
              <a:xfrm>
                <a:off x="5220072" y="1268760"/>
                <a:ext cx="3024336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899592" y="3356992"/>
              <a:ext cx="34789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Strata dát</a:t>
              </a:r>
              <a:r>
                <a:rPr lang="sk-SK" sz="2000" dirty="0" smtClean="0">
                  <a:latin typeface="+mj-lt"/>
                </a:rPr>
                <a:t>: Model by mal</a:t>
              </a:r>
            </a:p>
            <a:p>
              <a:r>
                <a:rPr lang="sk-SK" sz="2000" dirty="0" smtClean="0">
                  <a:latin typeface="+mj-lt"/>
                </a:rPr>
                <a:t> zodpovedať trénovacím dátam</a:t>
              </a:r>
              <a:r>
                <a:rPr lang="sk-SK" dirty="0" smtClean="0"/>
                <a:t> </a:t>
              </a:r>
              <a:endParaRPr lang="sk-SK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980728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>
                <a:latin typeface="+mj-lt"/>
              </a:rPr>
              <a:t>Regularizácia</a:t>
            </a:r>
            <a:endParaRPr lang="sk-SK" b="1" dirty="0">
              <a:latin typeface="+mj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4529" y="1268760"/>
            <a:ext cx="9030610" cy="3031887"/>
            <a:chOff x="74529" y="1268760"/>
            <a:chExt cx="9030610" cy="3031887"/>
          </a:xfrm>
        </p:grpSpPr>
        <p:grpSp>
          <p:nvGrpSpPr>
            <p:cNvPr id="8" name="Group 7"/>
            <p:cNvGrpSpPr/>
            <p:nvPr/>
          </p:nvGrpSpPr>
          <p:grpSpPr>
            <a:xfrm>
              <a:off x="74529" y="1268760"/>
              <a:ext cx="9030610" cy="2088232"/>
              <a:chOff x="74529" y="1268760"/>
              <a:chExt cx="9030610" cy="2088232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769" t="23405" r="14363" b="52397"/>
              <a:stretch>
                <a:fillRect/>
              </a:stretch>
            </p:blipFill>
            <p:spPr bwMode="auto">
              <a:xfrm>
                <a:off x="74529" y="1844824"/>
                <a:ext cx="9030610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Rectangle 6"/>
              <p:cNvSpPr/>
              <p:nvPr/>
            </p:nvSpPr>
            <p:spPr>
              <a:xfrm>
                <a:off x="5220072" y="1268760"/>
                <a:ext cx="3024336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899592" y="3356992"/>
              <a:ext cx="34789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Strata dát</a:t>
              </a:r>
              <a:r>
                <a:rPr lang="sk-SK" sz="2000" dirty="0" smtClean="0">
                  <a:latin typeface="+mj-lt"/>
                </a:rPr>
                <a:t>: Model by mal</a:t>
              </a:r>
            </a:p>
            <a:p>
              <a:r>
                <a:rPr lang="sk-SK" sz="2000" dirty="0" smtClean="0">
                  <a:latin typeface="+mj-lt"/>
                </a:rPr>
                <a:t> zodpovedať trénovacím dátam</a:t>
              </a:r>
              <a:r>
                <a:rPr lang="sk-SK" dirty="0" smtClean="0"/>
                <a:t> </a:t>
              </a:r>
              <a:endParaRPr lang="sk-SK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57121" y="3284984"/>
              <a:ext cx="397531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Regularizácia</a:t>
              </a:r>
              <a:r>
                <a:rPr lang="sk-SK" sz="2000" dirty="0" smtClean="0">
                  <a:latin typeface="+mj-lt"/>
                </a:rPr>
                <a:t>: Zabráni aby sa model </a:t>
              </a:r>
            </a:p>
            <a:p>
              <a:r>
                <a:rPr lang="en-US" sz="2000" dirty="0" smtClean="0">
                  <a:latin typeface="+mj-lt"/>
                </a:rPr>
                <a:t>n</a:t>
              </a:r>
              <a:r>
                <a:rPr lang="sk-SK" sz="2000" dirty="0" smtClean="0">
                  <a:latin typeface="+mj-lt"/>
                </a:rPr>
                <a:t>atrénoval „</a:t>
              </a:r>
              <a:r>
                <a:rPr lang="sk-SK" sz="2000" i="1" dirty="0" smtClean="0">
                  <a:latin typeface="+mj-lt"/>
                </a:rPr>
                <a:t>príliš dobre“ </a:t>
              </a:r>
            </a:p>
            <a:p>
              <a:r>
                <a:rPr lang="sk-SK" sz="2000" dirty="0" smtClean="0">
                  <a:latin typeface="+mj-lt"/>
                </a:rPr>
                <a:t>na trénovacích</a:t>
              </a:r>
              <a:r>
                <a:rPr lang="en-US" sz="2000" dirty="0" smtClean="0">
                  <a:latin typeface="+mj-lt"/>
                </a:rPr>
                <a:t> d</a:t>
              </a:r>
              <a:r>
                <a:rPr lang="sk-SK" sz="2000" dirty="0" smtClean="0">
                  <a:latin typeface="+mj-lt"/>
                </a:rPr>
                <a:t>átach</a:t>
              </a:r>
              <a:endParaRPr lang="sk-SK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980728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>
                <a:latin typeface="+mj-lt"/>
              </a:rPr>
              <a:t>Regularizácia</a:t>
            </a:r>
            <a:endParaRPr lang="sk-SK" b="1" dirty="0">
              <a:latin typeface="+mj-lt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74529" y="1268760"/>
            <a:ext cx="9030610" cy="3031887"/>
            <a:chOff x="74529" y="1268760"/>
            <a:chExt cx="9030610" cy="3031887"/>
          </a:xfrm>
        </p:grpSpPr>
        <p:grpSp>
          <p:nvGrpSpPr>
            <p:cNvPr id="3" name="Group 7"/>
            <p:cNvGrpSpPr/>
            <p:nvPr/>
          </p:nvGrpSpPr>
          <p:grpSpPr>
            <a:xfrm>
              <a:off x="74529" y="1268760"/>
              <a:ext cx="9030610" cy="2088232"/>
              <a:chOff x="74529" y="1268760"/>
              <a:chExt cx="9030610" cy="2088232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769" t="23405" r="14363" b="52397"/>
              <a:stretch>
                <a:fillRect/>
              </a:stretch>
            </p:blipFill>
            <p:spPr bwMode="auto">
              <a:xfrm>
                <a:off x="74529" y="1844824"/>
                <a:ext cx="9030610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Rectangle 6"/>
              <p:cNvSpPr/>
              <p:nvPr/>
            </p:nvSpPr>
            <p:spPr>
              <a:xfrm>
                <a:off x="5220072" y="1268760"/>
                <a:ext cx="3024336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899592" y="3356992"/>
              <a:ext cx="34789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Strata</a:t>
              </a:r>
              <a:r>
                <a:rPr lang="en-US" sz="2000" b="1" dirty="0" smtClean="0">
                  <a:latin typeface="+mj-lt"/>
                </a:rPr>
                <a:t> </a:t>
              </a:r>
              <a:r>
                <a:rPr lang="sk-SK" sz="2000" b="1" dirty="0" smtClean="0">
                  <a:latin typeface="+mj-lt"/>
                </a:rPr>
                <a:t>dát</a:t>
              </a:r>
              <a:r>
                <a:rPr lang="sk-SK" sz="2000" dirty="0" smtClean="0">
                  <a:latin typeface="+mj-lt"/>
                </a:rPr>
                <a:t>: Model by mal</a:t>
              </a:r>
            </a:p>
            <a:p>
              <a:r>
                <a:rPr lang="sk-SK" sz="2000" dirty="0" smtClean="0">
                  <a:latin typeface="+mj-lt"/>
                </a:rPr>
                <a:t> zodpovedať trénovacím dátam</a:t>
              </a:r>
              <a:r>
                <a:rPr lang="sk-SK" dirty="0" smtClean="0"/>
                <a:t> </a:t>
              </a:r>
              <a:endParaRPr lang="sk-SK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57121" y="3284984"/>
              <a:ext cx="397531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Regularizácia</a:t>
              </a:r>
              <a:r>
                <a:rPr lang="sk-SK" sz="2000" dirty="0" smtClean="0">
                  <a:latin typeface="+mj-lt"/>
                </a:rPr>
                <a:t>: Zabráni aby sa model </a:t>
              </a:r>
            </a:p>
            <a:p>
              <a:r>
                <a:rPr lang="sk-SK" sz="2000" dirty="0" smtClean="0">
                  <a:latin typeface="+mj-lt"/>
                </a:rPr>
                <a:t>natrénoval „</a:t>
              </a:r>
              <a:r>
                <a:rPr lang="sk-SK" sz="2000" i="1" dirty="0" smtClean="0">
                  <a:latin typeface="+mj-lt"/>
                </a:rPr>
                <a:t>príliš dobre“ </a:t>
              </a:r>
            </a:p>
            <a:p>
              <a:r>
                <a:rPr lang="sk-SK" sz="2000" dirty="0" smtClean="0">
                  <a:latin typeface="+mj-lt"/>
                </a:rPr>
                <a:t>na trénovacích dátach</a:t>
              </a:r>
              <a:endParaRPr lang="sk-SK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657218" y="1052736"/>
            <a:ext cx="2515182" cy="923910"/>
            <a:chOff x="5508104" y="1340768"/>
            <a:chExt cx="2515182" cy="92391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08104" y="1340768"/>
              <a:ext cx="373063" cy="739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Box 12"/>
            <p:cNvSpPr txBox="1"/>
            <p:nvPr/>
          </p:nvSpPr>
          <p:spPr>
            <a:xfrm>
              <a:off x="5868144" y="1556792"/>
              <a:ext cx="215514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dirty="0" smtClean="0">
                  <a:latin typeface="+mj-lt"/>
                </a:rPr>
                <a:t>- sila regularizácie </a:t>
              </a:r>
            </a:p>
            <a:p>
              <a:r>
                <a:rPr lang="sk-SK" sz="2000" b="1" dirty="0" smtClean="0">
                  <a:latin typeface="+mj-lt"/>
                </a:rPr>
                <a:t>hyperparameter</a:t>
              </a:r>
              <a:endParaRPr lang="sk-SK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980728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>
                <a:latin typeface="+mj-lt"/>
              </a:rPr>
              <a:t>Regularizácia</a:t>
            </a:r>
            <a:endParaRPr lang="sk-SK" b="1" dirty="0">
              <a:latin typeface="+mj-lt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74529" y="1268760"/>
            <a:ext cx="9030610" cy="3031887"/>
            <a:chOff x="74529" y="1268760"/>
            <a:chExt cx="9030610" cy="3031887"/>
          </a:xfrm>
        </p:grpSpPr>
        <p:grpSp>
          <p:nvGrpSpPr>
            <p:cNvPr id="3" name="Group 7"/>
            <p:cNvGrpSpPr/>
            <p:nvPr/>
          </p:nvGrpSpPr>
          <p:grpSpPr>
            <a:xfrm>
              <a:off x="74529" y="1268760"/>
              <a:ext cx="9030610" cy="2088232"/>
              <a:chOff x="74529" y="1268760"/>
              <a:chExt cx="9030610" cy="2088232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769" t="23405" r="14363" b="52397"/>
              <a:stretch>
                <a:fillRect/>
              </a:stretch>
            </p:blipFill>
            <p:spPr bwMode="auto">
              <a:xfrm>
                <a:off x="74529" y="1844824"/>
                <a:ext cx="9030610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Rectangle 6"/>
              <p:cNvSpPr/>
              <p:nvPr/>
            </p:nvSpPr>
            <p:spPr>
              <a:xfrm>
                <a:off x="5220072" y="1268760"/>
                <a:ext cx="3024336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899592" y="3356992"/>
              <a:ext cx="34789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Strata dát</a:t>
              </a:r>
              <a:r>
                <a:rPr lang="sk-SK" sz="2000" dirty="0" smtClean="0">
                  <a:latin typeface="+mj-lt"/>
                </a:rPr>
                <a:t>: Model by mal</a:t>
              </a:r>
            </a:p>
            <a:p>
              <a:r>
                <a:rPr lang="sk-SK" sz="2000" dirty="0" smtClean="0">
                  <a:latin typeface="+mj-lt"/>
                </a:rPr>
                <a:t> zodpovedať trénovacím dátam</a:t>
              </a:r>
              <a:r>
                <a:rPr lang="sk-SK" dirty="0" smtClean="0"/>
                <a:t> </a:t>
              </a:r>
              <a:endParaRPr lang="sk-SK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57121" y="3284984"/>
              <a:ext cx="397531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Regularizácia</a:t>
              </a:r>
              <a:r>
                <a:rPr lang="sk-SK" sz="2000" dirty="0" smtClean="0">
                  <a:latin typeface="+mj-lt"/>
                </a:rPr>
                <a:t>: Zabráni aby sa model </a:t>
              </a:r>
            </a:p>
            <a:p>
              <a:r>
                <a:rPr lang="sk-SK" sz="2000" dirty="0" smtClean="0">
                  <a:latin typeface="+mj-lt"/>
                </a:rPr>
                <a:t>natrénoval „</a:t>
              </a:r>
              <a:r>
                <a:rPr lang="sk-SK" sz="2000" i="1" dirty="0" smtClean="0">
                  <a:latin typeface="+mj-lt"/>
                </a:rPr>
                <a:t>príliš dobre“ </a:t>
              </a:r>
            </a:p>
            <a:p>
              <a:r>
                <a:rPr lang="sk-SK" sz="2000" dirty="0" smtClean="0">
                  <a:latin typeface="+mj-lt"/>
                </a:rPr>
                <a:t>na trénovacích dátach</a:t>
              </a:r>
              <a:endParaRPr lang="sk-SK" dirty="0"/>
            </a:p>
          </p:txBody>
        </p:sp>
      </p:grpSp>
      <p:grpSp>
        <p:nvGrpSpPr>
          <p:cNvPr id="8" name="Group 13"/>
          <p:cNvGrpSpPr/>
          <p:nvPr/>
        </p:nvGrpSpPr>
        <p:grpSpPr>
          <a:xfrm>
            <a:off x="5657218" y="1052736"/>
            <a:ext cx="2515182" cy="923910"/>
            <a:chOff x="5508104" y="1340768"/>
            <a:chExt cx="2515182" cy="92391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08104" y="1340768"/>
              <a:ext cx="373063" cy="739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Box 12"/>
            <p:cNvSpPr txBox="1"/>
            <p:nvPr/>
          </p:nvSpPr>
          <p:spPr>
            <a:xfrm>
              <a:off x="5868144" y="1556792"/>
              <a:ext cx="215514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dirty="0" smtClean="0">
                  <a:latin typeface="+mj-lt"/>
                </a:rPr>
                <a:t>- sila regularizácie </a:t>
              </a:r>
            </a:p>
            <a:p>
              <a:r>
                <a:rPr lang="sk-SK" sz="2000" b="1" dirty="0" smtClean="0">
                  <a:latin typeface="+mj-lt"/>
                </a:rPr>
                <a:t>hyperparameter</a:t>
              </a:r>
              <a:endParaRPr lang="sk-SK" b="1" dirty="0"/>
            </a:p>
          </p:txBody>
        </p:sp>
      </p:grpSp>
      <p:grpSp>
        <p:nvGrpSpPr>
          <p:cNvPr id="12" name="Group 17"/>
          <p:cNvGrpSpPr/>
          <p:nvPr/>
        </p:nvGrpSpPr>
        <p:grpSpPr>
          <a:xfrm>
            <a:off x="122802" y="4437112"/>
            <a:ext cx="4795036" cy="1584176"/>
            <a:chOff x="122802" y="4365104"/>
            <a:chExt cx="4795036" cy="1584176"/>
          </a:xfrm>
        </p:grpSpPr>
        <p:sp>
          <p:nvSpPr>
            <p:cNvPr id="15" name="object 10"/>
            <p:cNvSpPr txBox="1"/>
            <p:nvPr/>
          </p:nvSpPr>
          <p:spPr>
            <a:xfrm>
              <a:off x="122802" y="4365104"/>
              <a:ext cx="3009038" cy="150451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250825">
                <a:lnSpc>
                  <a:spcPct val="130000"/>
                </a:lnSpc>
                <a:spcBef>
                  <a:spcPts val="100"/>
                </a:spcBef>
              </a:pPr>
              <a:r>
                <a:rPr lang="sk-SK" sz="1800" b="1" spc="-5" dirty="0" smtClean="0">
                  <a:latin typeface="Arial"/>
                  <a:cs typeface="Arial"/>
                </a:rPr>
                <a:t>Jednoduché príklady: </a:t>
              </a:r>
            </a:p>
            <a:p>
              <a:pPr marL="12700" marR="250825">
                <a:lnSpc>
                  <a:spcPct val="130000"/>
                </a:lnSpc>
                <a:spcBef>
                  <a:spcPts val="100"/>
                </a:spcBef>
              </a:pPr>
              <a:r>
                <a:rPr sz="1800" u="heavy" spc="-5" dirty="0" smtClean="0"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L2 </a:t>
              </a:r>
              <a:r>
                <a:rPr sz="1800" u="heavy" dirty="0"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regularization</a:t>
              </a:r>
              <a:r>
                <a:rPr sz="1800" u="heavy" dirty="0" smtClean="0"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:</a:t>
              </a:r>
              <a:endParaRPr lang="sk-SK" sz="1800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endParaRPr>
            </a:p>
            <a:p>
              <a:pPr marL="12700" marR="250825">
                <a:lnSpc>
                  <a:spcPct val="130000"/>
                </a:lnSpc>
                <a:spcBef>
                  <a:spcPts val="100"/>
                </a:spcBef>
              </a:pPr>
              <a:r>
                <a:rPr sz="1800" spc="-5" dirty="0" smtClean="0">
                  <a:latin typeface="Arial"/>
                  <a:cs typeface="Arial"/>
                </a:rPr>
                <a:t>L1</a:t>
              </a:r>
              <a:r>
                <a:rPr sz="1800" spc="-45" dirty="0" smtClean="0">
                  <a:latin typeface="Arial"/>
                  <a:cs typeface="Arial"/>
                </a:rPr>
                <a:t> </a:t>
              </a:r>
              <a:r>
                <a:rPr sz="1800" dirty="0">
                  <a:latin typeface="Arial"/>
                  <a:cs typeface="Arial"/>
                </a:rPr>
                <a:t>regularization:</a:t>
              </a:r>
            </a:p>
            <a:p>
              <a:pPr marL="12700">
                <a:lnSpc>
                  <a:spcPct val="130000"/>
                </a:lnSpc>
                <a:spcBef>
                  <a:spcPts val="315"/>
                </a:spcBef>
              </a:pPr>
              <a:r>
                <a:rPr sz="1800" spc="-5" dirty="0">
                  <a:latin typeface="Arial"/>
                  <a:cs typeface="Arial"/>
                </a:rPr>
                <a:t>Elastic net </a:t>
              </a:r>
              <a:r>
                <a:rPr sz="1800" dirty="0">
                  <a:latin typeface="Arial"/>
                  <a:cs typeface="Arial"/>
                </a:rPr>
                <a:t>(L1 +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5" dirty="0">
                  <a:latin typeface="Arial"/>
                  <a:cs typeface="Arial"/>
                </a:rPr>
                <a:t>L2):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6" name="object 11"/>
            <p:cNvSpPr/>
            <p:nvPr/>
          </p:nvSpPr>
          <p:spPr>
            <a:xfrm>
              <a:off x="1981721" y="4797152"/>
              <a:ext cx="2121870" cy="7200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2"/>
            <p:cNvSpPr/>
            <p:nvPr/>
          </p:nvSpPr>
          <p:spPr>
            <a:xfrm>
              <a:off x="2267744" y="5564331"/>
              <a:ext cx="2650094" cy="3849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980728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>
                <a:latin typeface="+mj-lt"/>
              </a:rPr>
              <a:t>Regularizácia</a:t>
            </a:r>
            <a:endParaRPr lang="sk-SK" b="1" dirty="0">
              <a:latin typeface="+mj-lt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74529" y="1268760"/>
            <a:ext cx="9030610" cy="3031887"/>
            <a:chOff x="74529" y="1268760"/>
            <a:chExt cx="9030610" cy="3031887"/>
          </a:xfrm>
        </p:grpSpPr>
        <p:grpSp>
          <p:nvGrpSpPr>
            <p:cNvPr id="3" name="Group 7"/>
            <p:cNvGrpSpPr/>
            <p:nvPr/>
          </p:nvGrpSpPr>
          <p:grpSpPr>
            <a:xfrm>
              <a:off x="74529" y="1268760"/>
              <a:ext cx="9030610" cy="2088232"/>
              <a:chOff x="74529" y="1268760"/>
              <a:chExt cx="9030610" cy="2088232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769" t="23405" r="14363" b="52397"/>
              <a:stretch>
                <a:fillRect/>
              </a:stretch>
            </p:blipFill>
            <p:spPr bwMode="auto">
              <a:xfrm>
                <a:off x="74529" y="1844824"/>
                <a:ext cx="9030610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Rectangle 6"/>
              <p:cNvSpPr/>
              <p:nvPr/>
            </p:nvSpPr>
            <p:spPr>
              <a:xfrm>
                <a:off x="5220072" y="1268760"/>
                <a:ext cx="3024336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899592" y="3356992"/>
              <a:ext cx="34789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Strata dát</a:t>
              </a:r>
              <a:r>
                <a:rPr lang="sk-SK" sz="2000" dirty="0" smtClean="0">
                  <a:latin typeface="+mj-lt"/>
                </a:rPr>
                <a:t>: Model by mal</a:t>
              </a:r>
            </a:p>
            <a:p>
              <a:r>
                <a:rPr lang="sk-SK" sz="2000" dirty="0" smtClean="0">
                  <a:latin typeface="+mj-lt"/>
                </a:rPr>
                <a:t> zodpovedať trénovacím dátam</a:t>
              </a:r>
              <a:r>
                <a:rPr lang="sk-SK" dirty="0" smtClean="0"/>
                <a:t> </a:t>
              </a:r>
              <a:endParaRPr lang="sk-SK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57121" y="3284984"/>
              <a:ext cx="397531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Regularizácia</a:t>
              </a:r>
              <a:r>
                <a:rPr lang="sk-SK" sz="2000" dirty="0" smtClean="0">
                  <a:latin typeface="+mj-lt"/>
                </a:rPr>
                <a:t>: Zabráni aby sa model </a:t>
              </a:r>
            </a:p>
            <a:p>
              <a:r>
                <a:rPr lang="sk-SK" sz="2000" dirty="0" smtClean="0">
                  <a:latin typeface="+mj-lt"/>
                </a:rPr>
                <a:t>natrénoval „</a:t>
              </a:r>
              <a:r>
                <a:rPr lang="sk-SK" sz="2000" i="1" dirty="0" smtClean="0">
                  <a:latin typeface="+mj-lt"/>
                </a:rPr>
                <a:t>príliš dobre“ </a:t>
              </a:r>
            </a:p>
            <a:p>
              <a:r>
                <a:rPr lang="sk-SK" sz="2000" dirty="0" smtClean="0">
                  <a:latin typeface="+mj-lt"/>
                </a:rPr>
                <a:t>na trénovacích dátach</a:t>
              </a:r>
              <a:endParaRPr lang="sk-SK" dirty="0"/>
            </a:p>
          </p:txBody>
        </p:sp>
      </p:grpSp>
      <p:grpSp>
        <p:nvGrpSpPr>
          <p:cNvPr id="8" name="Group 13"/>
          <p:cNvGrpSpPr/>
          <p:nvPr/>
        </p:nvGrpSpPr>
        <p:grpSpPr>
          <a:xfrm>
            <a:off x="5657218" y="1052736"/>
            <a:ext cx="2515182" cy="923910"/>
            <a:chOff x="5508104" y="1340768"/>
            <a:chExt cx="2515182" cy="92391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08104" y="1340768"/>
              <a:ext cx="373063" cy="739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Box 12"/>
            <p:cNvSpPr txBox="1"/>
            <p:nvPr/>
          </p:nvSpPr>
          <p:spPr>
            <a:xfrm>
              <a:off x="5868144" y="1556792"/>
              <a:ext cx="215514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dirty="0" smtClean="0">
                  <a:latin typeface="+mj-lt"/>
                </a:rPr>
                <a:t>- sila regularizácie </a:t>
              </a:r>
            </a:p>
            <a:p>
              <a:r>
                <a:rPr lang="sk-SK" sz="2000" b="1" dirty="0" smtClean="0">
                  <a:latin typeface="+mj-lt"/>
                </a:rPr>
                <a:t>hyperparameter</a:t>
              </a:r>
              <a:endParaRPr lang="sk-SK" b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22802" y="4437112"/>
            <a:ext cx="4795036" cy="1584176"/>
            <a:chOff x="122802" y="4365104"/>
            <a:chExt cx="4795036" cy="1584176"/>
          </a:xfrm>
        </p:grpSpPr>
        <p:sp>
          <p:nvSpPr>
            <p:cNvPr id="15" name="object 10"/>
            <p:cNvSpPr txBox="1"/>
            <p:nvPr/>
          </p:nvSpPr>
          <p:spPr>
            <a:xfrm>
              <a:off x="122802" y="4365104"/>
              <a:ext cx="3009038" cy="150451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250825">
                <a:lnSpc>
                  <a:spcPct val="130000"/>
                </a:lnSpc>
                <a:spcBef>
                  <a:spcPts val="100"/>
                </a:spcBef>
              </a:pPr>
              <a:r>
                <a:rPr lang="sk-SK" sz="1800" b="1" spc="-5" dirty="0" smtClean="0">
                  <a:latin typeface="Arial"/>
                  <a:cs typeface="Arial"/>
                </a:rPr>
                <a:t>Jednoduché príklady: </a:t>
              </a:r>
            </a:p>
            <a:p>
              <a:pPr marL="12700" marR="250825">
                <a:lnSpc>
                  <a:spcPct val="130000"/>
                </a:lnSpc>
                <a:spcBef>
                  <a:spcPts val="100"/>
                </a:spcBef>
              </a:pPr>
              <a:r>
                <a:rPr sz="1800" u="heavy" spc="-5" dirty="0" smtClean="0"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L2 </a:t>
              </a:r>
              <a:r>
                <a:rPr sz="1800" u="heavy" dirty="0"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regularization</a:t>
              </a:r>
              <a:r>
                <a:rPr sz="1800" u="heavy" dirty="0" smtClean="0"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:</a:t>
              </a:r>
              <a:endParaRPr lang="sk-SK" sz="1800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endParaRPr>
            </a:p>
            <a:p>
              <a:pPr marL="12700" marR="250825">
                <a:lnSpc>
                  <a:spcPct val="130000"/>
                </a:lnSpc>
                <a:spcBef>
                  <a:spcPts val="100"/>
                </a:spcBef>
              </a:pPr>
              <a:r>
                <a:rPr sz="1800" spc="-5" dirty="0" smtClean="0">
                  <a:latin typeface="Arial"/>
                  <a:cs typeface="Arial"/>
                </a:rPr>
                <a:t>L1</a:t>
              </a:r>
              <a:r>
                <a:rPr sz="1800" spc="-45" dirty="0" smtClean="0">
                  <a:latin typeface="Arial"/>
                  <a:cs typeface="Arial"/>
                </a:rPr>
                <a:t> </a:t>
              </a:r>
              <a:r>
                <a:rPr sz="1800" dirty="0">
                  <a:latin typeface="Arial"/>
                  <a:cs typeface="Arial"/>
                </a:rPr>
                <a:t>regularization:</a:t>
              </a:r>
            </a:p>
            <a:p>
              <a:pPr marL="12700">
                <a:lnSpc>
                  <a:spcPct val="130000"/>
                </a:lnSpc>
                <a:spcBef>
                  <a:spcPts val="315"/>
                </a:spcBef>
              </a:pPr>
              <a:r>
                <a:rPr sz="1800" spc="-5" dirty="0">
                  <a:latin typeface="Arial"/>
                  <a:cs typeface="Arial"/>
                </a:rPr>
                <a:t>Elastic net </a:t>
              </a:r>
              <a:r>
                <a:rPr sz="1800" dirty="0">
                  <a:latin typeface="Arial"/>
                  <a:cs typeface="Arial"/>
                </a:rPr>
                <a:t>(L1 +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5" dirty="0">
                  <a:latin typeface="Arial"/>
                  <a:cs typeface="Arial"/>
                </a:rPr>
                <a:t>L2):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6" name="object 11"/>
            <p:cNvSpPr/>
            <p:nvPr/>
          </p:nvSpPr>
          <p:spPr>
            <a:xfrm>
              <a:off x="1981721" y="4797152"/>
              <a:ext cx="2121870" cy="7200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2"/>
            <p:cNvSpPr/>
            <p:nvPr/>
          </p:nvSpPr>
          <p:spPr>
            <a:xfrm>
              <a:off x="2267744" y="5564331"/>
              <a:ext cx="2650094" cy="3849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3"/>
          <p:cNvSpPr txBox="1"/>
          <p:nvPr/>
        </p:nvSpPr>
        <p:spPr>
          <a:xfrm>
            <a:off x="5080243" y="4524401"/>
            <a:ext cx="3992879" cy="12808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71725">
              <a:lnSpc>
                <a:spcPct val="114599"/>
              </a:lnSpc>
              <a:spcBef>
                <a:spcPts val="100"/>
              </a:spcBef>
            </a:pPr>
            <a:r>
              <a:rPr lang="sk-SK" b="1" dirty="0" smtClean="0">
                <a:latin typeface="Arial"/>
                <a:cs typeface="Arial"/>
              </a:rPr>
              <a:t>Zložitejšie</a:t>
            </a:r>
            <a:r>
              <a:rPr sz="1800" spc="-5" dirty="0" smtClean="0">
                <a:latin typeface="Arial"/>
                <a:cs typeface="Arial"/>
              </a:rPr>
              <a:t>:  </a:t>
            </a:r>
            <a:r>
              <a:rPr sz="1800" spc="-5" dirty="0">
                <a:latin typeface="Arial"/>
                <a:cs typeface="Arial"/>
              </a:rPr>
              <a:t>Dropout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latin typeface="Arial"/>
                <a:cs typeface="Arial"/>
              </a:rPr>
              <a:t>Batch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normalization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latin typeface="Arial"/>
                <a:cs typeface="Arial"/>
              </a:rPr>
              <a:t>Stochastic depth, fractional pooling,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etc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980728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>
                <a:latin typeface="+mj-lt"/>
              </a:rPr>
              <a:t>Regularizácia</a:t>
            </a:r>
            <a:endParaRPr lang="sk-SK" b="1" dirty="0">
              <a:latin typeface="+mj-lt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74529" y="1268760"/>
            <a:ext cx="9030610" cy="3031887"/>
            <a:chOff x="74529" y="1268760"/>
            <a:chExt cx="9030610" cy="3031887"/>
          </a:xfrm>
        </p:grpSpPr>
        <p:grpSp>
          <p:nvGrpSpPr>
            <p:cNvPr id="3" name="Group 7"/>
            <p:cNvGrpSpPr/>
            <p:nvPr/>
          </p:nvGrpSpPr>
          <p:grpSpPr>
            <a:xfrm>
              <a:off x="74529" y="1268760"/>
              <a:ext cx="9030610" cy="2088232"/>
              <a:chOff x="74529" y="1268760"/>
              <a:chExt cx="9030610" cy="2088232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769" t="23405" r="14363" b="52397"/>
              <a:stretch>
                <a:fillRect/>
              </a:stretch>
            </p:blipFill>
            <p:spPr bwMode="auto">
              <a:xfrm>
                <a:off x="74529" y="1844824"/>
                <a:ext cx="9030610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Rectangle 6"/>
              <p:cNvSpPr/>
              <p:nvPr/>
            </p:nvSpPr>
            <p:spPr>
              <a:xfrm>
                <a:off x="5220072" y="1268760"/>
                <a:ext cx="3024336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899592" y="3356992"/>
              <a:ext cx="34789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Strata dát</a:t>
              </a:r>
              <a:r>
                <a:rPr lang="sk-SK" sz="2000" dirty="0" smtClean="0">
                  <a:latin typeface="+mj-lt"/>
                </a:rPr>
                <a:t>: Model by mal</a:t>
              </a:r>
            </a:p>
            <a:p>
              <a:r>
                <a:rPr lang="sk-SK" sz="2000" dirty="0" smtClean="0">
                  <a:latin typeface="+mj-lt"/>
                </a:rPr>
                <a:t> zodpovedať trénovacím dátam</a:t>
              </a:r>
              <a:r>
                <a:rPr lang="sk-SK" dirty="0" smtClean="0"/>
                <a:t> </a:t>
              </a:r>
              <a:endParaRPr lang="sk-SK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57121" y="3284984"/>
              <a:ext cx="397531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 smtClean="0">
                  <a:latin typeface="+mj-lt"/>
                </a:rPr>
                <a:t>Regularizácia</a:t>
              </a:r>
              <a:r>
                <a:rPr lang="sk-SK" sz="2000" dirty="0" smtClean="0">
                  <a:latin typeface="+mj-lt"/>
                </a:rPr>
                <a:t>: Zabráni aby sa model </a:t>
              </a:r>
            </a:p>
            <a:p>
              <a:r>
                <a:rPr lang="sk-SK" sz="2000" dirty="0" smtClean="0">
                  <a:latin typeface="+mj-lt"/>
                </a:rPr>
                <a:t>natrénoval „</a:t>
              </a:r>
              <a:r>
                <a:rPr lang="sk-SK" sz="2000" i="1" dirty="0" smtClean="0">
                  <a:latin typeface="+mj-lt"/>
                </a:rPr>
                <a:t>príliš dobre“ </a:t>
              </a:r>
            </a:p>
            <a:p>
              <a:r>
                <a:rPr lang="sk-SK" sz="2000" dirty="0" smtClean="0">
                  <a:latin typeface="+mj-lt"/>
                </a:rPr>
                <a:t>na trénovacích dátach</a:t>
              </a:r>
              <a:endParaRPr lang="sk-SK" dirty="0"/>
            </a:p>
          </p:txBody>
        </p:sp>
      </p:grpSp>
      <p:grpSp>
        <p:nvGrpSpPr>
          <p:cNvPr id="8" name="Group 13"/>
          <p:cNvGrpSpPr/>
          <p:nvPr/>
        </p:nvGrpSpPr>
        <p:grpSpPr>
          <a:xfrm>
            <a:off x="5657218" y="1052736"/>
            <a:ext cx="2515182" cy="923910"/>
            <a:chOff x="5508104" y="1340768"/>
            <a:chExt cx="2515182" cy="92391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08104" y="1340768"/>
              <a:ext cx="373063" cy="739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Box 12"/>
            <p:cNvSpPr txBox="1"/>
            <p:nvPr/>
          </p:nvSpPr>
          <p:spPr>
            <a:xfrm>
              <a:off x="5868144" y="1556792"/>
              <a:ext cx="215514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dirty="0" smtClean="0">
                  <a:latin typeface="+mj-lt"/>
                </a:rPr>
                <a:t>- sila regularizácie </a:t>
              </a:r>
            </a:p>
            <a:p>
              <a:r>
                <a:rPr lang="sk-SK" sz="2000" b="1" dirty="0" smtClean="0">
                  <a:latin typeface="+mj-lt"/>
                </a:rPr>
                <a:t>hyperparameter</a:t>
              </a:r>
              <a:endParaRPr lang="sk-SK" b="1" dirty="0"/>
            </a:p>
          </p:txBody>
        </p:sp>
      </p:grpSp>
      <p:sp>
        <p:nvSpPr>
          <p:cNvPr id="20" name="object 10"/>
          <p:cNvSpPr txBox="1"/>
          <p:nvPr/>
        </p:nvSpPr>
        <p:spPr>
          <a:xfrm>
            <a:off x="1568570" y="4323435"/>
            <a:ext cx="523113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pc="-5" dirty="0" smtClean="0">
                <a:latin typeface="Arial"/>
                <a:cs typeface="Arial"/>
              </a:rPr>
              <a:t>Prečo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dirty="0" err="1" smtClean="0">
                <a:latin typeface="Arial"/>
                <a:cs typeface="Arial"/>
              </a:rPr>
              <a:t>regulariz</a:t>
            </a:r>
            <a:r>
              <a:rPr lang="sk-SK" sz="1800" dirty="0" smtClean="0">
                <a:latin typeface="Arial"/>
                <a:cs typeface="Arial"/>
              </a:rPr>
              <a:t>ovať</a:t>
            </a:r>
            <a:r>
              <a:rPr sz="1800" dirty="0" smtClean="0">
                <a:latin typeface="Arial"/>
                <a:cs typeface="Arial"/>
              </a:rPr>
              <a:t>?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lang="sk-SK" sz="1800" spc="-5" dirty="0" smtClean="0">
                <a:latin typeface="Arial"/>
                <a:cs typeface="Arial"/>
              </a:rPr>
              <a:t>Vyjadriť preferencie pomocou váh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lang="sk-SK" sz="1800" dirty="0" smtClean="0">
                <a:latin typeface="Arial"/>
                <a:cs typeface="Arial"/>
              </a:rPr>
              <a:t>Urobiť model </a:t>
            </a:r>
            <a:r>
              <a:rPr lang="sk-SK" sz="1800" i="1" dirty="0" smtClean="0">
                <a:latin typeface="Arial"/>
                <a:cs typeface="Arial"/>
              </a:rPr>
              <a:t>jednoduchý</a:t>
            </a:r>
            <a:r>
              <a:rPr lang="sk-SK" sz="1800" dirty="0" smtClean="0">
                <a:latin typeface="Arial"/>
                <a:cs typeface="Arial"/>
              </a:rPr>
              <a:t> aby fungoval na testovacích dátach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lang="sk-SK" sz="1800" spc="-5" dirty="0" smtClean="0">
                <a:latin typeface="Arial"/>
                <a:cs typeface="Arial"/>
              </a:rPr>
              <a:t>Vylepšiť optimalizáciu 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4132" t="25185" r="18301" b="16267"/>
          <a:stretch>
            <a:fillRect/>
          </a:stretch>
        </p:blipFill>
        <p:spPr bwMode="auto">
          <a:xfrm>
            <a:off x="107504" y="2060848"/>
            <a:ext cx="898888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1454" y="1196752"/>
            <a:ext cx="6380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dirty="0" smtClean="0">
                <a:latin typeface="+mj-lt"/>
              </a:rPr>
              <a:t>Regularizácia: Vyjadrenie preferencií</a:t>
            </a:r>
            <a:endParaRPr lang="sk-SK" sz="3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39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07504" y="1988840"/>
            <a:ext cx="8988880" cy="3888432"/>
            <a:chOff x="107504" y="1988840"/>
            <a:chExt cx="8988880" cy="3888432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4132" t="24081" r="18301" b="16267"/>
            <a:stretch>
              <a:fillRect/>
            </a:stretch>
          </p:blipFill>
          <p:spPr bwMode="auto">
            <a:xfrm>
              <a:off x="107504" y="1988840"/>
              <a:ext cx="8988880" cy="3888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1331640" y="3717032"/>
              <a:ext cx="3888432" cy="720080"/>
            </a:xfrm>
            <a:prstGeom prst="rect">
              <a:avLst/>
            </a:prstGeom>
            <a:noFill/>
            <a:ln w="38100">
              <a:solidFill>
                <a:srgbClr val="140F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580113" y="3717032"/>
              <a:ext cx="30243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1D0BA5"/>
                  </a:solidFill>
                  <a:latin typeface="+mj-lt"/>
                </a:rPr>
                <a:t>L2 regularization likes to “</a:t>
              </a:r>
              <a:r>
                <a:rPr lang="en-US" sz="2000" dirty="0" err="1" smtClean="0">
                  <a:solidFill>
                    <a:srgbClr val="1D0BA5"/>
                  </a:solidFill>
                  <a:latin typeface="+mj-lt"/>
                </a:rPr>
                <a:t>spead</a:t>
              </a:r>
              <a:r>
                <a:rPr lang="en-US" sz="2000" dirty="0" smtClean="0">
                  <a:solidFill>
                    <a:srgbClr val="1D0BA5"/>
                  </a:solidFill>
                  <a:latin typeface="+mj-lt"/>
                </a:rPr>
                <a:t> out” the weights</a:t>
              </a:r>
              <a:endParaRPr lang="sk-SK" sz="2000" dirty="0">
                <a:solidFill>
                  <a:srgbClr val="1D0BA5"/>
                </a:solidFill>
                <a:latin typeface="+mj-lt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51454" y="1196752"/>
            <a:ext cx="6380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dirty="0" smtClean="0">
                <a:latin typeface="+mj-lt"/>
              </a:rPr>
              <a:t>Regularizácia: Vyjadrenie preferencií</a:t>
            </a:r>
            <a:endParaRPr lang="sk-SK" sz="3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539552" y="835501"/>
            <a:ext cx="8424936" cy="505267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Regularizácia: Uprednostní jednoduché modely</a:t>
            </a:r>
            <a:endParaRPr kumimoji="0" lang="sk-SK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object 10"/>
          <p:cNvSpPr/>
          <p:nvPr/>
        </p:nvSpPr>
        <p:spPr>
          <a:xfrm>
            <a:off x="3422456" y="3168599"/>
            <a:ext cx="453753" cy="469970"/>
          </a:xfrm>
          <a:custGeom>
            <a:avLst/>
            <a:gdLst/>
            <a:ahLst/>
            <a:cxnLst/>
            <a:rect l="l" t="t" r="r" b="b"/>
            <a:pathLst>
              <a:path w="384810" h="384810">
                <a:moveTo>
                  <a:pt x="0" y="192299"/>
                </a:moveTo>
                <a:lnTo>
                  <a:pt x="5078" y="148206"/>
                </a:lnTo>
                <a:lnTo>
                  <a:pt x="19546" y="107730"/>
                </a:lnTo>
                <a:lnTo>
                  <a:pt x="42247" y="72025"/>
                </a:lnTo>
                <a:lnTo>
                  <a:pt x="72027" y="42245"/>
                </a:lnTo>
                <a:lnTo>
                  <a:pt x="107733" y="19545"/>
                </a:lnTo>
                <a:lnTo>
                  <a:pt x="148208" y="5078"/>
                </a:lnTo>
                <a:lnTo>
                  <a:pt x="192299" y="0"/>
                </a:lnTo>
                <a:lnTo>
                  <a:pt x="265883" y="14637"/>
                </a:lnTo>
                <a:lnTo>
                  <a:pt x="328274" y="56322"/>
                </a:lnTo>
                <a:lnTo>
                  <a:pt x="369964" y="118709"/>
                </a:lnTo>
                <a:lnTo>
                  <a:pt x="384599" y="192299"/>
                </a:lnTo>
                <a:lnTo>
                  <a:pt x="379520" y="236391"/>
                </a:lnTo>
                <a:lnTo>
                  <a:pt x="365052" y="276867"/>
                </a:lnTo>
                <a:lnTo>
                  <a:pt x="342351" y="312573"/>
                </a:lnTo>
                <a:lnTo>
                  <a:pt x="312571" y="342354"/>
                </a:lnTo>
                <a:lnTo>
                  <a:pt x="276866" y="365055"/>
                </a:lnTo>
                <a:lnTo>
                  <a:pt x="236390" y="379522"/>
                </a:lnTo>
                <a:lnTo>
                  <a:pt x="192299" y="384601"/>
                </a:lnTo>
                <a:lnTo>
                  <a:pt x="148208" y="379522"/>
                </a:lnTo>
                <a:lnTo>
                  <a:pt x="107733" y="365055"/>
                </a:lnTo>
                <a:lnTo>
                  <a:pt x="72027" y="342354"/>
                </a:lnTo>
                <a:lnTo>
                  <a:pt x="42247" y="312573"/>
                </a:lnTo>
                <a:lnTo>
                  <a:pt x="19546" y="276867"/>
                </a:lnTo>
                <a:lnTo>
                  <a:pt x="5078" y="236391"/>
                </a:lnTo>
                <a:lnTo>
                  <a:pt x="0" y="192299"/>
                </a:lnTo>
                <a:close/>
              </a:path>
            </a:pathLst>
          </a:custGeom>
          <a:ln w="19049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Group 25"/>
          <p:cNvGrpSpPr/>
          <p:nvPr/>
        </p:nvGrpSpPr>
        <p:grpSpPr>
          <a:xfrm>
            <a:off x="1523796" y="1820930"/>
            <a:ext cx="6432580" cy="3484286"/>
            <a:chOff x="1523796" y="1820930"/>
            <a:chExt cx="6432580" cy="3484286"/>
          </a:xfrm>
        </p:grpSpPr>
        <p:sp>
          <p:nvSpPr>
            <p:cNvPr id="11" name="object 5"/>
            <p:cNvSpPr/>
            <p:nvPr/>
          </p:nvSpPr>
          <p:spPr>
            <a:xfrm>
              <a:off x="1763688" y="5077712"/>
              <a:ext cx="5976664" cy="0"/>
            </a:xfrm>
            <a:custGeom>
              <a:avLst/>
              <a:gdLst/>
              <a:ahLst/>
              <a:cxnLst/>
              <a:rect l="l" t="t" r="r" b="b"/>
              <a:pathLst>
                <a:path w="5068570">
                  <a:moveTo>
                    <a:pt x="0" y="0"/>
                  </a:moveTo>
                  <a:lnTo>
                    <a:pt x="5068177" y="0"/>
                  </a:lnTo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/>
            <p:cNvSpPr/>
            <p:nvPr/>
          </p:nvSpPr>
          <p:spPr>
            <a:xfrm>
              <a:off x="4751781" y="1861093"/>
              <a:ext cx="0" cy="3444123"/>
            </a:xfrm>
            <a:custGeom>
              <a:avLst/>
              <a:gdLst/>
              <a:ahLst/>
              <a:cxnLst/>
              <a:rect l="l" t="t" r="r" b="b"/>
              <a:pathLst>
                <a:path h="2820035">
                  <a:moveTo>
                    <a:pt x="0" y="0"/>
                  </a:moveTo>
                  <a:lnTo>
                    <a:pt x="0" y="2820006"/>
                  </a:lnTo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/>
            <p:cNvSpPr/>
            <p:nvPr/>
          </p:nvSpPr>
          <p:spPr>
            <a:xfrm>
              <a:off x="2276422" y="4416162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307" y="384599"/>
                  </a:moveTo>
                  <a:lnTo>
                    <a:pt x="148215" y="379520"/>
                  </a:lnTo>
                  <a:lnTo>
                    <a:pt x="107739" y="365052"/>
                  </a:lnTo>
                  <a:lnTo>
                    <a:pt x="72032" y="342351"/>
                  </a:lnTo>
                  <a:lnTo>
                    <a:pt x="42250" y="312571"/>
                  </a:lnTo>
                  <a:lnTo>
                    <a:pt x="19547" y="276866"/>
                  </a:lnTo>
                  <a:lnTo>
                    <a:pt x="5079" y="236390"/>
                  </a:lnTo>
                  <a:lnTo>
                    <a:pt x="0" y="192299"/>
                  </a:lnTo>
                  <a:lnTo>
                    <a:pt x="5079" y="148208"/>
                  </a:lnTo>
                  <a:lnTo>
                    <a:pt x="19547" y="107733"/>
                  </a:lnTo>
                  <a:lnTo>
                    <a:pt x="42250" y="72027"/>
                  </a:lnTo>
                  <a:lnTo>
                    <a:pt x="72032" y="42247"/>
                  </a:lnTo>
                  <a:lnTo>
                    <a:pt x="107739" y="19546"/>
                  </a:lnTo>
                  <a:lnTo>
                    <a:pt x="148215" y="5078"/>
                  </a:lnTo>
                  <a:lnTo>
                    <a:pt x="192307" y="0"/>
                  </a:lnTo>
                  <a:lnTo>
                    <a:pt x="229995" y="3727"/>
                  </a:lnTo>
                  <a:lnTo>
                    <a:pt x="298988" y="32305"/>
                  </a:lnTo>
                  <a:lnTo>
                    <a:pt x="352291" y="85607"/>
                  </a:lnTo>
                  <a:lnTo>
                    <a:pt x="380875" y="154607"/>
                  </a:lnTo>
                  <a:lnTo>
                    <a:pt x="384606" y="192299"/>
                  </a:lnTo>
                  <a:lnTo>
                    <a:pt x="379527" y="236390"/>
                  </a:lnTo>
                  <a:lnTo>
                    <a:pt x="365060" y="276866"/>
                  </a:lnTo>
                  <a:lnTo>
                    <a:pt x="342359" y="312571"/>
                  </a:lnTo>
                  <a:lnTo>
                    <a:pt x="312578" y="342351"/>
                  </a:lnTo>
                  <a:lnTo>
                    <a:pt x="276873" y="365052"/>
                  </a:lnTo>
                  <a:lnTo>
                    <a:pt x="236398" y="379520"/>
                  </a:lnTo>
                  <a:lnTo>
                    <a:pt x="192307" y="384599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/>
            <p:cNvSpPr/>
            <p:nvPr/>
          </p:nvSpPr>
          <p:spPr>
            <a:xfrm>
              <a:off x="2276422" y="4416162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9" y="148208"/>
                  </a:lnTo>
                  <a:lnTo>
                    <a:pt x="19547" y="107733"/>
                  </a:lnTo>
                  <a:lnTo>
                    <a:pt x="42250" y="72027"/>
                  </a:lnTo>
                  <a:lnTo>
                    <a:pt x="72032" y="42247"/>
                  </a:lnTo>
                  <a:lnTo>
                    <a:pt x="107739" y="19546"/>
                  </a:lnTo>
                  <a:lnTo>
                    <a:pt x="148215" y="5078"/>
                  </a:lnTo>
                  <a:lnTo>
                    <a:pt x="192307" y="0"/>
                  </a:lnTo>
                  <a:lnTo>
                    <a:pt x="265891" y="14634"/>
                  </a:lnTo>
                  <a:lnTo>
                    <a:pt x="328281" y="56324"/>
                  </a:lnTo>
                  <a:lnTo>
                    <a:pt x="369963" y="118706"/>
                  </a:lnTo>
                  <a:lnTo>
                    <a:pt x="384606" y="192299"/>
                  </a:lnTo>
                  <a:lnTo>
                    <a:pt x="379527" y="236390"/>
                  </a:lnTo>
                  <a:lnTo>
                    <a:pt x="365060" y="276866"/>
                  </a:lnTo>
                  <a:lnTo>
                    <a:pt x="342359" y="312571"/>
                  </a:lnTo>
                  <a:lnTo>
                    <a:pt x="312578" y="342351"/>
                  </a:lnTo>
                  <a:lnTo>
                    <a:pt x="276873" y="365052"/>
                  </a:lnTo>
                  <a:lnTo>
                    <a:pt x="236398" y="379520"/>
                  </a:lnTo>
                  <a:lnTo>
                    <a:pt x="192307" y="384599"/>
                  </a:lnTo>
                  <a:lnTo>
                    <a:pt x="148215" y="379520"/>
                  </a:lnTo>
                  <a:lnTo>
                    <a:pt x="107739" y="365052"/>
                  </a:lnTo>
                  <a:lnTo>
                    <a:pt x="72032" y="342351"/>
                  </a:lnTo>
                  <a:lnTo>
                    <a:pt x="42250" y="312571"/>
                  </a:lnTo>
                  <a:lnTo>
                    <a:pt x="19547" y="276866"/>
                  </a:lnTo>
                  <a:lnTo>
                    <a:pt x="5079" y="236390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/>
            <p:cNvSpPr/>
            <p:nvPr/>
          </p:nvSpPr>
          <p:spPr>
            <a:xfrm>
              <a:off x="3422456" y="3168599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601"/>
                  </a:moveTo>
                  <a:lnTo>
                    <a:pt x="148208" y="379522"/>
                  </a:lnTo>
                  <a:lnTo>
                    <a:pt x="107733" y="365055"/>
                  </a:lnTo>
                  <a:lnTo>
                    <a:pt x="72027" y="342354"/>
                  </a:lnTo>
                  <a:lnTo>
                    <a:pt x="42247" y="312573"/>
                  </a:lnTo>
                  <a:lnTo>
                    <a:pt x="19546" y="276867"/>
                  </a:lnTo>
                  <a:lnTo>
                    <a:pt x="5078" y="236391"/>
                  </a:lnTo>
                  <a:lnTo>
                    <a:pt x="0" y="192299"/>
                  </a:lnTo>
                  <a:lnTo>
                    <a:pt x="5078" y="148206"/>
                  </a:lnTo>
                  <a:lnTo>
                    <a:pt x="19546" y="107730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94" y="85611"/>
                  </a:lnTo>
                  <a:lnTo>
                    <a:pt x="380871" y="154608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3"/>
                  </a:lnTo>
                  <a:lnTo>
                    <a:pt x="312571" y="342354"/>
                  </a:lnTo>
                  <a:lnTo>
                    <a:pt x="276866" y="365055"/>
                  </a:lnTo>
                  <a:lnTo>
                    <a:pt x="236390" y="379522"/>
                  </a:lnTo>
                  <a:lnTo>
                    <a:pt x="192299" y="384601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/>
            <p:cNvSpPr/>
            <p:nvPr/>
          </p:nvSpPr>
          <p:spPr>
            <a:xfrm>
              <a:off x="6098617" y="2698914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9"/>
                  </a:moveTo>
                  <a:lnTo>
                    <a:pt x="148208" y="379520"/>
                  </a:lnTo>
                  <a:lnTo>
                    <a:pt x="107733" y="365053"/>
                  </a:lnTo>
                  <a:lnTo>
                    <a:pt x="72027" y="342353"/>
                  </a:lnTo>
                  <a:lnTo>
                    <a:pt x="42247" y="312573"/>
                  </a:lnTo>
                  <a:lnTo>
                    <a:pt x="19546" y="276868"/>
                  </a:lnTo>
                  <a:lnTo>
                    <a:pt x="5078" y="236392"/>
                  </a:lnTo>
                  <a:lnTo>
                    <a:pt x="0" y="192299"/>
                  </a:lnTo>
                  <a:lnTo>
                    <a:pt x="5078" y="148207"/>
                  </a:lnTo>
                  <a:lnTo>
                    <a:pt x="19546" y="107731"/>
                  </a:lnTo>
                  <a:lnTo>
                    <a:pt x="42247" y="72026"/>
                  </a:lnTo>
                  <a:lnTo>
                    <a:pt x="72027" y="42246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9"/>
                  </a:lnTo>
                  <a:lnTo>
                    <a:pt x="352283" y="85612"/>
                  </a:lnTo>
                  <a:lnTo>
                    <a:pt x="380867" y="154609"/>
                  </a:lnTo>
                  <a:lnTo>
                    <a:pt x="384599" y="192299"/>
                  </a:lnTo>
                  <a:lnTo>
                    <a:pt x="379520" y="236392"/>
                  </a:lnTo>
                  <a:lnTo>
                    <a:pt x="365052" y="276868"/>
                  </a:lnTo>
                  <a:lnTo>
                    <a:pt x="342351" y="312573"/>
                  </a:lnTo>
                  <a:lnTo>
                    <a:pt x="312571" y="342353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"/>
            <p:cNvSpPr/>
            <p:nvPr/>
          </p:nvSpPr>
          <p:spPr>
            <a:xfrm>
              <a:off x="6098617" y="2698914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8" y="148207"/>
                  </a:lnTo>
                  <a:lnTo>
                    <a:pt x="19546" y="107731"/>
                  </a:lnTo>
                  <a:lnTo>
                    <a:pt x="42247" y="72026"/>
                  </a:lnTo>
                  <a:lnTo>
                    <a:pt x="72027" y="42246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8"/>
                  </a:lnTo>
                  <a:lnTo>
                    <a:pt x="328274" y="56324"/>
                  </a:lnTo>
                  <a:lnTo>
                    <a:pt x="369955" y="118710"/>
                  </a:lnTo>
                  <a:lnTo>
                    <a:pt x="384599" y="192299"/>
                  </a:lnTo>
                  <a:lnTo>
                    <a:pt x="379520" y="236392"/>
                  </a:lnTo>
                  <a:lnTo>
                    <a:pt x="365052" y="276868"/>
                  </a:lnTo>
                  <a:lnTo>
                    <a:pt x="342351" y="312573"/>
                  </a:lnTo>
                  <a:lnTo>
                    <a:pt x="312571" y="342353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lnTo>
                    <a:pt x="148208" y="379520"/>
                  </a:lnTo>
                  <a:lnTo>
                    <a:pt x="107733" y="365053"/>
                  </a:lnTo>
                  <a:lnTo>
                    <a:pt x="72027" y="342353"/>
                  </a:lnTo>
                  <a:lnTo>
                    <a:pt x="42247" y="312573"/>
                  </a:lnTo>
                  <a:lnTo>
                    <a:pt x="19546" y="276868"/>
                  </a:lnTo>
                  <a:lnTo>
                    <a:pt x="5078" y="236392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3"/>
            <p:cNvSpPr/>
            <p:nvPr/>
          </p:nvSpPr>
          <p:spPr>
            <a:xfrm>
              <a:off x="4882874" y="3348197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6"/>
                  </a:moveTo>
                  <a:lnTo>
                    <a:pt x="148208" y="379517"/>
                  </a:lnTo>
                  <a:lnTo>
                    <a:pt x="107733" y="365050"/>
                  </a:lnTo>
                  <a:lnTo>
                    <a:pt x="72027" y="342349"/>
                  </a:lnTo>
                  <a:lnTo>
                    <a:pt x="42247" y="312568"/>
                  </a:lnTo>
                  <a:lnTo>
                    <a:pt x="19546" y="276863"/>
                  </a:lnTo>
                  <a:lnTo>
                    <a:pt x="5078" y="236388"/>
                  </a:lnTo>
                  <a:lnTo>
                    <a:pt x="0" y="192297"/>
                  </a:lnTo>
                  <a:lnTo>
                    <a:pt x="5078" y="148205"/>
                  </a:lnTo>
                  <a:lnTo>
                    <a:pt x="19546" y="107729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83" y="85611"/>
                  </a:lnTo>
                  <a:lnTo>
                    <a:pt x="380867" y="154607"/>
                  </a:lnTo>
                  <a:lnTo>
                    <a:pt x="384599" y="192297"/>
                  </a:lnTo>
                  <a:lnTo>
                    <a:pt x="379520" y="236388"/>
                  </a:lnTo>
                  <a:lnTo>
                    <a:pt x="365052" y="276863"/>
                  </a:lnTo>
                  <a:lnTo>
                    <a:pt x="342351" y="312568"/>
                  </a:lnTo>
                  <a:lnTo>
                    <a:pt x="312571" y="342349"/>
                  </a:lnTo>
                  <a:lnTo>
                    <a:pt x="276866" y="365050"/>
                  </a:lnTo>
                  <a:lnTo>
                    <a:pt x="236390" y="379517"/>
                  </a:lnTo>
                  <a:lnTo>
                    <a:pt x="192299" y="384596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4"/>
            <p:cNvSpPr/>
            <p:nvPr/>
          </p:nvSpPr>
          <p:spPr>
            <a:xfrm>
              <a:off x="4882874" y="3348197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7"/>
                  </a:moveTo>
                  <a:lnTo>
                    <a:pt x="5078" y="148205"/>
                  </a:lnTo>
                  <a:lnTo>
                    <a:pt x="19546" y="107729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7"/>
                  </a:lnTo>
                  <a:lnTo>
                    <a:pt x="328274" y="56322"/>
                  </a:lnTo>
                  <a:lnTo>
                    <a:pt x="369955" y="118709"/>
                  </a:lnTo>
                  <a:lnTo>
                    <a:pt x="384599" y="192297"/>
                  </a:lnTo>
                  <a:lnTo>
                    <a:pt x="379520" y="236388"/>
                  </a:lnTo>
                  <a:lnTo>
                    <a:pt x="365052" y="276863"/>
                  </a:lnTo>
                  <a:lnTo>
                    <a:pt x="342351" y="312568"/>
                  </a:lnTo>
                  <a:lnTo>
                    <a:pt x="312571" y="342349"/>
                  </a:lnTo>
                  <a:lnTo>
                    <a:pt x="276866" y="365050"/>
                  </a:lnTo>
                  <a:lnTo>
                    <a:pt x="236390" y="379517"/>
                  </a:lnTo>
                  <a:lnTo>
                    <a:pt x="192299" y="384596"/>
                  </a:lnTo>
                  <a:lnTo>
                    <a:pt x="148208" y="379517"/>
                  </a:lnTo>
                  <a:lnTo>
                    <a:pt x="107733" y="365050"/>
                  </a:lnTo>
                  <a:lnTo>
                    <a:pt x="72027" y="342349"/>
                  </a:lnTo>
                  <a:lnTo>
                    <a:pt x="42247" y="312568"/>
                  </a:lnTo>
                  <a:lnTo>
                    <a:pt x="19546" y="276863"/>
                  </a:lnTo>
                  <a:lnTo>
                    <a:pt x="5078" y="236388"/>
                  </a:lnTo>
                  <a:lnTo>
                    <a:pt x="0" y="192297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5"/>
            <p:cNvSpPr/>
            <p:nvPr/>
          </p:nvSpPr>
          <p:spPr>
            <a:xfrm>
              <a:off x="5198477" y="2414731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9"/>
                  </a:moveTo>
                  <a:lnTo>
                    <a:pt x="148200" y="379520"/>
                  </a:lnTo>
                  <a:lnTo>
                    <a:pt x="107722" y="365053"/>
                  </a:lnTo>
                  <a:lnTo>
                    <a:pt x="72017" y="342352"/>
                  </a:lnTo>
                  <a:lnTo>
                    <a:pt x="42239" y="312572"/>
                  </a:lnTo>
                  <a:lnTo>
                    <a:pt x="19541" y="276867"/>
                  </a:lnTo>
                  <a:lnTo>
                    <a:pt x="5077" y="236391"/>
                  </a:lnTo>
                  <a:lnTo>
                    <a:pt x="0" y="192299"/>
                  </a:lnTo>
                  <a:lnTo>
                    <a:pt x="5077" y="148206"/>
                  </a:lnTo>
                  <a:lnTo>
                    <a:pt x="19541" y="107730"/>
                  </a:lnTo>
                  <a:lnTo>
                    <a:pt x="42239" y="72025"/>
                  </a:lnTo>
                  <a:lnTo>
                    <a:pt x="72017" y="42245"/>
                  </a:lnTo>
                  <a:lnTo>
                    <a:pt x="107722" y="19545"/>
                  </a:lnTo>
                  <a:lnTo>
                    <a:pt x="148200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83" y="85610"/>
                  </a:lnTo>
                  <a:lnTo>
                    <a:pt x="380867" y="154607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2"/>
                  </a:lnTo>
                  <a:lnTo>
                    <a:pt x="312571" y="342352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close/>
                </a:path>
              </a:pathLst>
            </a:custGeom>
            <a:solidFill>
              <a:srgbClr val="A3C1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6"/>
            <p:cNvSpPr/>
            <p:nvPr/>
          </p:nvSpPr>
          <p:spPr>
            <a:xfrm>
              <a:off x="5198475" y="2414731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7" y="148206"/>
                  </a:lnTo>
                  <a:lnTo>
                    <a:pt x="19541" y="107730"/>
                  </a:lnTo>
                  <a:lnTo>
                    <a:pt x="42239" y="72025"/>
                  </a:lnTo>
                  <a:lnTo>
                    <a:pt x="72017" y="42245"/>
                  </a:lnTo>
                  <a:lnTo>
                    <a:pt x="107722" y="19545"/>
                  </a:lnTo>
                  <a:lnTo>
                    <a:pt x="148200" y="5078"/>
                  </a:lnTo>
                  <a:lnTo>
                    <a:pt x="192299" y="0"/>
                  </a:lnTo>
                  <a:lnTo>
                    <a:pt x="265883" y="14637"/>
                  </a:lnTo>
                  <a:lnTo>
                    <a:pt x="328274" y="56322"/>
                  </a:lnTo>
                  <a:lnTo>
                    <a:pt x="369955" y="118708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2"/>
                  </a:lnTo>
                  <a:lnTo>
                    <a:pt x="312571" y="342352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lnTo>
                    <a:pt x="148200" y="379520"/>
                  </a:lnTo>
                  <a:lnTo>
                    <a:pt x="107722" y="365053"/>
                  </a:lnTo>
                  <a:lnTo>
                    <a:pt x="72017" y="342352"/>
                  </a:lnTo>
                  <a:lnTo>
                    <a:pt x="42239" y="312572"/>
                  </a:lnTo>
                  <a:lnTo>
                    <a:pt x="19541" y="276867"/>
                  </a:lnTo>
                  <a:lnTo>
                    <a:pt x="5077" y="236391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7"/>
            <p:cNvSpPr txBox="1"/>
            <p:nvPr/>
          </p:nvSpPr>
          <p:spPr>
            <a:xfrm>
              <a:off x="4328429" y="1820930"/>
              <a:ext cx="209655" cy="35004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dirty="0">
                  <a:latin typeface="Arial"/>
                  <a:cs typeface="Arial"/>
                </a:rPr>
                <a:t>y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32" name="object 26"/>
            <p:cNvSpPr txBox="1"/>
            <p:nvPr/>
          </p:nvSpPr>
          <p:spPr>
            <a:xfrm>
              <a:off x="1523796" y="4797152"/>
              <a:ext cx="6432580" cy="494366"/>
            </a:xfrm>
            <a:prstGeom prst="rect">
              <a:avLst/>
            </a:prstGeom>
          </p:spPr>
          <p:txBody>
            <a:bodyPr vert="horz" wrap="square" lIns="0" tIns="12382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75"/>
                </a:spcBef>
              </a:pPr>
              <a:r>
                <a:rPr sz="2400" dirty="0" smtClean="0">
                  <a:latin typeface="Arial"/>
                  <a:cs typeface="Arial"/>
                </a:rPr>
                <a:t>x</a:t>
              </a:r>
              <a:endParaRPr sz="2400" dirty="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41</a:t>
            </a:fld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523796" y="1412776"/>
            <a:ext cx="6432580" cy="3901019"/>
            <a:chOff x="1523796" y="1412776"/>
            <a:chExt cx="6432580" cy="3901019"/>
          </a:xfrm>
        </p:grpSpPr>
        <p:sp>
          <p:nvSpPr>
            <p:cNvPr id="9" name="object 2"/>
            <p:cNvSpPr/>
            <p:nvPr/>
          </p:nvSpPr>
          <p:spPr>
            <a:xfrm>
              <a:off x="2009855" y="2313146"/>
              <a:ext cx="5320743" cy="2321157"/>
            </a:xfrm>
            <a:custGeom>
              <a:avLst/>
              <a:gdLst/>
              <a:ahLst/>
              <a:cxnLst/>
              <a:rect l="l" t="t" r="r" b="b"/>
              <a:pathLst>
                <a:path w="4512309" h="1900554">
                  <a:moveTo>
                    <a:pt x="0" y="1900493"/>
                  </a:moveTo>
                  <a:lnTo>
                    <a:pt x="4511688" y="0"/>
                  </a:lnTo>
                </a:path>
              </a:pathLst>
            </a:custGeom>
            <a:ln w="76199">
              <a:solidFill>
                <a:srgbClr val="387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/>
            <p:cNvSpPr/>
            <p:nvPr/>
          </p:nvSpPr>
          <p:spPr>
            <a:xfrm>
              <a:off x="2434264" y="2039513"/>
              <a:ext cx="4990537" cy="3274282"/>
            </a:xfrm>
            <a:custGeom>
              <a:avLst/>
              <a:gdLst/>
              <a:ahLst/>
              <a:cxnLst/>
              <a:rect l="l" t="t" r="r" b="b"/>
              <a:pathLst>
                <a:path w="4232275" h="2680970">
                  <a:moveTo>
                    <a:pt x="0" y="2680816"/>
                  </a:moveTo>
                  <a:lnTo>
                    <a:pt x="1989" y="2654889"/>
                  </a:lnTo>
                  <a:lnTo>
                    <a:pt x="3589" y="2626713"/>
                  </a:lnTo>
                  <a:lnTo>
                    <a:pt x="5101" y="2595421"/>
                  </a:lnTo>
                  <a:lnTo>
                    <a:pt x="6828" y="2560144"/>
                  </a:lnTo>
                  <a:lnTo>
                    <a:pt x="9069" y="2520017"/>
                  </a:lnTo>
                  <a:lnTo>
                    <a:pt x="12128" y="2474171"/>
                  </a:lnTo>
                  <a:lnTo>
                    <a:pt x="16305" y="2421740"/>
                  </a:lnTo>
                  <a:lnTo>
                    <a:pt x="21901" y="2361856"/>
                  </a:lnTo>
                  <a:lnTo>
                    <a:pt x="29219" y="2293652"/>
                  </a:lnTo>
                  <a:lnTo>
                    <a:pt x="38560" y="2216262"/>
                  </a:lnTo>
                  <a:lnTo>
                    <a:pt x="50224" y="2128817"/>
                  </a:lnTo>
                  <a:lnTo>
                    <a:pt x="54739" y="2093949"/>
                  </a:lnTo>
                  <a:lnTo>
                    <a:pt x="59130" y="2055370"/>
                  </a:lnTo>
                  <a:lnTo>
                    <a:pt x="63432" y="2013374"/>
                  </a:lnTo>
                  <a:lnTo>
                    <a:pt x="67678" y="1968254"/>
                  </a:lnTo>
                  <a:lnTo>
                    <a:pt x="71903" y="1920303"/>
                  </a:lnTo>
                  <a:lnTo>
                    <a:pt x="76139" y="1869814"/>
                  </a:lnTo>
                  <a:lnTo>
                    <a:pt x="80421" y="1817080"/>
                  </a:lnTo>
                  <a:lnTo>
                    <a:pt x="84781" y="1762395"/>
                  </a:lnTo>
                  <a:lnTo>
                    <a:pt x="89255" y="1706050"/>
                  </a:lnTo>
                  <a:lnTo>
                    <a:pt x="93875" y="1648341"/>
                  </a:lnTo>
                  <a:lnTo>
                    <a:pt x="98675" y="1589558"/>
                  </a:lnTo>
                  <a:lnTo>
                    <a:pt x="103689" y="1529997"/>
                  </a:lnTo>
                  <a:lnTo>
                    <a:pt x="108950" y="1469949"/>
                  </a:lnTo>
                  <a:lnTo>
                    <a:pt x="114493" y="1409708"/>
                  </a:lnTo>
                  <a:lnTo>
                    <a:pt x="120351" y="1349567"/>
                  </a:lnTo>
                  <a:lnTo>
                    <a:pt x="126558" y="1289819"/>
                  </a:lnTo>
                  <a:lnTo>
                    <a:pt x="133146" y="1230757"/>
                  </a:lnTo>
                  <a:lnTo>
                    <a:pt x="140151" y="1172674"/>
                  </a:lnTo>
                  <a:lnTo>
                    <a:pt x="147606" y="1115864"/>
                  </a:lnTo>
                  <a:lnTo>
                    <a:pt x="155543" y="1060619"/>
                  </a:lnTo>
                  <a:lnTo>
                    <a:pt x="163998" y="1007233"/>
                  </a:lnTo>
                  <a:lnTo>
                    <a:pt x="173004" y="955998"/>
                  </a:lnTo>
                  <a:lnTo>
                    <a:pt x="182594" y="907209"/>
                  </a:lnTo>
                  <a:lnTo>
                    <a:pt x="192803" y="861157"/>
                  </a:lnTo>
                  <a:lnTo>
                    <a:pt x="203663" y="818136"/>
                  </a:lnTo>
                  <a:lnTo>
                    <a:pt x="215208" y="778439"/>
                  </a:lnTo>
                  <a:lnTo>
                    <a:pt x="227473" y="742359"/>
                  </a:lnTo>
                  <a:lnTo>
                    <a:pt x="254296" y="682224"/>
                  </a:lnTo>
                  <a:lnTo>
                    <a:pt x="284399" y="640075"/>
                  </a:lnTo>
                  <a:lnTo>
                    <a:pt x="332850" y="610027"/>
                  </a:lnTo>
                  <a:lnTo>
                    <a:pt x="359604" y="605848"/>
                  </a:lnTo>
                  <a:lnTo>
                    <a:pt x="387898" y="608156"/>
                  </a:lnTo>
                  <a:lnTo>
                    <a:pt x="448676" y="630015"/>
                  </a:lnTo>
                  <a:lnTo>
                    <a:pt x="514318" y="671152"/>
                  </a:lnTo>
                  <a:lnTo>
                    <a:pt x="548691" y="697560"/>
                  </a:lnTo>
                  <a:lnTo>
                    <a:pt x="583955" y="727119"/>
                  </a:lnTo>
                  <a:lnTo>
                    <a:pt x="620001" y="759274"/>
                  </a:lnTo>
                  <a:lnTo>
                    <a:pt x="656722" y="793468"/>
                  </a:lnTo>
                  <a:lnTo>
                    <a:pt x="694007" y="829144"/>
                  </a:lnTo>
                  <a:lnTo>
                    <a:pt x="731750" y="865748"/>
                  </a:lnTo>
                  <a:lnTo>
                    <a:pt x="769842" y="902722"/>
                  </a:lnTo>
                  <a:lnTo>
                    <a:pt x="808174" y="939511"/>
                  </a:lnTo>
                  <a:lnTo>
                    <a:pt x="846639" y="975558"/>
                  </a:lnTo>
                  <a:lnTo>
                    <a:pt x="885126" y="1010307"/>
                  </a:lnTo>
                  <a:lnTo>
                    <a:pt x="923530" y="1043202"/>
                  </a:lnTo>
                  <a:lnTo>
                    <a:pt x="961740" y="1073688"/>
                  </a:lnTo>
                  <a:lnTo>
                    <a:pt x="999649" y="1101207"/>
                  </a:lnTo>
                  <a:lnTo>
                    <a:pt x="1037147" y="1125204"/>
                  </a:lnTo>
                  <a:lnTo>
                    <a:pt x="1079069" y="1150414"/>
                  </a:lnTo>
                  <a:lnTo>
                    <a:pt x="1122713" y="1177330"/>
                  </a:lnTo>
                  <a:lnTo>
                    <a:pt x="1167832" y="1205651"/>
                  </a:lnTo>
                  <a:lnTo>
                    <a:pt x="1214183" y="1235075"/>
                  </a:lnTo>
                  <a:lnTo>
                    <a:pt x="1261522" y="1265302"/>
                  </a:lnTo>
                  <a:lnTo>
                    <a:pt x="1309603" y="1296031"/>
                  </a:lnTo>
                  <a:lnTo>
                    <a:pt x="1358182" y="1326960"/>
                  </a:lnTo>
                  <a:lnTo>
                    <a:pt x="1407014" y="1357788"/>
                  </a:lnTo>
                  <a:lnTo>
                    <a:pt x="1455854" y="1388214"/>
                  </a:lnTo>
                  <a:lnTo>
                    <a:pt x="1504459" y="1417938"/>
                  </a:lnTo>
                  <a:lnTo>
                    <a:pt x="1552583" y="1446658"/>
                  </a:lnTo>
                  <a:lnTo>
                    <a:pt x="1599981" y="1474073"/>
                  </a:lnTo>
                  <a:lnTo>
                    <a:pt x="1646409" y="1499882"/>
                  </a:lnTo>
                  <a:lnTo>
                    <a:pt x="1691623" y="1523785"/>
                  </a:lnTo>
                  <a:lnTo>
                    <a:pt x="1735377" y="1545479"/>
                  </a:lnTo>
                  <a:lnTo>
                    <a:pt x="1777428" y="1564664"/>
                  </a:lnTo>
                  <a:lnTo>
                    <a:pt x="1817529" y="1581039"/>
                  </a:lnTo>
                  <a:lnTo>
                    <a:pt x="1855437" y="1594303"/>
                  </a:lnTo>
                  <a:lnTo>
                    <a:pt x="1923696" y="1610293"/>
                  </a:lnTo>
                  <a:lnTo>
                    <a:pt x="1972892" y="1613516"/>
                  </a:lnTo>
                  <a:lnTo>
                    <a:pt x="2016396" y="1609596"/>
                  </a:lnTo>
                  <a:lnTo>
                    <a:pt x="2054904" y="1599055"/>
                  </a:lnTo>
                  <a:lnTo>
                    <a:pt x="2119722" y="1560203"/>
                  </a:lnTo>
                  <a:lnTo>
                    <a:pt x="2147426" y="1532937"/>
                  </a:lnTo>
                  <a:lnTo>
                    <a:pt x="2172923" y="1501140"/>
                  </a:lnTo>
                  <a:lnTo>
                    <a:pt x="2196910" y="1465336"/>
                  </a:lnTo>
                  <a:lnTo>
                    <a:pt x="2220083" y="1426046"/>
                  </a:lnTo>
                  <a:lnTo>
                    <a:pt x="2243141" y="1383794"/>
                  </a:lnTo>
                  <a:lnTo>
                    <a:pt x="2266779" y="1339103"/>
                  </a:lnTo>
                  <a:lnTo>
                    <a:pt x="2291695" y="1292493"/>
                  </a:lnTo>
                  <a:lnTo>
                    <a:pt x="2309368" y="1256780"/>
                  </a:lnTo>
                  <a:lnTo>
                    <a:pt x="2326064" y="1216899"/>
                  </a:lnTo>
                  <a:lnTo>
                    <a:pt x="2341906" y="1173373"/>
                  </a:lnTo>
                  <a:lnTo>
                    <a:pt x="2357015" y="1126720"/>
                  </a:lnTo>
                  <a:lnTo>
                    <a:pt x="2371515" y="1077463"/>
                  </a:lnTo>
                  <a:lnTo>
                    <a:pt x="2385528" y="1026123"/>
                  </a:lnTo>
                  <a:lnTo>
                    <a:pt x="2399177" y="973220"/>
                  </a:lnTo>
                  <a:lnTo>
                    <a:pt x="2412584" y="919275"/>
                  </a:lnTo>
                  <a:lnTo>
                    <a:pt x="2425872" y="864809"/>
                  </a:lnTo>
                  <a:lnTo>
                    <a:pt x="2439163" y="810344"/>
                  </a:lnTo>
                  <a:lnTo>
                    <a:pt x="2452580" y="756399"/>
                  </a:lnTo>
                  <a:lnTo>
                    <a:pt x="2466246" y="703496"/>
                  </a:lnTo>
                  <a:lnTo>
                    <a:pt x="2480283" y="652156"/>
                  </a:lnTo>
                  <a:lnTo>
                    <a:pt x="2494814" y="602900"/>
                  </a:lnTo>
                  <a:lnTo>
                    <a:pt x="2509961" y="556248"/>
                  </a:lnTo>
                  <a:lnTo>
                    <a:pt x="2525847" y="512722"/>
                  </a:lnTo>
                  <a:lnTo>
                    <a:pt x="2542594" y="472843"/>
                  </a:lnTo>
                  <a:lnTo>
                    <a:pt x="2563598" y="425717"/>
                  </a:lnTo>
                  <a:lnTo>
                    <a:pt x="2584827" y="376964"/>
                  </a:lnTo>
                  <a:lnTo>
                    <a:pt x="2606336" y="327516"/>
                  </a:lnTo>
                  <a:lnTo>
                    <a:pt x="2628181" y="278305"/>
                  </a:lnTo>
                  <a:lnTo>
                    <a:pt x="2650415" y="230265"/>
                  </a:lnTo>
                  <a:lnTo>
                    <a:pt x="2673095" y="184328"/>
                  </a:lnTo>
                  <a:lnTo>
                    <a:pt x="2696275" y="141427"/>
                  </a:lnTo>
                  <a:lnTo>
                    <a:pt x="2720010" y="102494"/>
                  </a:lnTo>
                  <a:lnTo>
                    <a:pt x="2744355" y="68462"/>
                  </a:lnTo>
                  <a:lnTo>
                    <a:pt x="2795092" y="18833"/>
                  </a:lnTo>
                  <a:lnTo>
                    <a:pt x="2848927" y="0"/>
                  </a:lnTo>
                  <a:lnTo>
                    <a:pt x="2877144" y="4463"/>
                  </a:lnTo>
                  <a:lnTo>
                    <a:pt x="2921018" y="26856"/>
                  </a:lnTo>
                  <a:lnTo>
                    <a:pt x="2964205" y="64254"/>
                  </a:lnTo>
                  <a:lnTo>
                    <a:pt x="3007875" y="116589"/>
                  </a:lnTo>
                  <a:lnTo>
                    <a:pt x="3030256" y="148337"/>
                  </a:lnTo>
                  <a:lnTo>
                    <a:pt x="3053197" y="183793"/>
                  </a:lnTo>
                  <a:lnTo>
                    <a:pt x="3076843" y="222949"/>
                  </a:lnTo>
                  <a:lnTo>
                    <a:pt x="3101341" y="265797"/>
                  </a:lnTo>
                  <a:lnTo>
                    <a:pt x="3126838" y="312327"/>
                  </a:lnTo>
                  <a:lnTo>
                    <a:pt x="3153478" y="362532"/>
                  </a:lnTo>
                  <a:lnTo>
                    <a:pt x="3181410" y="416403"/>
                  </a:lnTo>
                  <a:lnTo>
                    <a:pt x="3210778" y="473930"/>
                  </a:lnTo>
                  <a:lnTo>
                    <a:pt x="3241729" y="535107"/>
                  </a:lnTo>
                  <a:lnTo>
                    <a:pt x="3274409" y="599923"/>
                  </a:lnTo>
                  <a:lnTo>
                    <a:pt x="3308965" y="668371"/>
                  </a:lnTo>
                  <a:lnTo>
                    <a:pt x="3345543" y="740442"/>
                  </a:lnTo>
                  <a:lnTo>
                    <a:pt x="3379683" y="808473"/>
                  </a:lnTo>
                  <a:lnTo>
                    <a:pt x="3398086" y="845830"/>
                  </a:lnTo>
                  <a:lnTo>
                    <a:pt x="3417308" y="885245"/>
                  </a:lnTo>
                  <a:lnTo>
                    <a:pt x="3437295" y="926594"/>
                  </a:lnTo>
                  <a:lnTo>
                    <a:pt x="3457994" y="969750"/>
                  </a:lnTo>
                  <a:lnTo>
                    <a:pt x="3479353" y="1014587"/>
                  </a:lnTo>
                  <a:lnTo>
                    <a:pt x="3501320" y="1060980"/>
                  </a:lnTo>
                  <a:lnTo>
                    <a:pt x="3523840" y="1108801"/>
                  </a:lnTo>
                  <a:lnTo>
                    <a:pt x="3546862" y="1157926"/>
                  </a:lnTo>
                  <a:lnTo>
                    <a:pt x="3570332" y="1208228"/>
                  </a:lnTo>
                  <a:lnTo>
                    <a:pt x="3594198" y="1259582"/>
                  </a:lnTo>
                  <a:lnTo>
                    <a:pt x="3618407" y="1311861"/>
                  </a:lnTo>
                  <a:lnTo>
                    <a:pt x="3642905" y="1364939"/>
                  </a:lnTo>
                  <a:lnTo>
                    <a:pt x="3667641" y="1418690"/>
                  </a:lnTo>
                  <a:lnTo>
                    <a:pt x="3692561" y="1472989"/>
                  </a:lnTo>
                  <a:lnTo>
                    <a:pt x="3717612" y="1527709"/>
                  </a:lnTo>
                  <a:lnTo>
                    <a:pt x="3742742" y="1582724"/>
                  </a:lnTo>
                  <a:lnTo>
                    <a:pt x="3767898" y="1637908"/>
                  </a:lnTo>
                  <a:lnTo>
                    <a:pt x="3793027" y="1693136"/>
                  </a:lnTo>
                  <a:lnTo>
                    <a:pt x="3818076" y="1748282"/>
                  </a:lnTo>
                  <a:lnTo>
                    <a:pt x="3842992" y="1803219"/>
                  </a:lnTo>
                  <a:lnTo>
                    <a:pt x="3867723" y="1857821"/>
                  </a:lnTo>
                  <a:lnTo>
                    <a:pt x="3892216" y="1911962"/>
                  </a:lnTo>
                  <a:lnTo>
                    <a:pt x="3916417" y="1965517"/>
                  </a:lnTo>
                  <a:lnTo>
                    <a:pt x="3940274" y="2018359"/>
                  </a:lnTo>
                  <a:lnTo>
                    <a:pt x="3963735" y="2070363"/>
                  </a:lnTo>
                  <a:lnTo>
                    <a:pt x="3986745" y="2121402"/>
                  </a:lnTo>
                  <a:lnTo>
                    <a:pt x="4009253" y="2171351"/>
                  </a:lnTo>
                  <a:lnTo>
                    <a:pt x="4031206" y="2220083"/>
                  </a:lnTo>
                  <a:lnTo>
                    <a:pt x="4052551" y="2267472"/>
                  </a:lnTo>
                  <a:lnTo>
                    <a:pt x="4073234" y="2313393"/>
                  </a:lnTo>
                  <a:lnTo>
                    <a:pt x="4093204" y="2357720"/>
                  </a:lnTo>
                  <a:lnTo>
                    <a:pt x="4112407" y="2400326"/>
                  </a:lnTo>
                  <a:lnTo>
                    <a:pt x="4130791" y="2441085"/>
                  </a:lnTo>
                  <a:lnTo>
                    <a:pt x="4148302" y="2479872"/>
                  </a:lnTo>
                  <a:lnTo>
                    <a:pt x="4164888" y="2516560"/>
                  </a:lnTo>
                  <a:lnTo>
                    <a:pt x="4195073" y="2583138"/>
                  </a:lnTo>
                  <a:lnTo>
                    <a:pt x="4220923" y="2639809"/>
                  </a:lnTo>
                  <a:lnTo>
                    <a:pt x="4232091" y="2664116"/>
                  </a:lnTo>
                </a:path>
              </a:pathLst>
            </a:custGeom>
            <a:ln w="76199">
              <a:solidFill>
                <a:srgbClr val="3B77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/>
            <p:cNvSpPr/>
            <p:nvPr/>
          </p:nvSpPr>
          <p:spPr>
            <a:xfrm>
              <a:off x="1763688" y="5077712"/>
              <a:ext cx="5976664" cy="0"/>
            </a:xfrm>
            <a:custGeom>
              <a:avLst/>
              <a:gdLst/>
              <a:ahLst/>
              <a:cxnLst/>
              <a:rect l="l" t="t" r="r" b="b"/>
              <a:pathLst>
                <a:path w="5068570">
                  <a:moveTo>
                    <a:pt x="0" y="0"/>
                  </a:moveTo>
                  <a:lnTo>
                    <a:pt x="5068177" y="0"/>
                  </a:lnTo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/>
            <p:cNvSpPr/>
            <p:nvPr/>
          </p:nvSpPr>
          <p:spPr>
            <a:xfrm>
              <a:off x="4751781" y="1861093"/>
              <a:ext cx="0" cy="3444123"/>
            </a:xfrm>
            <a:custGeom>
              <a:avLst/>
              <a:gdLst/>
              <a:ahLst/>
              <a:cxnLst/>
              <a:rect l="l" t="t" r="r" b="b"/>
              <a:pathLst>
                <a:path h="2820035">
                  <a:moveTo>
                    <a:pt x="0" y="0"/>
                  </a:moveTo>
                  <a:lnTo>
                    <a:pt x="0" y="2820006"/>
                  </a:lnTo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/>
            <p:cNvSpPr/>
            <p:nvPr/>
          </p:nvSpPr>
          <p:spPr>
            <a:xfrm>
              <a:off x="2276422" y="4416162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307" y="384599"/>
                  </a:moveTo>
                  <a:lnTo>
                    <a:pt x="148215" y="379520"/>
                  </a:lnTo>
                  <a:lnTo>
                    <a:pt x="107739" y="365052"/>
                  </a:lnTo>
                  <a:lnTo>
                    <a:pt x="72032" y="342351"/>
                  </a:lnTo>
                  <a:lnTo>
                    <a:pt x="42250" y="312571"/>
                  </a:lnTo>
                  <a:lnTo>
                    <a:pt x="19547" y="276866"/>
                  </a:lnTo>
                  <a:lnTo>
                    <a:pt x="5079" y="236390"/>
                  </a:lnTo>
                  <a:lnTo>
                    <a:pt x="0" y="192299"/>
                  </a:lnTo>
                  <a:lnTo>
                    <a:pt x="5079" y="148208"/>
                  </a:lnTo>
                  <a:lnTo>
                    <a:pt x="19547" y="107733"/>
                  </a:lnTo>
                  <a:lnTo>
                    <a:pt x="42250" y="72027"/>
                  </a:lnTo>
                  <a:lnTo>
                    <a:pt x="72032" y="42247"/>
                  </a:lnTo>
                  <a:lnTo>
                    <a:pt x="107739" y="19546"/>
                  </a:lnTo>
                  <a:lnTo>
                    <a:pt x="148215" y="5078"/>
                  </a:lnTo>
                  <a:lnTo>
                    <a:pt x="192307" y="0"/>
                  </a:lnTo>
                  <a:lnTo>
                    <a:pt x="229995" y="3727"/>
                  </a:lnTo>
                  <a:lnTo>
                    <a:pt x="298988" y="32305"/>
                  </a:lnTo>
                  <a:lnTo>
                    <a:pt x="352291" y="85607"/>
                  </a:lnTo>
                  <a:lnTo>
                    <a:pt x="380875" y="154607"/>
                  </a:lnTo>
                  <a:lnTo>
                    <a:pt x="384606" y="192299"/>
                  </a:lnTo>
                  <a:lnTo>
                    <a:pt x="379527" y="236390"/>
                  </a:lnTo>
                  <a:lnTo>
                    <a:pt x="365060" y="276866"/>
                  </a:lnTo>
                  <a:lnTo>
                    <a:pt x="342359" y="312571"/>
                  </a:lnTo>
                  <a:lnTo>
                    <a:pt x="312578" y="342351"/>
                  </a:lnTo>
                  <a:lnTo>
                    <a:pt x="276873" y="365052"/>
                  </a:lnTo>
                  <a:lnTo>
                    <a:pt x="236398" y="379520"/>
                  </a:lnTo>
                  <a:lnTo>
                    <a:pt x="192307" y="384599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/>
            <p:cNvSpPr/>
            <p:nvPr/>
          </p:nvSpPr>
          <p:spPr>
            <a:xfrm>
              <a:off x="2276422" y="4416162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9" y="148208"/>
                  </a:lnTo>
                  <a:lnTo>
                    <a:pt x="19547" y="107733"/>
                  </a:lnTo>
                  <a:lnTo>
                    <a:pt x="42250" y="72027"/>
                  </a:lnTo>
                  <a:lnTo>
                    <a:pt x="72032" y="42247"/>
                  </a:lnTo>
                  <a:lnTo>
                    <a:pt x="107739" y="19546"/>
                  </a:lnTo>
                  <a:lnTo>
                    <a:pt x="148215" y="5078"/>
                  </a:lnTo>
                  <a:lnTo>
                    <a:pt x="192307" y="0"/>
                  </a:lnTo>
                  <a:lnTo>
                    <a:pt x="265891" y="14634"/>
                  </a:lnTo>
                  <a:lnTo>
                    <a:pt x="328281" y="56324"/>
                  </a:lnTo>
                  <a:lnTo>
                    <a:pt x="369963" y="118706"/>
                  </a:lnTo>
                  <a:lnTo>
                    <a:pt x="384606" y="192299"/>
                  </a:lnTo>
                  <a:lnTo>
                    <a:pt x="379527" y="236390"/>
                  </a:lnTo>
                  <a:lnTo>
                    <a:pt x="365060" y="276866"/>
                  </a:lnTo>
                  <a:lnTo>
                    <a:pt x="342359" y="312571"/>
                  </a:lnTo>
                  <a:lnTo>
                    <a:pt x="312578" y="342351"/>
                  </a:lnTo>
                  <a:lnTo>
                    <a:pt x="276873" y="365052"/>
                  </a:lnTo>
                  <a:lnTo>
                    <a:pt x="236398" y="379520"/>
                  </a:lnTo>
                  <a:lnTo>
                    <a:pt x="192307" y="384599"/>
                  </a:lnTo>
                  <a:lnTo>
                    <a:pt x="148215" y="379520"/>
                  </a:lnTo>
                  <a:lnTo>
                    <a:pt x="107739" y="365052"/>
                  </a:lnTo>
                  <a:lnTo>
                    <a:pt x="72032" y="342351"/>
                  </a:lnTo>
                  <a:lnTo>
                    <a:pt x="42250" y="312571"/>
                  </a:lnTo>
                  <a:lnTo>
                    <a:pt x="19547" y="276866"/>
                  </a:lnTo>
                  <a:lnTo>
                    <a:pt x="5079" y="236390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/>
            <p:cNvSpPr/>
            <p:nvPr/>
          </p:nvSpPr>
          <p:spPr>
            <a:xfrm>
              <a:off x="3422456" y="3168599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601"/>
                  </a:moveTo>
                  <a:lnTo>
                    <a:pt x="148208" y="379522"/>
                  </a:lnTo>
                  <a:lnTo>
                    <a:pt x="107733" y="365055"/>
                  </a:lnTo>
                  <a:lnTo>
                    <a:pt x="72027" y="342354"/>
                  </a:lnTo>
                  <a:lnTo>
                    <a:pt x="42247" y="312573"/>
                  </a:lnTo>
                  <a:lnTo>
                    <a:pt x="19546" y="276867"/>
                  </a:lnTo>
                  <a:lnTo>
                    <a:pt x="5078" y="236391"/>
                  </a:lnTo>
                  <a:lnTo>
                    <a:pt x="0" y="192299"/>
                  </a:lnTo>
                  <a:lnTo>
                    <a:pt x="5078" y="148206"/>
                  </a:lnTo>
                  <a:lnTo>
                    <a:pt x="19546" y="107730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94" y="85611"/>
                  </a:lnTo>
                  <a:lnTo>
                    <a:pt x="380871" y="154608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3"/>
                  </a:lnTo>
                  <a:lnTo>
                    <a:pt x="312571" y="342354"/>
                  </a:lnTo>
                  <a:lnTo>
                    <a:pt x="276866" y="365055"/>
                  </a:lnTo>
                  <a:lnTo>
                    <a:pt x="236390" y="379522"/>
                  </a:lnTo>
                  <a:lnTo>
                    <a:pt x="192299" y="384601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/>
            <p:cNvSpPr/>
            <p:nvPr/>
          </p:nvSpPr>
          <p:spPr>
            <a:xfrm>
              <a:off x="3422456" y="3168599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8" y="148206"/>
                  </a:lnTo>
                  <a:lnTo>
                    <a:pt x="19546" y="107730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7"/>
                  </a:lnTo>
                  <a:lnTo>
                    <a:pt x="328274" y="56322"/>
                  </a:lnTo>
                  <a:lnTo>
                    <a:pt x="369964" y="118709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3"/>
                  </a:lnTo>
                  <a:lnTo>
                    <a:pt x="312571" y="342354"/>
                  </a:lnTo>
                  <a:lnTo>
                    <a:pt x="276866" y="365055"/>
                  </a:lnTo>
                  <a:lnTo>
                    <a:pt x="236390" y="379522"/>
                  </a:lnTo>
                  <a:lnTo>
                    <a:pt x="192299" y="384601"/>
                  </a:lnTo>
                  <a:lnTo>
                    <a:pt x="148208" y="379522"/>
                  </a:lnTo>
                  <a:lnTo>
                    <a:pt x="107733" y="365055"/>
                  </a:lnTo>
                  <a:lnTo>
                    <a:pt x="72027" y="342354"/>
                  </a:lnTo>
                  <a:lnTo>
                    <a:pt x="42247" y="312573"/>
                  </a:lnTo>
                  <a:lnTo>
                    <a:pt x="19546" y="276867"/>
                  </a:lnTo>
                  <a:lnTo>
                    <a:pt x="5078" y="236391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/>
            <p:cNvSpPr/>
            <p:nvPr/>
          </p:nvSpPr>
          <p:spPr>
            <a:xfrm>
              <a:off x="6098617" y="2698914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9"/>
                  </a:moveTo>
                  <a:lnTo>
                    <a:pt x="148208" y="379520"/>
                  </a:lnTo>
                  <a:lnTo>
                    <a:pt x="107733" y="365053"/>
                  </a:lnTo>
                  <a:lnTo>
                    <a:pt x="72027" y="342353"/>
                  </a:lnTo>
                  <a:lnTo>
                    <a:pt x="42247" y="312573"/>
                  </a:lnTo>
                  <a:lnTo>
                    <a:pt x="19546" y="276868"/>
                  </a:lnTo>
                  <a:lnTo>
                    <a:pt x="5078" y="236392"/>
                  </a:lnTo>
                  <a:lnTo>
                    <a:pt x="0" y="192299"/>
                  </a:lnTo>
                  <a:lnTo>
                    <a:pt x="5078" y="148207"/>
                  </a:lnTo>
                  <a:lnTo>
                    <a:pt x="19546" y="107731"/>
                  </a:lnTo>
                  <a:lnTo>
                    <a:pt x="42247" y="72026"/>
                  </a:lnTo>
                  <a:lnTo>
                    <a:pt x="72027" y="42246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9"/>
                  </a:lnTo>
                  <a:lnTo>
                    <a:pt x="352283" y="85612"/>
                  </a:lnTo>
                  <a:lnTo>
                    <a:pt x="380867" y="154609"/>
                  </a:lnTo>
                  <a:lnTo>
                    <a:pt x="384599" y="192299"/>
                  </a:lnTo>
                  <a:lnTo>
                    <a:pt x="379520" y="236392"/>
                  </a:lnTo>
                  <a:lnTo>
                    <a:pt x="365052" y="276868"/>
                  </a:lnTo>
                  <a:lnTo>
                    <a:pt x="342351" y="312573"/>
                  </a:lnTo>
                  <a:lnTo>
                    <a:pt x="312571" y="342353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"/>
            <p:cNvSpPr/>
            <p:nvPr/>
          </p:nvSpPr>
          <p:spPr>
            <a:xfrm>
              <a:off x="6098617" y="2698914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8" y="148207"/>
                  </a:lnTo>
                  <a:lnTo>
                    <a:pt x="19546" y="107731"/>
                  </a:lnTo>
                  <a:lnTo>
                    <a:pt x="42247" y="72026"/>
                  </a:lnTo>
                  <a:lnTo>
                    <a:pt x="72027" y="42246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8"/>
                  </a:lnTo>
                  <a:lnTo>
                    <a:pt x="328274" y="56324"/>
                  </a:lnTo>
                  <a:lnTo>
                    <a:pt x="369955" y="118710"/>
                  </a:lnTo>
                  <a:lnTo>
                    <a:pt x="384599" y="192299"/>
                  </a:lnTo>
                  <a:lnTo>
                    <a:pt x="379520" y="236392"/>
                  </a:lnTo>
                  <a:lnTo>
                    <a:pt x="365052" y="276868"/>
                  </a:lnTo>
                  <a:lnTo>
                    <a:pt x="342351" y="312573"/>
                  </a:lnTo>
                  <a:lnTo>
                    <a:pt x="312571" y="342353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lnTo>
                    <a:pt x="148208" y="379520"/>
                  </a:lnTo>
                  <a:lnTo>
                    <a:pt x="107733" y="365053"/>
                  </a:lnTo>
                  <a:lnTo>
                    <a:pt x="72027" y="342353"/>
                  </a:lnTo>
                  <a:lnTo>
                    <a:pt x="42247" y="312573"/>
                  </a:lnTo>
                  <a:lnTo>
                    <a:pt x="19546" y="276868"/>
                  </a:lnTo>
                  <a:lnTo>
                    <a:pt x="5078" y="236392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3"/>
            <p:cNvSpPr/>
            <p:nvPr/>
          </p:nvSpPr>
          <p:spPr>
            <a:xfrm>
              <a:off x="4882874" y="3348197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6"/>
                  </a:moveTo>
                  <a:lnTo>
                    <a:pt x="148208" y="379517"/>
                  </a:lnTo>
                  <a:lnTo>
                    <a:pt x="107733" y="365050"/>
                  </a:lnTo>
                  <a:lnTo>
                    <a:pt x="72027" y="342349"/>
                  </a:lnTo>
                  <a:lnTo>
                    <a:pt x="42247" y="312568"/>
                  </a:lnTo>
                  <a:lnTo>
                    <a:pt x="19546" y="276863"/>
                  </a:lnTo>
                  <a:lnTo>
                    <a:pt x="5078" y="236388"/>
                  </a:lnTo>
                  <a:lnTo>
                    <a:pt x="0" y="192297"/>
                  </a:lnTo>
                  <a:lnTo>
                    <a:pt x="5078" y="148205"/>
                  </a:lnTo>
                  <a:lnTo>
                    <a:pt x="19546" y="107729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83" y="85611"/>
                  </a:lnTo>
                  <a:lnTo>
                    <a:pt x="380867" y="154607"/>
                  </a:lnTo>
                  <a:lnTo>
                    <a:pt x="384599" y="192297"/>
                  </a:lnTo>
                  <a:lnTo>
                    <a:pt x="379520" y="236388"/>
                  </a:lnTo>
                  <a:lnTo>
                    <a:pt x="365052" y="276863"/>
                  </a:lnTo>
                  <a:lnTo>
                    <a:pt x="342351" y="312568"/>
                  </a:lnTo>
                  <a:lnTo>
                    <a:pt x="312571" y="342349"/>
                  </a:lnTo>
                  <a:lnTo>
                    <a:pt x="276866" y="365050"/>
                  </a:lnTo>
                  <a:lnTo>
                    <a:pt x="236390" y="379517"/>
                  </a:lnTo>
                  <a:lnTo>
                    <a:pt x="192299" y="384596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4"/>
            <p:cNvSpPr/>
            <p:nvPr/>
          </p:nvSpPr>
          <p:spPr>
            <a:xfrm>
              <a:off x="4882874" y="3348197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7"/>
                  </a:moveTo>
                  <a:lnTo>
                    <a:pt x="5078" y="148205"/>
                  </a:lnTo>
                  <a:lnTo>
                    <a:pt x="19546" y="107729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7"/>
                  </a:lnTo>
                  <a:lnTo>
                    <a:pt x="328274" y="56322"/>
                  </a:lnTo>
                  <a:lnTo>
                    <a:pt x="369955" y="118709"/>
                  </a:lnTo>
                  <a:lnTo>
                    <a:pt x="384599" y="192297"/>
                  </a:lnTo>
                  <a:lnTo>
                    <a:pt x="379520" y="236388"/>
                  </a:lnTo>
                  <a:lnTo>
                    <a:pt x="365052" y="276863"/>
                  </a:lnTo>
                  <a:lnTo>
                    <a:pt x="342351" y="312568"/>
                  </a:lnTo>
                  <a:lnTo>
                    <a:pt x="312571" y="342349"/>
                  </a:lnTo>
                  <a:lnTo>
                    <a:pt x="276866" y="365050"/>
                  </a:lnTo>
                  <a:lnTo>
                    <a:pt x="236390" y="379517"/>
                  </a:lnTo>
                  <a:lnTo>
                    <a:pt x="192299" y="384596"/>
                  </a:lnTo>
                  <a:lnTo>
                    <a:pt x="148208" y="379517"/>
                  </a:lnTo>
                  <a:lnTo>
                    <a:pt x="107733" y="365050"/>
                  </a:lnTo>
                  <a:lnTo>
                    <a:pt x="72027" y="342349"/>
                  </a:lnTo>
                  <a:lnTo>
                    <a:pt x="42247" y="312568"/>
                  </a:lnTo>
                  <a:lnTo>
                    <a:pt x="19546" y="276863"/>
                  </a:lnTo>
                  <a:lnTo>
                    <a:pt x="5078" y="236388"/>
                  </a:lnTo>
                  <a:lnTo>
                    <a:pt x="0" y="192297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5"/>
            <p:cNvSpPr/>
            <p:nvPr/>
          </p:nvSpPr>
          <p:spPr>
            <a:xfrm>
              <a:off x="5198477" y="2414731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9"/>
                  </a:moveTo>
                  <a:lnTo>
                    <a:pt x="148200" y="379520"/>
                  </a:lnTo>
                  <a:lnTo>
                    <a:pt x="107722" y="365053"/>
                  </a:lnTo>
                  <a:lnTo>
                    <a:pt x="72017" y="342352"/>
                  </a:lnTo>
                  <a:lnTo>
                    <a:pt x="42239" y="312572"/>
                  </a:lnTo>
                  <a:lnTo>
                    <a:pt x="19541" y="276867"/>
                  </a:lnTo>
                  <a:lnTo>
                    <a:pt x="5077" y="236391"/>
                  </a:lnTo>
                  <a:lnTo>
                    <a:pt x="0" y="192299"/>
                  </a:lnTo>
                  <a:lnTo>
                    <a:pt x="5077" y="148206"/>
                  </a:lnTo>
                  <a:lnTo>
                    <a:pt x="19541" y="107730"/>
                  </a:lnTo>
                  <a:lnTo>
                    <a:pt x="42239" y="72025"/>
                  </a:lnTo>
                  <a:lnTo>
                    <a:pt x="72017" y="42245"/>
                  </a:lnTo>
                  <a:lnTo>
                    <a:pt x="107722" y="19545"/>
                  </a:lnTo>
                  <a:lnTo>
                    <a:pt x="148200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83" y="85610"/>
                  </a:lnTo>
                  <a:lnTo>
                    <a:pt x="380867" y="154607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2"/>
                  </a:lnTo>
                  <a:lnTo>
                    <a:pt x="312571" y="342352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close/>
                </a:path>
              </a:pathLst>
            </a:custGeom>
            <a:solidFill>
              <a:srgbClr val="A3C1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6"/>
            <p:cNvSpPr/>
            <p:nvPr/>
          </p:nvSpPr>
          <p:spPr>
            <a:xfrm>
              <a:off x="5198475" y="2414731"/>
              <a:ext cx="453753" cy="46997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7" y="148206"/>
                  </a:lnTo>
                  <a:lnTo>
                    <a:pt x="19541" y="107730"/>
                  </a:lnTo>
                  <a:lnTo>
                    <a:pt x="42239" y="72025"/>
                  </a:lnTo>
                  <a:lnTo>
                    <a:pt x="72017" y="42245"/>
                  </a:lnTo>
                  <a:lnTo>
                    <a:pt x="107722" y="19545"/>
                  </a:lnTo>
                  <a:lnTo>
                    <a:pt x="148200" y="5078"/>
                  </a:lnTo>
                  <a:lnTo>
                    <a:pt x="192299" y="0"/>
                  </a:lnTo>
                  <a:lnTo>
                    <a:pt x="265883" y="14637"/>
                  </a:lnTo>
                  <a:lnTo>
                    <a:pt x="328274" y="56322"/>
                  </a:lnTo>
                  <a:lnTo>
                    <a:pt x="369955" y="118708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2"/>
                  </a:lnTo>
                  <a:lnTo>
                    <a:pt x="312571" y="342352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lnTo>
                    <a:pt x="148200" y="379520"/>
                  </a:lnTo>
                  <a:lnTo>
                    <a:pt x="107722" y="365053"/>
                  </a:lnTo>
                  <a:lnTo>
                    <a:pt x="72017" y="342352"/>
                  </a:lnTo>
                  <a:lnTo>
                    <a:pt x="42239" y="312572"/>
                  </a:lnTo>
                  <a:lnTo>
                    <a:pt x="19541" y="276867"/>
                  </a:lnTo>
                  <a:lnTo>
                    <a:pt x="5077" y="236391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7"/>
            <p:cNvSpPr txBox="1"/>
            <p:nvPr/>
          </p:nvSpPr>
          <p:spPr>
            <a:xfrm>
              <a:off x="4328429" y="1820930"/>
              <a:ext cx="209655" cy="35004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dirty="0">
                  <a:latin typeface="Arial"/>
                  <a:cs typeface="Arial"/>
                </a:rPr>
                <a:t>y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24" name="object 18"/>
            <p:cNvSpPr txBox="1"/>
            <p:nvPr/>
          </p:nvSpPr>
          <p:spPr>
            <a:xfrm>
              <a:off x="5686207" y="1412776"/>
              <a:ext cx="283033" cy="35004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dirty="0">
                  <a:solidFill>
                    <a:srgbClr val="0000FF"/>
                  </a:solidFill>
                  <a:latin typeface="Arial"/>
                  <a:cs typeface="Arial"/>
                </a:rPr>
                <a:t>f</a:t>
              </a:r>
              <a:r>
                <a:rPr sz="2400" b="1" baseline="-31250" dirty="0">
                  <a:solidFill>
                    <a:srgbClr val="0000FF"/>
                  </a:solidFill>
                  <a:latin typeface="Arial"/>
                  <a:cs typeface="Arial"/>
                </a:rPr>
                <a:t>1</a:t>
              </a:r>
              <a:endParaRPr sz="2400" baseline="-31250">
                <a:latin typeface="Arial"/>
                <a:cs typeface="Arial"/>
              </a:endParaRPr>
            </a:p>
          </p:txBody>
        </p:sp>
        <p:sp>
          <p:nvSpPr>
            <p:cNvPr id="25" name="object 19"/>
            <p:cNvSpPr txBox="1"/>
            <p:nvPr/>
          </p:nvSpPr>
          <p:spPr>
            <a:xfrm>
              <a:off x="7156239" y="1588795"/>
              <a:ext cx="283033" cy="35004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dirty="0">
                  <a:solidFill>
                    <a:srgbClr val="38751C"/>
                  </a:solidFill>
                  <a:latin typeface="Arial"/>
                  <a:cs typeface="Arial"/>
                </a:rPr>
                <a:t>f</a:t>
              </a:r>
              <a:r>
                <a:rPr sz="2400" b="1" baseline="-31250" dirty="0">
                  <a:solidFill>
                    <a:srgbClr val="38751C"/>
                  </a:solidFill>
                  <a:latin typeface="Arial"/>
                  <a:cs typeface="Arial"/>
                </a:rPr>
                <a:t>2</a:t>
              </a:r>
              <a:endParaRPr sz="2400" baseline="-31250">
                <a:latin typeface="Arial"/>
                <a:cs typeface="Arial"/>
              </a:endParaRPr>
            </a:p>
          </p:txBody>
        </p:sp>
        <p:sp>
          <p:nvSpPr>
            <p:cNvPr id="32" name="object 26"/>
            <p:cNvSpPr txBox="1"/>
            <p:nvPr/>
          </p:nvSpPr>
          <p:spPr>
            <a:xfrm>
              <a:off x="1523796" y="4797152"/>
              <a:ext cx="6432580" cy="494366"/>
            </a:xfrm>
            <a:prstGeom prst="rect">
              <a:avLst/>
            </a:prstGeom>
          </p:spPr>
          <p:txBody>
            <a:bodyPr vert="horz" wrap="square" lIns="0" tIns="12382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75"/>
                </a:spcBef>
              </a:pPr>
              <a:r>
                <a:rPr sz="2400" dirty="0" smtClean="0">
                  <a:latin typeface="Arial"/>
                  <a:cs typeface="Arial"/>
                </a:rPr>
                <a:t>x</a:t>
              </a:r>
              <a:endParaRPr sz="2400" dirty="0">
                <a:latin typeface="Arial"/>
                <a:cs typeface="Arial"/>
              </a:endParaRPr>
            </a:p>
          </p:txBody>
        </p:sp>
      </p:grpSp>
      <p:sp>
        <p:nvSpPr>
          <p:cNvPr id="27" name="object 3"/>
          <p:cNvSpPr txBox="1">
            <a:spLocks/>
          </p:cNvSpPr>
          <p:nvPr/>
        </p:nvSpPr>
        <p:spPr>
          <a:xfrm>
            <a:off x="539552" y="835501"/>
            <a:ext cx="8424936" cy="505267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Regularizácia: Uprednostní jednoduché modely</a:t>
            </a:r>
            <a:endParaRPr kumimoji="0" lang="sk-SK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42</a:t>
            </a:fld>
            <a:endParaRPr lang="en-US"/>
          </a:p>
        </p:txBody>
      </p:sp>
      <p:grpSp>
        <p:nvGrpSpPr>
          <p:cNvPr id="2" name="Group 7"/>
          <p:cNvGrpSpPr/>
          <p:nvPr/>
        </p:nvGrpSpPr>
        <p:grpSpPr>
          <a:xfrm>
            <a:off x="1763688" y="1412776"/>
            <a:ext cx="5976664" cy="3901019"/>
            <a:chOff x="2037908" y="1054942"/>
            <a:chExt cx="5068570" cy="4258853"/>
          </a:xfrm>
        </p:grpSpPr>
        <p:sp>
          <p:nvSpPr>
            <p:cNvPr id="9" name="object 2"/>
            <p:cNvSpPr/>
            <p:nvPr/>
          </p:nvSpPr>
          <p:spPr>
            <a:xfrm>
              <a:off x="2246672" y="2037901"/>
              <a:ext cx="4512310" cy="2534073"/>
            </a:xfrm>
            <a:custGeom>
              <a:avLst/>
              <a:gdLst/>
              <a:ahLst/>
              <a:cxnLst/>
              <a:rect l="l" t="t" r="r" b="b"/>
              <a:pathLst>
                <a:path w="4512309" h="1900554">
                  <a:moveTo>
                    <a:pt x="0" y="1900493"/>
                  </a:moveTo>
                  <a:lnTo>
                    <a:pt x="4511688" y="0"/>
                  </a:lnTo>
                </a:path>
              </a:pathLst>
            </a:custGeom>
            <a:ln w="76199">
              <a:solidFill>
                <a:srgbClr val="387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/>
            <p:cNvSpPr/>
            <p:nvPr/>
          </p:nvSpPr>
          <p:spPr>
            <a:xfrm>
              <a:off x="2606597" y="1739168"/>
              <a:ext cx="4232275" cy="3574627"/>
            </a:xfrm>
            <a:custGeom>
              <a:avLst/>
              <a:gdLst/>
              <a:ahLst/>
              <a:cxnLst/>
              <a:rect l="l" t="t" r="r" b="b"/>
              <a:pathLst>
                <a:path w="4232275" h="2680970">
                  <a:moveTo>
                    <a:pt x="0" y="2680816"/>
                  </a:moveTo>
                  <a:lnTo>
                    <a:pt x="1989" y="2654889"/>
                  </a:lnTo>
                  <a:lnTo>
                    <a:pt x="3589" y="2626713"/>
                  </a:lnTo>
                  <a:lnTo>
                    <a:pt x="5101" y="2595421"/>
                  </a:lnTo>
                  <a:lnTo>
                    <a:pt x="6828" y="2560144"/>
                  </a:lnTo>
                  <a:lnTo>
                    <a:pt x="9069" y="2520017"/>
                  </a:lnTo>
                  <a:lnTo>
                    <a:pt x="12128" y="2474171"/>
                  </a:lnTo>
                  <a:lnTo>
                    <a:pt x="16305" y="2421740"/>
                  </a:lnTo>
                  <a:lnTo>
                    <a:pt x="21901" y="2361856"/>
                  </a:lnTo>
                  <a:lnTo>
                    <a:pt x="29219" y="2293652"/>
                  </a:lnTo>
                  <a:lnTo>
                    <a:pt x="38560" y="2216262"/>
                  </a:lnTo>
                  <a:lnTo>
                    <a:pt x="50224" y="2128817"/>
                  </a:lnTo>
                  <a:lnTo>
                    <a:pt x="54739" y="2093949"/>
                  </a:lnTo>
                  <a:lnTo>
                    <a:pt x="59130" y="2055370"/>
                  </a:lnTo>
                  <a:lnTo>
                    <a:pt x="63432" y="2013374"/>
                  </a:lnTo>
                  <a:lnTo>
                    <a:pt x="67678" y="1968254"/>
                  </a:lnTo>
                  <a:lnTo>
                    <a:pt x="71903" y="1920303"/>
                  </a:lnTo>
                  <a:lnTo>
                    <a:pt x="76139" y="1869814"/>
                  </a:lnTo>
                  <a:lnTo>
                    <a:pt x="80421" y="1817080"/>
                  </a:lnTo>
                  <a:lnTo>
                    <a:pt x="84781" y="1762395"/>
                  </a:lnTo>
                  <a:lnTo>
                    <a:pt x="89255" y="1706050"/>
                  </a:lnTo>
                  <a:lnTo>
                    <a:pt x="93875" y="1648341"/>
                  </a:lnTo>
                  <a:lnTo>
                    <a:pt x="98675" y="1589558"/>
                  </a:lnTo>
                  <a:lnTo>
                    <a:pt x="103689" y="1529997"/>
                  </a:lnTo>
                  <a:lnTo>
                    <a:pt x="108950" y="1469949"/>
                  </a:lnTo>
                  <a:lnTo>
                    <a:pt x="114493" y="1409708"/>
                  </a:lnTo>
                  <a:lnTo>
                    <a:pt x="120351" y="1349567"/>
                  </a:lnTo>
                  <a:lnTo>
                    <a:pt x="126558" y="1289819"/>
                  </a:lnTo>
                  <a:lnTo>
                    <a:pt x="133146" y="1230757"/>
                  </a:lnTo>
                  <a:lnTo>
                    <a:pt x="140151" y="1172674"/>
                  </a:lnTo>
                  <a:lnTo>
                    <a:pt x="147606" y="1115864"/>
                  </a:lnTo>
                  <a:lnTo>
                    <a:pt x="155543" y="1060619"/>
                  </a:lnTo>
                  <a:lnTo>
                    <a:pt x="163998" y="1007233"/>
                  </a:lnTo>
                  <a:lnTo>
                    <a:pt x="173004" y="955998"/>
                  </a:lnTo>
                  <a:lnTo>
                    <a:pt x="182594" y="907209"/>
                  </a:lnTo>
                  <a:lnTo>
                    <a:pt x="192803" y="861157"/>
                  </a:lnTo>
                  <a:lnTo>
                    <a:pt x="203663" y="818136"/>
                  </a:lnTo>
                  <a:lnTo>
                    <a:pt x="215208" y="778439"/>
                  </a:lnTo>
                  <a:lnTo>
                    <a:pt x="227473" y="742359"/>
                  </a:lnTo>
                  <a:lnTo>
                    <a:pt x="254296" y="682224"/>
                  </a:lnTo>
                  <a:lnTo>
                    <a:pt x="284399" y="640075"/>
                  </a:lnTo>
                  <a:lnTo>
                    <a:pt x="332850" y="610027"/>
                  </a:lnTo>
                  <a:lnTo>
                    <a:pt x="359604" y="605848"/>
                  </a:lnTo>
                  <a:lnTo>
                    <a:pt x="387898" y="608156"/>
                  </a:lnTo>
                  <a:lnTo>
                    <a:pt x="448676" y="630015"/>
                  </a:lnTo>
                  <a:lnTo>
                    <a:pt x="514318" y="671152"/>
                  </a:lnTo>
                  <a:lnTo>
                    <a:pt x="548691" y="697560"/>
                  </a:lnTo>
                  <a:lnTo>
                    <a:pt x="583955" y="727119"/>
                  </a:lnTo>
                  <a:lnTo>
                    <a:pt x="620001" y="759274"/>
                  </a:lnTo>
                  <a:lnTo>
                    <a:pt x="656722" y="793468"/>
                  </a:lnTo>
                  <a:lnTo>
                    <a:pt x="694007" y="829144"/>
                  </a:lnTo>
                  <a:lnTo>
                    <a:pt x="731750" y="865748"/>
                  </a:lnTo>
                  <a:lnTo>
                    <a:pt x="769842" y="902722"/>
                  </a:lnTo>
                  <a:lnTo>
                    <a:pt x="808174" y="939511"/>
                  </a:lnTo>
                  <a:lnTo>
                    <a:pt x="846639" y="975558"/>
                  </a:lnTo>
                  <a:lnTo>
                    <a:pt x="885126" y="1010307"/>
                  </a:lnTo>
                  <a:lnTo>
                    <a:pt x="923530" y="1043202"/>
                  </a:lnTo>
                  <a:lnTo>
                    <a:pt x="961740" y="1073688"/>
                  </a:lnTo>
                  <a:lnTo>
                    <a:pt x="999649" y="1101207"/>
                  </a:lnTo>
                  <a:lnTo>
                    <a:pt x="1037147" y="1125204"/>
                  </a:lnTo>
                  <a:lnTo>
                    <a:pt x="1079069" y="1150414"/>
                  </a:lnTo>
                  <a:lnTo>
                    <a:pt x="1122713" y="1177330"/>
                  </a:lnTo>
                  <a:lnTo>
                    <a:pt x="1167832" y="1205651"/>
                  </a:lnTo>
                  <a:lnTo>
                    <a:pt x="1214183" y="1235075"/>
                  </a:lnTo>
                  <a:lnTo>
                    <a:pt x="1261522" y="1265302"/>
                  </a:lnTo>
                  <a:lnTo>
                    <a:pt x="1309603" y="1296031"/>
                  </a:lnTo>
                  <a:lnTo>
                    <a:pt x="1358182" y="1326960"/>
                  </a:lnTo>
                  <a:lnTo>
                    <a:pt x="1407014" y="1357788"/>
                  </a:lnTo>
                  <a:lnTo>
                    <a:pt x="1455854" y="1388214"/>
                  </a:lnTo>
                  <a:lnTo>
                    <a:pt x="1504459" y="1417938"/>
                  </a:lnTo>
                  <a:lnTo>
                    <a:pt x="1552583" y="1446658"/>
                  </a:lnTo>
                  <a:lnTo>
                    <a:pt x="1599981" y="1474073"/>
                  </a:lnTo>
                  <a:lnTo>
                    <a:pt x="1646409" y="1499882"/>
                  </a:lnTo>
                  <a:lnTo>
                    <a:pt x="1691623" y="1523785"/>
                  </a:lnTo>
                  <a:lnTo>
                    <a:pt x="1735377" y="1545479"/>
                  </a:lnTo>
                  <a:lnTo>
                    <a:pt x="1777428" y="1564664"/>
                  </a:lnTo>
                  <a:lnTo>
                    <a:pt x="1817529" y="1581039"/>
                  </a:lnTo>
                  <a:lnTo>
                    <a:pt x="1855437" y="1594303"/>
                  </a:lnTo>
                  <a:lnTo>
                    <a:pt x="1923696" y="1610293"/>
                  </a:lnTo>
                  <a:lnTo>
                    <a:pt x="1972892" y="1613516"/>
                  </a:lnTo>
                  <a:lnTo>
                    <a:pt x="2016396" y="1609596"/>
                  </a:lnTo>
                  <a:lnTo>
                    <a:pt x="2054904" y="1599055"/>
                  </a:lnTo>
                  <a:lnTo>
                    <a:pt x="2119722" y="1560203"/>
                  </a:lnTo>
                  <a:lnTo>
                    <a:pt x="2147426" y="1532937"/>
                  </a:lnTo>
                  <a:lnTo>
                    <a:pt x="2172923" y="1501140"/>
                  </a:lnTo>
                  <a:lnTo>
                    <a:pt x="2196910" y="1465336"/>
                  </a:lnTo>
                  <a:lnTo>
                    <a:pt x="2220083" y="1426046"/>
                  </a:lnTo>
                  <a:lnTo>
                    <a:pt x="2243141" y="1383794"/>
                  </a:lnTo>
                  <a:lnTo>
                    <a:pt x="2266779" y="1339103"/>
                  </a:lnTo>
                  <a:lnTo>
                    <a:pt x="2291695" y="1292493"/>
                  </a:lnTo>
                  <a:lnTo>
                    <a:pt x="2309368" y="1256780"/>
                  </a:lnTo>
                  <a:lnTo>
                    <a:pt x="2326064" y="1216899"/>
                  </a:lnTo>
                  <a:lnTo>
                    <a:pt x="2341906" y="1173373"/>
                  </a:lnTo>
                  <a:lnTo>
                    <a:pt x="2357015" y="1126720"/>
                  </a:lnTo>
                  <a:lnTo>
                    <a:pt x="2371515" y="1077463"/>
                  </a:lnTo>
                  <a:lnTo>
                    <a:pt x="2385528" y="1026123"/>
                  </a:lnTo>
                  <a:lnTo>
                    <a:pt x="2399177" y="973220"/>
                  </a:lnTo>
                  <a:lnTo>
                    <a:pt x="2412584" y="919275"/>
                  </a:lnTo>
                  <a:lnTo>
                    <a:pt x="2425872" y="864809"/>
                  </a:lnTo>
                  <a:lnTo>
                    <a:pt x="2439163" y="810344"/>
                  </a:lnTo>
                  <a:lnTo>
                    <a:pt x="2452580" y="756399"/>
                  </a:lnTo>
                  <a:lnTo>
                    <a:pt x="2466246" y="703496"/>
                  </a:lnTo>
                  <a:lnTo>
                    <a:pt x="2480283" y="652156"/>
                  </a:lnTo>
                  <a:lnTo>
                    <a:pt x="2494814" y="602900"/>
                  </a:lnTo>
                  <a:lnTo>
                    <a:pt x="2509961" y="556248"/>
                  </a:lnTo>
                  <a:lnTo>
                    <a:pt x="2525847" y="512722"/>
                  </a:lnTo>
                  <a:lnTo>
                    <a:pt x="2542594" y="472843"/>
                  </a:lnTo>
                  <a:lnTo>
                    <a:pt x="2563598" y="425717"/>
                  </a:lnTo>
                  <a:lnTo>
                    <a:pt x="2584827" y="376964"/>
                  </a:lnTo>
                  <a:lnTo>
                    <a:pt x="2606336" y="327516"/>
                  </a:lnTo>
                  <a:lnTo>
                    <a:pt x="2628181" y="278305"/>
                  </a:lnTo>
                  <a:lnTo>
                    <a:pt x="2650415" y="230265"/>
                  </a:lnTo>
                  <a:lnTo>
                    <a:pt x="2673095" y="184328"/>
                  </a:lnTo>
                  <a:lnTo>
                    <a:pt x="2696275" y="141427"/>
                  </a:lnTo>
                  <a:lnTo>
                    <a:pt x="2720010" y="102494"/>
                  </a:lnTo>
                  <a:lnTo>
                    <a:pt x="2744355" y="68462"/>
                  </a:lnTo>
                  <a:lnTo>
                    <a:pt x="2795092" y="18833"/>
                  </a:lnTo>
                  <a:lnTo>
                    <a:pt x="2848927" y="0"/>
                  </a:lnTo>
                  <a:lnTo>
                    <a:pt x="2877144" y="4463"/>
                  </a:lnTo>
                  <a:lnTo>
                    <a:pt x="2921018" y="26856"/>
                  </a:lnTo>
                  <a:lnTo>
                    <a:pt x="2964205" y="64254"/>
                  </a:lnTo>
                  <a:lnTo>
                    <a:pt x="3007875" y="116589"/>
                  </a:lnTo>
                  <a:lnTo>
                    <a:pt x="3030256" y="148337"/>
                  </a:lnTo>
                  <a:lnTo>
                    <a:pt x="3053197" y="183793"/>
                  </a:lnTo>
                  <a:lnTo>
                    <a:pt x="3076843" y="222949"/>
                  </a:lnTo>
                  <a:lnTo>
                    <a:pt x="3101341" y="265797"/>
                  </a:lnTo>
                  <a:lnTo>
                    <a:pt x="3126838" y="312327"/>
                  </a:lnTo>
                  <a:lnTo>
                    <a:pt x="3153478" y="362532"/>
                  </a:lnTo>
                  <a:lnTo>
                    <a:pt x="3181410" y="416403"/>
                  </a:lnTo>
                  <a:lnTo>
                    <a:pt x="3210778" y="473930"/>
                  </a:lnTo>
                  <a:lnTo>
                    <a:pt x="3241729" y="535107"/>
                  </a:lnTo>
                  <a:lnTo>
                    <a:pt x="3274409" y="599923"/>
                  </a:lnTo>
                  <a:lnTo>
                    <a:pt x="3308965" y="668371"/>
                  </a:lnTo>
                  <a:lnTo>
                    <a:pt x="3345543" y="740442"/>
                  </a:lnTo>
                  <a:lnTo>
                    <a:pt x="3379683" y="808473"/>
                  </a:lnTo>
                  <a:lnTo>
                    <a:pt x="3398086" y="845830"/>
                  </a:lnTo>
                  <a:lnTo>
                    <a:pt x="3417308" y="885245"/>
                  </a:lnTo>
                  <a:lnTo>
                    <a:pt x="3437295" y="926594"/>
                  </a:lnTo>
                  <a:lnTo>
                    <a:pt x="3457994" y="969750"/>
                  </a:lnTo>
                  <a:lnTo>
                    <a:pt x="3479353" y="1014587"/>
                  </a:lnTo>
                  <a:lnTo>
                    <a:pt x="3501320" y="1060980"/>
                  </a:lnTo>
                  <a:lnTo>
                    <a:pt x="3523840" y="1108801"/>
                  </a:lnTo>
                  <a:lnTo>
                    <a:pt x="3546862" y="1157926"/>
                  </a:lnTo>
                  <a:lnTo>
                    <a:pt x="3570332" y="1208228"/>
                  </a:lnTo>
                  <a:lnTo>
                    <a:pt x="3594198" y="1259582"/>
                  </a:lnTo>
                  <a:lnTo>
                    <a:pt x="3618407" y="1311861"/>
                  </a:lnTo>
                  <a:lnTo>
                    <a:pt x="3642905" y="1364939"/>
                  </a:lnTo>
                  <a:lnTo>
                    <a:pt x="3667641" y="1418690"/>
                  </a:lnTo>
                  <a:lnTo>
                    <a:pt x="3692561" y="1472989"/>
                  </a:lnTo>
                  <a:lnTo>
                    <a:pt x="3717612" y="1527709"/>
                  </a:lnTo>
                  <a:lnTo>
                    <a:pt x="3742742" y="1582724"/>
                  </a:lnTo>
                  <a:lnTo>
                    <a:pt x="3767898" y="1637908"/>
                  </a:lnTo>
                  <a:lnTo>
                    <a:pt x="3793027" y="1693136"/>
                  </a:lnTo>
                  <a:lnTo>
                    <a:pt x="3818076" y="1748282"/>
                  </a:lnTo>
                  <a:lnTo>
                    <a:pt x="3842992" y="1803219"/>
                  </a:lnTo>
                  <a:lnTo>
                    <a:pt x="3867723" y="1857821"/>
                  </a:lnTo>
                  <a:lnTo>
                    <a:pt x="3892216" y="1911962"/>
                  </a:lnTo>
                  <a:lnTo>
                    <a:pt x="3916417" y="1965517"/>
                  </a:lnTo>
                  <a:lnTo>
                    <a:pt x="3940274" y="2018359"/>
                  </a:lnTo>
                  <a:lnTo>
                    <a:pt x="3963735" y="2070363"/>
                  </a:lnTo>
                  <a:lnTo>
                    <a:pt x="3986745" y="2121402"/>
                  </a:lnTo>
                  <a:lnTo>
                    <a:pt x="4009253" y="2171351"/>
                  </a:lnTo>
                  <a:lnTo>
                    <a:pt x="4031206" y="2220083"/>
                  </a:lnTo>
                  <a:lnTo>
                    <a:pt x="4052551" y="2267472"/>
                  </a:lnTo>
                  <a:lnTo>
                    <a:pt x="4073234" y="2313393"/>
                  </a:lnTo>
                  <a:lnTo>
                    <a:pt x="4093204" y="2357720"/>
                  </a:lnTo>
                  <a:lnTo>
                    <a:pt x="4112407" y="2400326"/>
                  </a:lnTo>
                  <a:lnTo>
                    <a:pt x="4130791" y="2441085"/>
                  </a:lnTo>
                  <a:lnTo>
                    <a:pt x="4148302" y="2479872"/>
                  </a:lnTo>
                  <a:lnTo>
                    <a:pt x="4164888" y="2516560"/>
                  </a:lnTo>
                  <a:lnTo>
                    <a:pt x="4195073" y="2583138"/>
                  </a:lnTo>
                  <a:lnTo>
                    <a:pt x="4220923" y="2639809"/>
                  </a:lnTo>
                  <a:lnTo>
                    <a:pt x="4232091" y="2664116"/>
                  </a:lnTo>
                </a:path>
              </a:pathLst>
            </a:custGeom>
            <a:ln w="76199">
              <a:solidFill>
                <a:srgbClr val="3B77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/>
            <p:cNvSpPr/>
            <p:nvPr/>
          </p:nvSpPr>
          <p:spPr>
            <a:xfrm>
              <a:off x="2037908" y="5056056"/>
              <a:ext cx="5068570" cy="0"/>
            </a:xfrm>
            <a:custGeom>
              <a:avLst/>
              <a:gdLst/>
              <a:ahLst/>
              <a:cxnLst/>
              <a:rect l="l" t="t" r="r" b="b"/>
              <a:pathLst>
                <a:path w="5068570">
                  <a:moveTo>
                    <a:pt x="0" y="0"/>
                  </a:moveTo>
                  <a:lnTo>
                    <a:pt x="5068177" y="0"/>
                  </a:lnTo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/>
            <p:cNvSpPr/>
            <p:nvPr/>
          </p:nvSpPr>
          <p:spPr>
            <a:xfrm>
              <a:off x="4571990" y="1544382"/>
              <a:ext cx="0" cy="3760047"/>
            </a:xfrm>
            <a:custGeom>
              <a:avLst/>
              <a:gdLst/>
              <a:ahLst/>
              <a:cxnLst/>
              <a:rect l="l" t="t" r="r" b="b"/>
              <a:pathLst>
                <a:path h="2820035">
                  <a:moveTo>
                    <a:pt x="0" y="0"/>
                  </a:moveTo>
                  <a:lnTo>
                    <a:pt x="0" y="2820006"/>
                  </a:lnTo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/>
            <p:cNvSpPr/>
            <p:nvPr/>
          </p:nvSpPr>
          <p:spPr>
            <a:xfrm>
              <a:off x="2472737" y="4333824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307" y="384599"/>
                  </a:moveTo>
                  <a:lnTo>
                    <a:pt x="148215" y="379520"/>
                  </a:lnTo>
                  <a:lnTo>
                    <a:pt x="107739" y="365052"/>
                  </a:lnTo>
                  <a:lnTo>
                    <a:pt x="72032" y="342351"/>
                  </a:lnTo>
                  <a:lnTo>
                    <a:pt x="42250" y="312571"/>
                  </a:lnTo>
                  <a:lnTo>
                    <a:pt x="19547" y="276866"/>
                  </a:lnTo>
                  <a:lnTo>
                    <a:pt x="5079" y="236390"/>
                  </a:lnTo>
                  <a:lnTo>
                    <a:pt x="0" y="192299"/>
                  </a:lnTo>
                  <a:lnTo>
                    <a:pt x="5079" y="148208"/>
                  </a:lnTo>
                  <a:lnTo>
                    <a:pt x="19547" y="107733"/>
                  </a:lnTo>
                  <a:lnTo>
                    <a:pt x="42250" y="72027"/>
                  </a:lnTo>
                  <a:lnTo>
                    <a:pt x="72032" y="42247"/>
                  </a:lnTo>
                  <a:lnTo>
                    <a:pt x="107739" y="19546"/>
                  </a:lnTo>
                  <a:lnTo>
                    <a:pt x="148215" y="5078"/>
                  </a:lnTo>
                  <a:lnTo>
                    <a:pt x="192307" y="0"/>
                  </a:lnTo>
                  <a:lnTo>
                    <a:pt x="229995" y="3727"/>
                  </a:lnTo>
                  <a:lnTo>
                    <a:pt x="298988" y="32305"/>
                  </a:lnTo>
                  <a:lnTo>
                    <a:pt x="352291" y="85607"/>
                  </a:lnTo>
                  <a:lnTo>
                    <a:pt x="380875" y="154607"/>
                  </a:lnTo>
                  <a:lnTo>
                    <a:pt x="384606" y="192299"/>
                  </a:lnTo>
                  <a:lnTo>
                    <a:pt x="379527" y="236390"/>
                  </a:lnTo>
                  <a:lnTo>
                    <a:pt x="365060" y="276866"/>
                  </a:lnTo>
                  <a:lnTo>
                    <a:pt x="342359" y="312571"/>
                  </a:lnTo>
                  <a:lnTo>
                    <a:pt x="312578" y="342351"/>
                  </a:lnTo>
                  <a:lnTo>
                    <a:pt x="276873" y="365052"/>
                  </a:lnTo>
                  <a:lnTo>
                    <a:pt x="236398" y="379520"/>
                  </a:lnTo>
                  <a:lnTo>
                    <a:pt x="192307" y="384599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/>
            <p:cNvSpPr/>
            <p:nvPr/>
          </p:nvSpPr>
          <p:spPr>
            <a:xfrm>
              <a:off x="2472737" y="4333824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9" y="148208"/>
                  </a:lnTo>
                  <a:lnTo>
                    <a:pt x="19547" y="107733"/>
                  </a:lnTo>
                  <a:lnTo>
                    <a:pt x="42250" y="72027"/>
                  </a:lnTo>
                  <a:lnTo>
                    <a:pt x="72032" y="42247"/>
                  </a:lnTo>
                  <a:lnTo>
                    <a:pt x="107739" y="19546"/>
                  </a:lnTo>
                  <a:lnTo>
                    <a:pt x="148215" y="5078"/>
                  </a:lnTo>
                  <a:lnTo>
                    <a:pt x="192307" y="0"/>
                  </a:lnTo>
                  <a:lnTo>
                    <a:pt x="265891" y="14634"/>
                  </a:lnTo>
                  <a:lnTo>
                    <a:pt x="328281" y="56324"/>
                  </a:lnTo>
                  <a:lnTo>
                    <a:pt x="369963" y="118706"/>
                  </a:lnTo>
                  <a:lnTo>
                    <a:pt x="384606" y="192299"/>
                  </a:lnTo>
                  <a:lnTo>
                    <a:pt x="379527" y="236390"/>
                  </a:lnTo>
                  <a:lnTo>
                    <a:pt x="365060" y="276866"/>
                  </a:lnTo>
                  <a:lnTo>
                    <a:pt x="342359" y="312571"/>
                  </a:lnTo>
                  <a:lnTo>
                    <a:pt x="312578" y="342351"/>
                  </a:lnTo>
                  <a:lnTo>
                    <a:pt x="276873" y="365052"/>
                  </a:lnTo>
                  <a:lnTo>
                    <a:pt x="236398" y="379520"/>
                  </a:lnTo>
                  <a:lnTo>
                    <a:pt x="192307" y="384599"/>
                  </a:lnTo>
                  <a:lnTo>
                    <a:pt x="148215" y="379520"/>
                  </a:lnTo>
                  <a:lnTo>
                    <a:pt x="107739" y="365052"/>
                  </a:lnTo>
                  <a:lnTo>
                    <a:pt x="72032" y="342351"/>
                  </a:lnTo>
                  <a:lnTo>
                    <a:pt x="42250" y="312571"/>
                  </a:lnTo>
                  <a:lnTo>
                    <a:pt x="19547" y="276866"/>
                  </a:lnTo>
                  <a:lnTo>
                    <a:pt x="5079" y="236390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/>
            <p:cNvSpPr/>
            <p:nvPr/>
          </p:nvSpPr>
          <p:spPr>
            <a:xfrm>
              <a:off x="3444643" y="2971824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601"/>
                  </a:moveTo>
                  <a:lnTo>
                    <a:pt x="148208" y="379522"/>
                  </a:lnTo>
                  <a:lnTo>
                    <a:pt x="107733" y="365055"/>
                  </a:lnTo>
                  <a:lnTo>
                    <a:pt x="72027" y="342354"/>
                  </a:lnTo>
                  <a:lnTo>
                    <a:pt x="42247" y="312573"/>
                  </a:lnTo>
                  <a:lnTo>
                    <a:pt x="19546" y="276867"/>
                  </a:lnTo>
                  <a:lnTo>
                    <a:pt x="5078" y="236391"/>
                  </a:lnTo>
                  <a:lnTo>
                    <a:pt x="0" y="192299"/>
                  </a:lnTo>
                  <a:lnTo>
                    <a:pt x="5078" y="148206"/>
                  </a:lnTo>
                  <a:lnTo>
                    <a:pt x="19546" y="107730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94" y="85611"/>
                  </a:lnTo>
                  <a:lnTo>
                    <a:pt x="380871" y="154608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3"/>
                  </a:lnTo>
                  <a:lnTo>
                    <a:pt x="312571" y="342354"/>
                  </a:lnTo>
                  <a:lnTo>
                    <a:pt x="276866" y="365055"/>
                  </a:lnTo>
                  <a:lnTo>
                    <a:pt x="236390" y="379522"/>
                  </a:lnTo>
                  <a:lnTo>
                    <a:pt x="192299" y="384601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/>
            <p:cNvSpPr/>
            <p:nvPr/>
          </p:nvSpPr>
          <p:spPr>
            <a:xfrm>
              <a:off x="3444643" y="2971824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8" y="148206"/>
                  </a:lnTo>
                  <a:lnTo>
                    <a:pt x="19546" y="107730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7"/>
                  </a:lnTo>
                  <a:lnTo>
                    <a:pt x="328274" y="56322"/>
                  </a:lnTo>
                  <a:lnTo>
                    <a:pt x="369964" y="118709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3"/>
                  </a:lnTo>
                  <a:lnTo>
                    <a:pt x="312571" y="342354"/>
                  </a:lnTo>
                  <a:lnTo>
                    <a:pt x="276866" y="365055"/>
                  </a:lnTo>
                  <a:lnTo>
                    <a:pt x="236390" y="379522"/>
                  </a:lnTo>
                  <a:lnTo>
                    <a:pt x="192299" y="384601"/>
                  </a:lnTo>
                  <a:lnTo>
                    <a:pt x="148208" y="379522"/>
                  </a:lnTo>
                  <a:lnTo>
                    <a:pt x="107733" y="365055"/>
                  </a:lnTo>
                  <a:lnTo>
                    <a:pt x="72027" y="342354"/>
                  </a:lnTo>
                  <a:lnTo>
                    <a:pt x="42247" y="312573"/>
                  </a:lnTo>
                  <a:lnTo>
                    <a:pt x="19546" y="276867"/>
                  </a:lnTo>
                  <a:lnTo>
                    <a:pt x="5078" y="236391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/>
            <p:cNvSpPr/>
            <p:nvPr/>
          </p:nvSpPr>
          <p:spPr>
            <a:xfrm>
              <a:off x="5714188" y="2459055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9"/>
                  </a:moveTo>
                  <a:lnTo>
                    <a:pt x="148208" y="379520"/>
                  </a:lnTo>
                  <a:lnTo>
                    <a:pt x="107733" y="365053"/>
                  </a:lnTo>
                  <a:lnTo>
                    <a:pt x="72027" y="342353"/>
                  </a:lnTo>
                  <a:lnTo>
                    <a:pt x="42247" y="312573"/>
                  </a:lnTo>
                  <a:lnTo>
                    <a:pt x="19546" y="276868"/>
                  </a:lnTo>
                  <a:lnTo>
                    <a:pt x="5078" y="236392"/>
                  </a:lnTo>
                  <a:lnTo>
                    <a:pt x="0" y="192299"/>
                  </a:lnTo>
                  <a:lnTo>
                    <a:pt x="5078" y="148207"/>
                  </a:lnTo>
                  <a:lnTo>
                    <a:pt x="19546" y="107731"/>
                  </a:lnTo>
                  <a:lnTo>
                    <a:pt x="42247" y="72026"/>
                  </a:lnTo>
                  <a:lnTo>
                    <a:pt x="72027" y="42246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9"/>
                  </a:lnTo>
                  <a:lnTo>
                    <a:pt x="352283" y="85612"/>
                  </a:lnTo>
                  <a:lnTo>
                    <a:pt x="380867" y="154609"/>
                  </a:lnTo>
                  <a:lnTo>
                    <a:pt x="384599" y="192299"/>
                  </a:lnTo>
                  <a:lnTo>
                    <a:pt x="379520" y="236392"/>
                  </a:lnTo>
                  <a:lnTo>
                    <a:pt x="365052" y="276868"/>
                  </a:lnTo>
                  <a:lnTo>
                    <a:pt x="342351" y="312573"/>
                  </a:lnTo>
                  <a:lnTo>
                    <a:pt x="312571" y="342353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"/>
            <p:cNvSpPr/>
            <p:nvPr/>
          </p:nvSpPr>
          <p:spPr>
            <a:xfrm>
              <a:off x="5714188" y="2459055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8" y="148207"/>
                  </a:lnTo>
                  <a:lnTo>
                    <a:pt x="19546" y="107731"/>
                  </a:lnTo>
                  <a:lnTo>
                    <a:pt x="42247" y="72026"/>
                  </a:lnTo>
                  <a:lnTo>
                    <a:pt x="72027" y="42246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8"/>
                  </a:lnTo>
                  <a:lnTo>
                    <a:pt x="328274" y="56324"/>
                  </a:lnTo>
                  <a:lnTo>
                    <a:pt x="369955" y="118710"/>
                  </a:lnTo>
                  <a:lnTo>
                    <a:pt x="384599" y="192299"/>
                  </a:lnTo>
                  <a:lnTo>
                    <a:pt x="379520" y="236392"/>
                  </a:lnTo>
                  <a:lnTo>
                    <a:pt x="365052" y="276868"/>
                  </a:lnTo>
                  <a:lnTo>
                    <a:pt x="342351" y="312573"/>
                  </a:lnTo>
                  <a:lnTo>
                    <a:pt x="312571" y="342353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lnTo>
                    <a:pt x="148208" y="379520"/>
                  </a:lnTo>
                  <a:lnTo>
                    <a:pt x="107733" y="365053"/>
                  </a:lnTo>
                  <a:lnTo>
                    <a:pt x="72027" y="342353"/>
                  </a:lnTo>
                  <a:lnTo>
                    <a:pt x="42247" y="312573"/>
                  </a:lnTo>
                  <a:lnTo>
                    <a:pt x="19546" y="276868"/>
                  </a:lnTo>
                  <a:lnTo>
                    <a:pt x="5078" y="236392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3"/>
            <p:cNvSpPr/>
            <p:nvPr/>
          </p:nvSpPr>
          <p:spPr>
            <a:xfrm>
              <a:off x="4683165" y="3167896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6"/>
                  </a:moveTo>
                  <a:lnTo>
                    <a:pt x="148208" y="379517"/>
                  </a:lnTo>
                  <a:lnTo>
                    <a:pt x="107733" y="365050"/>
                  </a:lnTo>
                  <a:lnTo>
                    <a:pt x="72027" y="342349"/>
                  </a:lnTo>
                  <a:lnTo>
                    <a:pt x="42247" y="312568"/>
                  </a:lnTo>
                  <a:lnTo>
                    <a:pt x="19546" y="276863"/>
                  </a:lnTo>
                  <a:lnTo>
                    <a:pt x="5078" y="236388"/>
                  </a:lnTo>
                  <a:lnTo>
                    <a:pt x="0" y="192297"/>
                  </a:lnTo>
                  <a:lnTo>
                    <a:pt x="5078" y="148205"/>
                  </a:lnTo>
                  <a:lnTo>
                    <a:pt x="19546" y="107729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83" y="85611"/>
                  </a:lnTo>
                  <a:lnTo>
                    <a:pt x="380867" y="154607"/>
                  </a:lnTo>
                  <a:lnTo>
                    <a:pt x="384599" y="192297"/>
                  </a:lnTo>
                  <a:lnTo>
                    <a:pt x="379520" y="236388"/>
                  </a:lnTo>
                  <a:lnTo>
                    <a:pt x="365052" y="276863"/>
                  </a:lnTo>
                  <a:lnTo>
                    <a:pt x="342351" y="312568"/>
                  </a:lnTo>
                  <a:lnTo>
                    <a:pt x="312571" y="342349"/>
                  </a:lnTo>
                  <a:lnTo>
                    <a:pt x="276866" y="365050"/>
                  </a:lnTo>
                  <a:lnTo>
                    <a:pt x="236390" y="379517"/>
                  </a:lnTo>
                  <a:lnTo>
                    <a:pt x="192299" y="384596"/>
                  </a:lnTo>
                  <a:close/>
                </a:path>
              </a:pathLst>
            </a:custGeom>
            <a:solidFill>
              <a:srgbClr val="9EC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4"/>
            <p:cNvSpPr/>
            <p:nvPr/>
          </p:nvSpPr>
          <p:spPr>
            <a:xfrm>
              <a:off x="4683165" y="3167896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7"/>
                  </a:moveTo>
                  <a:lnTo>
                    <a:pt x="5078" y="148205"/>
                  </a:lnTo>
                  <a:lnTo>
                    <a:pt x="19546" y="107729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7"/>
                  </a:lnTo>
                  <a:lnTo>
                    <a:pt x="328274" y="56322"/>
                  </a:lnTo>
                  <a:lnTo>
                    <a:pt x="369955" y="118709"/>
                  </a:lnTo>
                  <a:lnTo>
                    <a:pt x="384599" y="192297"/>
                  </a:lnTo>
                  <a:lnTo>
                    <a:pt x="379520" y="236388"/>
                  </a:lnTo>
                  <a:lnTo>
                    <a:pt x="365052" y="276863"/>
                  </a:lnTo>
                  <a:lnTo>
                    <a:pt x="342351" y="312568"/>
                  </a:lnTo>
                  <a:lnTo>
                    <a:pt x="312571" y="342349"/>
                  </a:lnTo>
                  <a:lnTo>
                    <a:pt x="276866" y="365050"/>
                  </a:lnTo>
                  <a:lnTo>
                    <a:pt x="236390" y="379517"/>
                  </a:lnTo>
                  <a:lnTo>
                    <a:pt x="192299" y="384596"/>
                  </a:lnTo>
                  <a:lnTo>
                    <a:pt x="148208" y="379517"/>
                  </a:lnTo>
                  <a:lnTo>
                    <a:pt x="107733" y="365050"/>
                  </a:lnTo>
                  <a:lnTo>
                    <a:pt x="72027" y="342349"/>
                  </a:lnTo>
                  <a:lnTo>
                    <a:pt x="42247" y="312568"/>
                  </a:lnTo>
                  <a:lnTo>
                    <a:pt x="19546" y="276863"/>
                  </a:lnTo>
                  <a:lnTo>
                    <a:pt x="5078" y="236388"/>
                  </a:lnTo>
                  <a:lnTo>
                    <a:pt x="0" y="192297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5"/>
            <p:cNvSpPr/>
            <p:nvPr/>
          </p:nvSpPr>
          <p:spPr>
            <a:xfrm>
              <a:off x="4950815" y="2148805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9"/>
                  </a:moveTo>
                  <a:lnTo>
                    <a:pt x="148200" y="379520"/>
                  </a:lnTo>
                  <a:lnTo>
                    <a:pt x="107722" y="365053"/>
                  </a:lnTo>
                  <a:lnTo>
                    <a:pt x="72017" y="342352"/>
                  </a:lnTo>
                  <a:lnTo>
                    <a:pt x="42239" y="312572"/>
                  </a:lnTo>
                  <a:lnTo>
                    <a:pt x="19541" y="276867"/>
                  </a:lnTo>
                  <a:lnTo>
                    <a:pt x="5077" y="236391"/>
                  </a:lnTo>
                  <a:lnTo>
                    <a:pt x="0" y="192299"/>
                  </a:lnTo>
                  <a:lnTo>
                    <a:pt x="5077" y="148206"/>
                  </a:lnTo>
                  <a:lnTo>
                    <a:pt x="19541" y="107730"/>
                  </a:lnTo>
                  <a:lnTo>
                    <a:pt x="42239" y="72025"/>
                  </a:lnTo>
                  <a:lnTo>
                    <a:pt x="72017" y="42245"/>
                  </a:lnTo>
                  <a:lnTo>
                    <a:pt x="107722" y="19545"/>
                  </a:lnTo>
                  <a:lnTo>
                    <a:pt x="148200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83" y="85610"/>
                  </a:lnTo>
                  <a:lnTo>
                    <a:pt x="380867" y="154607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2"/>
                  </a:lnTo>
                  <a:lnTo>
                    <a:pt x="312571" y="342352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close/>
                </a:path>
              </a:pathLst>
            </a:custGeom>
            <a:solidFill>
              <a:srgbClr val="A3C1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6"/>
            <p:cNvSpPr/>
            <p:nvPr/>
          </p:nvSpPr>
          <p:spPr>
            <a:xfrm>
              <a:off x="4950814" y="2148805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7" y="148206"/>
                  </a:lnTo>
                  <a:lnTo>
                    <a:pt x="19541" y="107730"/>
                  </a:lnTo>
                  <a:lnTo>
                    <a:pt x="42239" y="72025"/>
                  </a:lnTo>
                  <a:lnTo>
                    <a:pt x="72017" y="42245"/>
                  </a:lnTo>
                  <a:lnTo>
                    <a:pt x="107722" y="19545"/>
                  </a:lnTo>
                  <a:lnTo>
                    <a:pt x="148200" y="5078"/>
                  </a:lnTo>
                  <a:lnTo>
                    <a:pt x="192299" y="0"/>
                  </a:lnTo>
                  <a:lnTo>
                    <a:pt x="265883" y="14637"/>
                  </a:lnTo>
                  <a:lnTo>
                    <a:pt x="328274" y="56322"/>
                  </a:lnTo>
                  <a:lnTo>
                    <a:pt x="369955" y="118708"/>
                  </a:lnTo>
                  <a:lnTo>
                    <a:pt x="384599" y="192299"/>
                  </a:lnTo>
                  <a:lnTo>
                    <a:pt x="379520" y="236391"/>
                  </a:lnTo>
                  <a:lnTo>
                    <a:pt x="365052" y="276867"/>
                  </a:lnTo>
                  <a:lnTo>
                    <a:pt x="342351" y="312572"/>
                  </a:lnTo>
                  <a:lnTo>
                    <a:pt x="312571" y="342352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lnTo>
                    <a:pt x="148200" y="379520"/>
                  </a:lnTo>
                  <a:lnTo>
                    <a:pt x="107722" y="365053"/>
                  </a:lnTo>
                  <a:lnTo>
                    <a:pt x="72017" y="342352"/>
                  </a:lnTo>
                  <a:lnTo>
                    <a:pt x="42239" y="312572"/>
                  </a:lnTo>
                  <a:lnTo>
                    <a:pt x="19541" y="276867"/>
                  </a:lnTo>
                  <a:lnTo>
                    <a:pt x="5077" y="236391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7"/>
            <p:cNvSpPr txBox="1"/>
            <p:nvPr/>
          </p:nvSpPr>
          <p:spPr>
            <a:xfrm>
              <a:off x="4212962" y="1500535"/>
              <a:ext cx="177800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dirty="0">
                  <a:latin typeface="Arial"/>
                  <a:cs typeface="Arial"/>
                </a:rPr>
                <a:t>y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24" name="object 18"/>
            <p:cNvSpPr txBox="1"/>
            <p:nvPr/>
          </p:nvSpPr>
          <p:spPr>
            <a:xfrm>
              <a:off x="5364440" y="1054942"/>
              <a:ext cx="240029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dirty="0">
                  <a:solidFill>
                    <a:srgbClr val="0000FF"/>
                  </a:solidFill>
                  <a:latin typeface="Arial"/>
                  <a:cs typeface="Arial"/>
                </a:rPr>
                <a:t>f</a:t>
              </a:r>
              <a:r>
                <a:rPr sz="2400" b="1" baseline="-31250" dirty="0">
                  <a:solidFill>
                    <a:srgbClr val="0000FF"/>
                  </a:solidFill>
                  <a:latin typeface="Arial"/>
                  <a:cs typeface="Arial"/>
                </a:rPr>
                <a:t>1</a:t>
              </a:r>
              <a:endParaRPr sz="2400" baseline="-31250">
                <a:latin typeface="Arial"/>
                <a:cs typeface="Arial"/>
              </a:endParaRPr>
            </a:p>
          </p:txBody>
        </p:sp>
        <p:sp>
          <p:nvSpPr>
            <p:cNvPr id="25" name="object 19"/>
            <p:cNvSpPr txBox="1"/>
            <p:nvPr/>
          </p:nvSpPr>
          <p:spPr>
            <a:xfrm>
              <a:off x="6611115" y="1247107"/>
              <a:ext cx="240029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dirty="0">
                  <a:solidFill>
                    <a:srgbClr val="38751C"/>
                  </a:solidFill>
                  <a:latin typeface="Arial"/>
                  <a:cs typeface="Arial"/>
                </a:rPr>
                <a:t>f</a:t>
              </a:r>
              <a:r>
                <a:rPr sz="2400" b="1" baseline="-31250" dirty="0">
                  <a:solidFill>
                    <a:srgbClr val="38751C"/>
                  </a:solidFill>
                  <a:latin typeface="Arial"/>
                  <a:cs typeface="Arial"/>
                </a:rPr>
                <a:t>2</a:t>
              </a:r>
              <a:endParaRPr sz="2400" baseline="-31250">
                <a:latin typeface="Arial"/>
                <a:cs typeface="Arial"/>
              </a:endParaRPr>
            </a:p>
          </p:txBody>
        </p:sp>
        <p:sp>
          <p:nvSpPr>
            <p:cNvPr id="26" name="object 20"/>
            <p:cNvSpPr/>
            <p:nvPr/>
          </p:nvSpPr>
          <p:spPr>
            <a:xfrm>
              <a:off x="3147418" y="3821025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9"/>
                  </a:moveTo>
                  <a:lnTo>
                    <a:pt x="148208" y="379520"/>
                  </a:lnTo>
                  <a:lnTo>
                    <a:pt x="107733" y="365052"/>
                  </a:lnTo>
                  <a:lnTo>
                    <a:pt x="72027" y="342351"/>
                  </a:lnTo>
                  <a:lnTo>
                    <a:pt x="42247" y="312571"/>
                  </a:lnTo>
                  <a:lnTo>
                    <a:pt x="19546" y="276866"/>
                  </a:lnTo>
                  <a:lnTo>
                    <a:pt x="5078" y="236390"/>
                  </a:lnTo>
                  <a:lnTo>
                    <a:pt x="0" y="192299"/>
                  </a:lnTo>
                  <a:lnTo>
                    <a:pt x="5078" y="148208"/>
                  </a:lnTo>
                  <a:lnTo>
                    <a:pt x="19546" y="107733"/>
                  </a:lnTo>
                  <a:lnTo>
                    <a:pt x="42247" y="72027"/>
                  </a:lnTo>
                  <a:lnTo>
                    <a:pt x="72027" y="42247"/>
                  </a:lnTo>
                  <a:lnTo>
                    <a:pt x="107733" y="19546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7"/>
                  </a:lnTo>
                  <a:lnTo>
                    <a:pt x="298981" y="32305"/>
                  </a:lnTo>
                  <a:lnTo>
                    <a:pt x="352283" y="85607"/>
                  </a:lnTo>
                  <a:lnTo>
                    <a:pt x="380867" y="154607"/>
                  </a:lnTo>
                  <a:lnTo>
                    <a:pt x="384599" y="192299"/>
                  </a:lnTo>
                  <a:lnTo>
                    <a:pt x="379520" y="236390"/>
                  </a:lnTo>
                  <a:lnTo>
                    <a:pt x="365052" y="276866"/>
                  </a:lnTo>
                  <a:lnTo>
                    <a:pt x="342351" y="312571"/>
                  </a:lnTo>
                  <a:lnTo>
                    <a:pt x="312571" y="342351"/>
                  </a:lnTo>
                  <a:lnTo>
                    <a:pt x="276866" y="365052"/>
                  </a:lnTo>
                  <a:lnTo>
                    <a:pt x="236390" y="379520"/>
                  </a:lnTo>
                  <a:lnTo>
                    <a:pt x="192299" y="384599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1"/>
            <p:cNvSpPr/>
            <p:nvPr/>
          </p:nvSpPr>
          <p:spPr>
            <a:xfrm>
              <a:off x="3147418" y="3821025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8" y="148208"/>
                  </a:lnTo>
                  <a:lnTo>
                    <a:pt x="19546" y="107733"/>
                  </a:lnTo>
                  <a:lnTo>
                    <a:pt x="42247" y="72027"/>
                  </a:lnTo>
                  <a:lnTo>
                    <a:pt x="72027" y="42247"/>
                  </a:lnTo>
                  <a:lnTo>
                    <a:pt x="107733" y="19546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4"/>
                  </a:lnTo>
                  <a:lnTo>
                    <a:pt x="328274" y="56324"/>
                  </a:lnTo>
                  <a:lnTo>
                    <a:pt x="369955" y="118706"/>
                  </a:lnTo>
                  <a:lnTo>
                    <a:pt x="384599" y="192299"/>
                  </a:lnTo>
                  <a:lnTo>
                    <a:pt x="379520" y="236390"/>
                  </a:lnTo>
                  <a:lnTo>
                    <a:pt x="365052" y="276866"/>
                  </a:lnTo>
                  <a:lnTo>
                    <a:pt x="342351" y="312571"/>
                  </a:lnTo>
                  <a:lnTo>
                    <a:pt x="312571" y="342351"/>
                  </a:lnTo>
                  <a:lnTo>
                    <a:pt x="276866" y="365052"/>
                  </a:lnTo>
                  <a:lnTo>
                    <a:pt x="236390" y="379520"/>
                  </a:lnTo>
                  <a:lnTo>
                    <a:pt x="192299" y="384599"/>
                  </a:lnTo>
                  <a:lnTo>
                    <a:pt x="148208" y="379520"/>
                  </a:lnTo>
                  <a:lnTo>
                    <a:pt x="107733" y="365052"/>
                  </a:lnTo>
                  <a:lnTo>
                    <a:pt x="72027" y="342351"/>
                  </a:lnTo>
                  <a:lnTo>
                    <a:pt x="42247" y="312571"/>
                  </a:lnTo>
                  <a:lnTo>
                    <a:pt x="19546" y="276866"/>
                  </a:lnTo>
                  <a:lnTo>
                    <a:pt x="5078" y="236390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2"/>
            <p:cNvSpPr/>
            <p:nvPr/>
          </p:nvSpPr>
          <p:spPr>
            <a:xfrm>
              <a:off x="4227841" y="2625661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9"/>
                  </a:moveTo>
                  <a:lnTo>
                    <a:pt x="148208" y="379520"/>
                  </a:lnTo>
                  <a:lnTo>
                    <a:pt x="107733" y="365053"/>
                  </a:lnTo>
                  <a:lnTo>
                    <a:pt x="72027" y="342353"/>
                  </a:lnTo>
                  <a:lnTo>
                    <a:pt x="42247" y="312573"/>
                  </a:lnTo>
                  <a:lnTo>
                    <a:pt x="19546" y="276868"/>
                  </a:lnTo>
                  <a:lnTo>
                    <a:pt x="5078" y="236392"/>
                  </a:lnTo>
                  <a:lnTo>
                    <a:pt x="0" y="192299"/>
                  </a:lnTo>
                  <a:lnTo>
                    <a:pt x="5078" y="148206"/>
                  </a:lnTo>
                  <a:lnTo>
                    <a:pt x="19546" y="107730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83" y="85611"/>
                  </a:lnTo>
                  <a:lnTo>
                    <a:pt x="380867" y="154609"/>
                  </a:lnTo>
                  <a:lnTo>
                    <a:pt x="384599" y="192299"/>
                  </a:lnTo>
                  <a:lnTo>
                    <a:pt x="379520" y="236392"/>
                  </a:lnTo>
                  <a:lnTo>
                    <a:pt x="365052" y="276868"/>
                  </a:lnTo>
                  <a:lnTo>
                    <a:pt x="342351" y="312573"/>
                  </a:lnTo>
                  <a:lnTo>
                    <a:pt x="312571" y="342353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3"/>
            <p:cNvSpPr/>
            <p:nvPr/>
          </p:nvSpPr>
          <p:spPr>
            <a:xfrm>
              <a:off x="4227841" y="2625661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8" y="148206"/>
                  </a:lnTo>
                  <a:lnTo>
                    <a:pt x="19546" y="107730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7"/>
                  </a:lnTo>
                  <a:lnTo>
                    <a:pt x="328274" y="56322"/>
                  </a:lnTo>
                  <a:lnTo>
                    <a:pt x="369955" y="118710"/>
                  </a:lnTo>
                  <a:lnTo>
                    <a:pt x="384599" y="192299"/>
                  </a:lnTo>
                  <a:lnTo>
                    <a:pt x="379520" y="236392"/>
                  </a:lnTo>
                  <a:lnTo>
                    <a:pt x="365052" y="276868"/>
                  </a:lnTo>
                  <a:lnTo>
                    <a:pt x="342351" y="312573"/>
                  </a:lnTo>
                  <a:lnTo>
                    <a:pt x="312571" y="342353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lnTo>
                    <a:pt x="148208" y="379520"/>
                  </a:lnTo>
                  <a:lnTo>
                    <a:pt x="107733" y="365053"/>
                  </a:lnTo>
                  <a:lnTo>
                    <a:pt x="72027" y="342353"/>
                  </a:lnTo>
                  <a:lnTo>
                    <a:pt x="42247" y="312573"/>
                  </a:lnTo>
                  <a:lnTo>
                    <a:pt x="19546" y="276868"/>
                  </a:lnTo>
                  <a:lnTo>
                    <a:pt x="5078" y="236392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4"/>
            <p:cNvSpPr/>
            <p:nvPr/>
          </p:nvSpPr>
          <p:spPr>
            <a:xfrm>
              <a:off x="6098787" y="1817796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192299" y="384599"/>
                  </a:moveTo>
                  <a:lnTo>
                    <a:pt x="148208" y="379520"/>
                  </a:lnTo>
                  <a:lnTo>
                    <a:pt x="107733" y="365053"/>
                  </a:lnTo>
                  <a:lnTo>
                    <a:pt x="72027" y="342353"/>
                  </a:lnTo>
                  <a:lnTo>
                    <a:pt x="42247" y="312573"/>
                  </a:lnTo>
                  <a:lnTo>
                    <a:pt x="19546" y="276868"/>
                  </a:lnTo>
                  <a:lnTo>
                    <a:pt x="5078" y="236392"/>
                  </a:lnTo>
                  <a:lnTo>
                    <a:pt x="0" y="192299"/>
                  </a:lnTo>
                  <a:lnTo>
                    <a:pt x="5078" y="148206"/>
                  </a:lnTo>
                  <a:lnTo>
                    <a:pt x="19546" y="107730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29988" y="3729"/>
                  </a:lnTo>
                  <a:lnTo>
                    <a:pt x="298981" y="32308"/>
                  </a:lnTo>
                  <a:lnTo>
                    <a:pt x="352283" y="85611"/>
                  </a:lnTo>
                  <a:lnTo>
                    <a:pt x="380867" y="154609"/>
                  </a:lnTo>
                  <a:lnTo>
                    <a:pt x="384599" y="192299"/>
                  </a:lnTo>
                  <a:lnTo>
                    <a:pt x="379520" y="236392"/>
                  </a:lnTo>
                  <a:lnTo>
                    <a:pt x="365052" y="276868"/>
                  </a:lnTo>
                  <a:lnTo>
                    <a:pt x="342351" y="312573"/>
                  </a:lnTo>
                  <a:lnTo>
                    <a:pt x="312571" y="342353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5"/>
            <p:cNvSpPr/>
            <p:nvPr/>
          </p:nvSpPr>
          <p:spPr>
            <a:xfrm>
              <a:off x="6098787" y="1817796"/>
              <a:ext cx="384810" cy="513080"/>
            </a:xfrm>
            <a:custGeom>
              <a:avLst/>
              <a:gdLst/>
              <a:ahLst/>
              <a:cxnLst/>
              <a:rect l="l" t="t" r="r" b="b"/>
              <a:pathLst>
                <a:path w="384810" h="384810">
                  <a:moveTo>
                    <a:pt x="0" y="192299"/>
                  </a:moveTo>
                  <a:lnTo>
                    <a:pt x="5078" y="148206"/>
                  </a:lnTo>
                  <a:lnTo>
                    <a:pt x="19546" y="107730"/>
                  </a:lnTo>
                  <a:lnTo>
                    <a:pt x="42247" y="72025"/>
                  </a:lnTo>
                  <a:lnTo>
                    <a:pt x="72027" y="42245"/>
                  </a:lnTo>
                  <a:lnTo>
                    <a:pt x="107733" y="19545"/>
                  </a:lnTo>
                  <a:lnTo>
                    <a:pt x="148208" y="5078"/>
                  </a:lnTo>
                  <a:lnTo>
                    <a:pt x="192299" y="0"/>
                  </a:lnTo>
                  <a:lnTo>
                    <a:pt x="265883" y="14637"/>
                  </a:lnTo>
                  <a:lnTo>
                    <a:pt x="328274" y="56322"/>
                  </a:lnTo>
                  <a:lnTo>
                    <a:pt x="369955" y="118710"/>
                  </a:lnTo>
                  <a:lnTo>
                    <a:pt x="384599" y="192299"/>
                  </a:lnTo>
                  <a:lnTo>
                    <a:pt x="379520" y="236392"/>
                  </a:lnTo>
                  <a:lnTo>
                    <a:pt x="365052" y="276868"/>
                  </a:lnTo>
                  <a:lnTo>
                    <a:pt x="342351" y="312573"/>
                  </a:lnTo>
                  <a:lnTo>
                    <a:pt x="312571" y="342353"/>
                  </a:lnTo>
                  <a:lnTo>
                    <a:pt x="276866" y="365053"/>
                  </a:lnTo>
                  <a:lnTo>
                    <a:pt x="236390" y="379520"/>
                  </a:lnTo>
                  <a:lnTo>
                    <a:pt x="192299" y="384599"/>
                  </a:lnTo>
                  <a:lnTo>
                    <a:pt x="148208" y="379520"/>
                  </a:lnTo>
                  <a:lnTo>
                    <a:pt x="107733" y="365053"/>
                  </a:lnTo>
                  <a:lnTo>
                    <a:pt x="72027" y="342353"/>
                  </a:lnTo>
                  <a:lnTo>
                    <a:pt x="42247" y="312573"/>
                  </a:lnTo>
                  <a:lnTo>
                    <a:pt x="19546" y="276868"/>
                  </a:lnTo>
                  <a:lnTo>
                    <a:pt x="5078" y="236392"/>
                  </a:lnTo>
                  <a:lnTo>
                    <a:pt x="0" y="19229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26"/>
          <p:cNvSpPr txBox="1"/>
          <p:nvPr/>
        </p:nvSpPr>
        <p:spPr>
          <a:xfrm>
            <a:off x="1523796" y="4797152"/>
            <a:ext cx="6432580" cy="169213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2400" dirty="0">
                <a:latin typeface="Arial"/>
                <a:cs typeface="Arial"/>
              </a:rPr>
              <a:t>x</a:t>
            </a:r>
          </a:p>
          <a:p>
            <a:pPr marL="690245">
              <a:lnSpc>
                <a:spcPct val="100000"/>
              </a:lnSpc>
              <a:spcBef>
                <a:spcPts val="660"/>
              </a:spcBef>
            </a:pPr>
            <a:r>
              <a:rPr sz="2400" dirty="0" err="1" smtClean="0">
                <a:latin typeface="+mj-lt"/>
                <a:cs typeface="Arial"/>
              </a:rPr>
              <a:t>Regulariz</a:t>
            </a:r>
            <a:r>
              <a:rPr lang="sk-SK" sz="2400" dirty="0" smtClean="0">
                <a:latin typeface="+mj-lt"/>
                <a:cs typeface="Arial"/>
              </a:rPr>
              <a:t>ácia zabraňuje aby sa model fitoval na dáta </a:t>
            </a:r>
            <a:r>
              <a:rPr lang="sk-SK" sz="2400" i="1" dirty="0" smtClean="0">
                <a:latin typeface="+mj-lt"/>
                <a:cs typeface="Arial"/>
              </a:rPr>
              <a:t>príliš dobre </a:t>
            </a:r>
            <a:r>
              <a:rPr lang="sk-SK" sz="2400" dirty="0" smtClean="0">
                <a:latin typeface="+mj-lt"/>
                <a:cs typeface="Arial"/>
              </a:rPr>
              <a:t>a teda aby sme nefitovali aj šum v dátach</a:t>
            </a:r>
            <a:endParaRPr sz="2400" dirty="0">
              <a:latin typeface="+mj-lt"/>
              <a:cs typeface="Arial"/>
            </a:endParaRPr>
          </a:p>
        </p:txBody>
      </p:sp>
      <p:sp>
        <p:nvSpPr>
          <p:cNvPr id="33" name="object 3"/>
          <p:cNvSpPr txBox="1">
            <a:spLocks/>
          </p:cNvSpPr>
          <p:nvPr/>
        </p:nvSpPr>
        <p:spPr>
          <a:xfrm>
            <a:off x="539552" y="835501"/>
            <a:ext cx="8424936" cy="505267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Regularizácia: Uprednostní jednoduché modely</a:t>
            </a:r>
            <a:endParaRPr kumimoji="0" lang="sk-SK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46945"/>
            <a:ext cx="8784976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b="1" spc="-5" dirty="0" smtClean="0">
                <a:latin typeface="Arial"/>
                <a:cs typeface="Arial"/>
              </a:rPr>
              <a:t/>
            </a:r>
            <a:br>
              <a:rPr lang="sk-SK" sz="2800" b="1" spc="-5" dirty="0" smtClean="0">
                <a:latin typeface="Arial"/>
                <a:cs typeface="Arial"/>
              </a:rPr>
            </a:br>
            <a:r>
              <a:rPr lang="en-US" sz="2800" b="1" spc="-5" dirty="0" smtClean="0">
                <a:latin typeface="Arial"/>
                <a:cs typeface="Arial"/>
              </a:rPr>
              <a:t>In</a:t>
            </a:r>
            <a:r>
              <a:rPr lang="sk-SK" sz="2800" b="1" spc="-5" dirty="0" smtClean="0">
                <a:latin typeface="Arial"/>
                <a:cs typeface="Arial"/>
              </a:rPr>
              <a:t>é Stratové funkcie: </a:t>
            </a:r>
            <a:r>
              <a:rPr lang="sk-SK" sz="2800" b="1" spc="-5" dirty="0" smtClean="0">
                <a:latin typeface="Arial"/>
                <a:cs typeface="Arial"/>
              </a:rPr>
              <a:t/>
            </a:r>
            <a:br>
              <a:rPr lang="sk-SK" sz="2800" b="1" spc="-5" dirty="0" smtClean="0">
                <a:latin typeface="Arial"/>
                <a:cs typeface="Arial"/>
              </a:rPr>
            </a:br>
            <a:r>
              <a:rPr sz="2800" b="1" spc="-5" dirty="0" err="1" smtClean="0">
                <a:latin typeface="Arial"/>
                <a:cs typeface="Arial"/>
              </a:rPr>
              <a:t>Softmax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342165" y="2116320"/>
            <a:ext cx="1980457" cy="3168351"/>
            <a:chOff x="342165" y="1988840"/>
            <a:chExt cx="1980457" cy="3168351"/>
          </a:xfrm>
        </p:grpSpPr>
        <p:sp>
          <p:nvSpPr>
            <p:cNvPr id="11" name="object 3"/>
            <p:cNvSpPr txBox="1"/>
            <p:nvPr/>
          </p:nvSpPr>
          <p:spPr>
            <a:xfrm>
              <a:off x="342165" y="3645024"/>
              <a:ext cx="845459" cy="1472326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 algn="just">
                <a:lnSpc>
                  <a:spcPct val="158200"/>
                </a:lnSpc>
                <a:spcBef>
                  <a:spcPts val="105"/>
                </a:spcBef>
              </a:pPr>
              <a:r>
                <a:rPr lang="sk-SK" sz="2000" dirty="0" smtClean="0">
                  <a:latin typeface="Arial"/>
                  <a:cs typeface="Arial"/>
                </a:rPr>
                <a:t>mačka</a:t>
              </a:r>
              <a:r>
                <a:rPr sz="2000" dirty="0" smtClean="0">
                  <a:latin typeface="Arial"/>
                  <a:cs typeface="Arial"/>
                </a:rPr>
                <a:t>  </a:t>
              </a:r>
              <a:r>
                <a:rPr lang="sk-SK" sz="2000" dirty="0" smtClean="0">
                  <a:latin typeface="Arial"/>
                  <a:cs typeface="Arial"/>
                </a:rPr>
                <a:t>auto</a:t>
              </a:r>
              <a:r>
                <a:rPr sz="2000" dirty="0" smtClean="0">
                  <a:latin typeface="Arial"/>
                  <a:cs typeface="Arial"/>
                </a:rPr>
                <a:t>  </a:t>
              </a:r>
              <a:r>
                <a:rPr lang="sk-SK" sz="2000" spc="-5" dirty="0" smtClean="0">
                  <a:latin typeface="Arial"/>
                  <a:cs typeface="Arial"/>
                </a:rPr>
                <a:t>žaba</a:t>
              </a:r>
              <a:endParaRPr sz="2000" dirty="0">
                <a:latin typeface="Arial"/>
                <a:cs typeface="Arial"/>
              </a:endParaRPr>
            </a:p>
          </p:txBody>
        </p:sp>
        <p:sp>
          <p:nvSpPr>
            <p:cNvPr id="12" name="object 4"/>
            <p:cNvSpPr txBox="1"/>
            <p:nvPr/>
          </p:nvSpPr>
          <p:spPr>
            <a:xfrm>
              <a:off x="1259632" y="3578096"/>
              <a:ext cx="1062990" cy="1579095"/>
            </a:xfrm>
            <a:prstGeom prst="rect">
              <a:avLst/>
            </a:prstGeom>
            <a:ln w="19049">
              <a:noFill/>
            </a:ln>
          </p:spPr>
          <p:txBody>
            <a:bodyPr vert="horz" wrap="square" lIns="0" tIns="45720" rIns="0" bIns="0" rtlCol="0">
              <a:spAutoFit/>
            </a:bodyPr>
            <a:lstStyle/>
            <a:p>
              <a:pPr marR="15240" algn="ctr">
                <a:lnSpc>
                  <a:spcPct val="100000"/>
                </a:lnSpc>
                <a:spcBef>
                  <a:spcPts val="360"/>
                </a:spcBef>
              </a:pPr>
              <a:r>
                <a:rPr sz="3000" b="1" spc="-5" dirty="0">
                  <a:latin typeface="Arial"/>
                  <a:cs typeface="Arial"/>
                </a:rPr>
                <a:t>3.2</a:t>
              </a:r>
              <a:endParaRPr sz="3000">
                <a:latin typeface="Arial"/>
                <a:cs typeface="Arial"/>
              </a:endParaRPr>
            </a:p>
            <a:p>
              <a:pPr marR="15240" algn="ctr">
                <a:lnSpc>
                  <a:spcPct val="100000"/>
                </a:lnSpc>
                <a:spcBef>
                  <a:spcPts val="600"/>
                </a:spcBef>
              </a:pPr>
              <a:r>
                <a:rPr sz="3000" spc="-5" dirty="0">
                  <a:latin typeface="Arial"/>
                  <a:cs typeface="Arial"/>
                </a:rPr>
                <a:t>5.1</a:t>
              </a:r>
              <a:endParaRPr sz="3000">
                <a:latin typeface="Arial"/>
                <a:cs typeface="Arial"/>
              </a:endParaRPr>
            </a:p>
            <a:p>
              <a:pPr marR="40005" algn="ctr">
                <a:lnSpc>
                  <a:spcPct val="100000"/>
                </a:lnSpc>
                <a:spcBef>
                  <a:spcPts val="600"/>
                </a:spcBef>
              </a:pPr>
              <a:r>
                <a:rPr sz="3000" dirty="0">
                  <a:latin typeface="Arial"/>
                  <a:cs typeface="Arial"/>
                </a:rPr>
                <a:t>-1.7</a:t>
              </a:r>
              <a:endParaRPr sz="3000">
                <a:latin typeface="Arial"/>
                <a:cs typeface="Arial"/>
              </a:endParaRPr>
            </a:p>
          </p:txBody>
        </p:sp>
        <p:sp>
          <p:nvSpPr>
            <p:cNvPr id="13" name="object 5"/>
            <p:cNvSpPr/>
            <p:nvPr/>
          </p:nvSpPr>
          <p:spPr>
            <a:xfrm>
              <a:off x="899592" y="1988840"/>
              <a:ext cx="1378120" cy="14264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 smtClean="0">
                <a:latin typeface="Arial"/>
                <a:cs typeface="Arial"/>
              </a:rPr>
              <a:t>Softmax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342165" y="2116320"/>
            <a:ext cx="8622323" cy="3168351"/>
            <a:chOff x="342165" y="2116320"/>
            <a:chExt cx="8622323" cy="3168351"/>
          </a:xfrm>
        </p:grpSpPr>
        <p:grpSp>
          <p:nvGrpSpPr>
            <p:cNvPr id="3" name="Group 9"/>
            <p:cNvGrpSpPr/>
            <p:nvPr/>
          </p:nvGrpSpPr>
          <p:grpSpPr>
            <a:xfrm>
              <a:off x="342165" y="2116320"/>
              <a:ext cx="7470195" cy="3168351"/>
              <a:chOff x="342165" y="1988840"/>
              <a:chExt cx="7470195" cy="3168351"/>
            </a:xfrm>
          </p:grpSpPr>
          <p:sp>
            <p:nvSpPr>
              <p:cNvPr id="11" name="object 3"/>
              <p:cNvSpPr txBox="1"/>
              <p:nvPr/>
            </p:nvSpPr>
            <p:spPr>
              <a:xfrm>
                <a:off x="342165" y="3645024"/>
                <a:ext cx="845459" cy="147232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58200"/>
                  </a:lnSpc>
                  <a:spcBef>
                    <a:spcPts val="105"/>
                  </a:spcBef>
                </a:pPr>
                <a:r>
                  <a:rPr lang="sk-SK" sz="2000" dirty="0" smtClean="0">
                    <a:latin typeface="Arial"/>
                    <a:cs typeface="Arial"/>
                  </a:rPr>
                  <a:t>mačka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dirty="0" smtClean="0">
                    <a:latin typeface="Arial"/>
                    <a:cs typeface="Arial"/>
                  </a:rPr>
                  <a:t>auto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spc="-5" dirty="0" smtClean="0">
                    <a:latin typeface="Arial"/>
                    <a:cs typeface="Arial"/>
                  </a:rPr>
                  <a:t>žaba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12" name="object 4"/>
              <p:cNvSpPr txBox="1"/>
              <p:nvPr/>
            </p:nvSpPr>
            <p:spPr>
              <a:xfrm>
                <a:off x="1259632" y="3578096"/>
                <a:ext cx="1062990" cy="1579095"/>
              </a:xfrm>
              <a:prstGeom prst="rect">
                <a:avLst/>
              </a:prstGeom>
              <a:ln w="19049">
                <a:noFill/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R="15240" algn="ctr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3.2</a:t>
                </a:r>
                <a:endParaRPr sz="3000">
                  <a:latin typeface="Arial"/>
                  <a:cs typeface="Arial"/>
                </a:endParaRPr>
              </a:p>
              <a:p>
                <a:pPr marR="1524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5.1</a:t>
                </a:r>
                <a:endParaRPr sz="3000">
                  <a:latin typeface="Arial"/>
                  <a:cs typeface="Arial"/>
                </a:endParaRPr>
              </a:p>
              <a:p>
                <a:pPr marR="4000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dirty="0">
                    <a:latin typeface="Arial"/>
                    <a:cs typeface="Arial"/>
                  </a:rPr>
                  <a:t>-1.7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13" name="object 5"/>
              <p:cNvSpPr/>
              <p:nvPr/>
            </p:nvSpPr>
            <p:spPr>
              <a:xfrm>
                <a:off x="899592" y="1988840"/>
                <a:ext cx="1378120" cy="1426495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/>
              <p:nvPr/>
            </p:nvSpPr>
            <p:spPr>
              <a:xfrm>
                <a:off x="2483768" y="2276871"/>
                <a:ext cx="1875915" cy="356073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"/>
              <p:cNvSpPr/>
              <p:nvPr/>
            </p:nvSpPr>
            <p:spPr>
              <a:xfrm>
                <a:off x="2411761" y="2187188"/>
                <a:ext cx="1944216" cy="451774"/>
              </a:xfrm>
              <a:custGeom>
                <a:avLst/>
                <a:gdLst/>
                <a:ahLst/>
                <a:cxnLst/>
                <a:rect l="l" t="t" r="r" b="b"/>
                <a:pathLst>
                  <a:path w="1794510" h="365125">
                    <a:moveTo>
                      <a:pt x="0" y="0"/>
                    </a:moveTo>
                    <a:lnTo>
                      <a:pt x="1794396" y="0"/>
                    </a:lnTo>
                    <a:lnTo>
                      <a:pt x="1794396" y="365024"/>
                    </a:lnTo>
                    <a:lnTo>
                      <a:pt x="0" y="365024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8"/>
              <p:cNvSpPr/>
              <p:nvPr/>
            </p:nvSpPr>
            <p:spPr>
              <a:xfrm>
                <a:off x="4788024" y="2132856"/>
                <a:ext cx="2952328" cy="538111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9"/>
              <p:cNvSpPr/>
              <p:nvPr/>
            </p:nvSpPr>
            <p:spPr>
              <a:xfrm>
                <a:off x="4788025" y="2128031"/>
                <a:ext cx="3024335" cy="580890"/>
              </a:xfrm>
              <a:custGeom>
                <a:avLst/>
                <a:gdLst/>
                <a:ahLst/>
                <a:cxnLst/>
                <a:rect l="l" t="t" r="r" b="b"/>
                <a:pathLst>
                  <a:path w="2896234" h="502285">
                    <a:moveTo>
                      <a:pt x="0" y="0"/>
                    </a:moveTo>
                    <a:lnTo>
                      <a:pt x="2896094" y="0"/>
                    </a:lnTo>
                    <a:lnTo>
                      <a:pt x="2896094" y="501761"/>
                    </a:lnTo>
                    <a:lnTo>
                      <a:pt x="0" y="501761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7956376" y="2204864"/>
              <a:ext cx="96500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spc="-5" dirty="0" smtClean="0">
                  <a:latin typeface="Arial"/>
                  <a:cs typeface="Arial"/>
                </a:rPr>
                <a:t>Softmax</a:t>
              </a:r>
            </a:p>
            <a:p>
              <a:r>
                <a:rPr lang="sk-SK" sz="1600" spc="-5" dirty="0" smtClean="0">
                  <a:latin typeface="Arial"/>
                  <a:cs typeface="Arial"/>
                </a:rPr>
                <a:t>Funkcia</a:t>
              </a:r>
              <a:endParaRPr lang="sk-SK" sz="1600" dirty="0" smtClean="0">
                <a:latin typeface="Arial"/>
                <a:cs typeface="Arial"/>
              </a:endParaRPr>
            </a:p>
            <a:p>
              <a:endParaRPr lang="sk-SK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7092280" y="2132856"/>
              <a:ext cx="1872208" cy="79208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sp>
        <p:nvSpPr>
          <p:cNvPr id="9" name="object 19"/>
          <p:cNvSpPr txBox="1"/>
          <p:nvPr/>
        </p:nvSpPr>
        <p:spPr>
          <a:xfrm>
            <a:off x="2843808" y="5500696"/>
            <a:ext cx="187220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spc="-5" dirty="0" smtClean="0">
                <a:solidFill>
                  <a:srgbClr val="FF0000"/>
                </a:solidFill>
                <a:latin typeface="Arial"/>
                <a:cs typeface="Arial"/>
              </a:rPr>
              <a:t>nenormalizované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342165" y="2116320"/>
            <a:ext cx="8579219" cy="3920952"/>
            <a:chOff x="342165" y="2116320"/>
            <a:chExt cx="8579219" cy="3920952"/>
          </a:xfrm>
        </p:grpSpPr>
        <p:grpSp>
          <p:nvGrpSpPr>
            <p:cNvPr id="3" name="Group 9"/>
            <p:cNvGrpSpPr/>
            <p:nvPr/>
          </p:nvGrpSpPr>
          <p:grpSpPr>
            <a:xfrm>
              <a:off x="342165" y="2116320"/>
              <a:ext cx="7470195" cy="3920952"/>
              <a:chOff x="342165" y="1988840"/>
              <a:chExt cx="7470195" cy="3920952"/>
            </a:xfrm>
          </p:grpSpPr>
          <p:sp>
            <p:nvSpPr>
              <p:cNvPr id="11" name="object 3"/>
              <p:cNvSpPr txBox="1"/>
              <p:nvPr/>
            </p:nvSpPr>
            <p:spPr>
              <a:xfrm>
                <a:off x="342165" y="3645024"/>
                <a:ext cx="845459" cy="147232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58200"/>
                  </a:lnSpc>
                  <a:spcBef>
                    <a:spcPts val="105"/>
                  </a:spcBef>
                </a:pPr>
                <a:r>
                  <a:rPr lang="sk-SK" sz="2000" dirty="0" smtClean="0">
                    <a:latin typeface="Arial"/>
                    <a:cs typeface="Arial"/>
                  </a:rPr>
                  <a:t>mačka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dirty="0" smtClean="0">
                    <a:latin typeface="Arial"/>
                    <a:cs typeface="Arial"/>
                  </a:rPr>
                  <a:t>auto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spc="-5" dirty="0" smtClean="0">
                    <a:latin typeface="Arial"/>
                    <a:cs typeface="Arial"/>
                  </a:rPr>
                  <a:t>žaba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12" name="object 4"/>
              <p:cNvSpPr txBox="1"/>
              <p:nvPr/>
            </p:nvSpPr>
            <p:spPr>
              <a:xfrm>
                <a:off x="1259632" y="3578096"/>
                <a:ext cx="1062990" cy="1579095"/>
              </a:xfrm>
              <a:prstGeom prst="rect">
                <a:avLst/>
              </a:prstGeom>
              <a:ln w="19049">
                <a:noFill/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R="15240" algn="ctr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3.2</a:t>
                </a:r>
                <a:endParaRPr sz="3000" dirty="0">
                  <a:latin typeface="Arial"/>
                  <a:cs typeface="Arial"/>
                </a:endParaRPr>
              </a:p>
              <a:p>
                <a:pPr marR="1524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5.1</a:t>
                </a:r>
                <a:endParaRPr sz="3000" dirty="0">
                  <a:latin typeface="Arial"/>
                  <a:cs typeface="Arial"/>
                </a:endParaRPr>
              </a:p>
              <a:p>
                <a:pPr marR="4000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dirty="0">
                    <a:latin typeface="Arial"/>
                    <a:cs typeface="Arial"/>
                  </a:rPr>
                  <a:t>-1.7</a:t>
                </a:r>
              </a:p>
            </p:txBody>
          </p:sp>
          <p:sp>
            <p:nvSpPr>
              <p:cNvPr id="13" name="object 5"/>
              <p:cNvSpPr/>
              <p:nvPr/>
            </p:nvSpPr>
            <p:spPr>
              <a:xfrm>
                <a:off x="899592" y="1988840"/>
                <a:ext cx="1378120" cy="142649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/>
              <p:nvPr/>
            </p:nvSpPr>
            <p:spPr>
              <a:xfrm>
                <a:off x="2483768" y="2276871"/>
                <a:ext cx="1875915" cy="35607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"/>
              <p:cNvSpPr/>
              <p:nvPr/>
            </p:nvSpPr>
            <p:spPr>
              <a:xfrm>
                <a:off x="2411761" y="2187188"/>
                <a:ext cx="1944216" cy="451774"/>
              </a:xfrm>
              <a:custGeom>
                <a:avLst/>
                <a:gdLst/>
                <a:ahLst/>
                <a:cxnLst/>
                <a:rect l="l" t="t" r="r" b="b"/>
                <a:pathLst>
                  <a:path w="1794510" h="365125">
                    <a:moveTo>
                      <a:pt x="0" y="0"/>
                    </a:moveTo>
                    <a:lnTo>
                      <a:pt x="1794396" y="0"/>
                    </a:lnTo>
                    <a:lnTo>
                      <a:pt x="1794396" y="365024"/>
                    </a:lnTo>
                    <a:lnTo>
                      <a:pt x="0" y="365024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8"/>
              <p:cNvSpPr/>
              <p:nvPr/>
            </p:nvSpPr>
            <p:spPr>
              <a:xfrm>
                <a:off x="4788024" y="2132856"/>
                <a:ext cx="2952328" cy="53811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9"/>
              <p:cNvSpPr/>
              <p:nvPr/>
            </p:nvSpPr>
            <p:spPr>
              <a:xfrm>
                <a:off x="4788025" y="2128031"/>
                <a:ext cx="3024335" cy="580890"/>
              </a:xfrm>
              <a:custGeom>
                <a:avLst/>
                <a:gdLst/>
                <a:ahLst/>
                <a:cxnLst/>
                <a:rect l="l" t="t" r="r" b="b"/>
                <a:pathLst>
                  <a:path w="2896234" h="502285">
                    <a:moveTo>
                      <a:pt x="0" y="0"/>
                    </a:moveTo>
                    <a:lnTo>
                      <a:pt x="2896094" y="0"/>
                    </a:lnTo>
                    <a:lnTo>
                      <a:pt x="2896094" y="501761"/>
                    </a:lnTo>
                    <a:lnTo>
                      <a:pt x="0" y="501761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1"/>
              <p:cNvSpPr txBox="1"/>
              <p:nvPr/>
            </p:nvSpPr>
            <p:spPr>
              <a:xfrm>
                <a:off x="3158568" y="3578096"/>
                <a:ext cx="1062990" cy="1579095"/>
              </a:xfrm>
              <a:prstGeom prst="rect">
                <a:avLst/>
              </a:prstGeom>
              <a:ln w="19049">
                <a:solidFill>
                  <a:srgbClr val="FF0000"/>
                </a:solidFill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L="255270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24.5</a:t>
                </a:r>
                <a:endParaRPr sz="3000" dirty="0">
                  <a:latin typeface="Arial"/>
                  <a:cs typeface="Arial"/>
                </a:endParaRPr>
              </a:p>
              <a:p>
                <a:pPr marR="4826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164.0</a:t>
                </a:r>
                <a:endParaRPr sz="3000" dirty="0">
                  <a:latin typeface="Arial"/>
                  <a:cs typeface="Arial"/>
                </a:endParaRPr>
              </a:p>
              <a:p>
                <a:pPr marL="3619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0.18</a:t>
                </a:r>
                <a:endParaRPr sz="3000" dirty="0">
                  <a:latin typeface="Arial"/>
                  <a:cs typeface="Arial"/>
                </a:endParaRPr>
              </a:p>
            </p:txBody>
          </p:sp>
          <p:sp>
            <p:nvSpPr>
              <p:cNvPr id="20" name="object 13"/>
              <p:cNvSpPr/>
              <p:nvPr/>
            </p:nvSpPr>
            <p:spPr>
              <a:xfrm>
                <a:off x="2545069" y="4611496"/>
                <a:ext cx="4749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74980">
                    <a:moveTo>
                      <a:pt x="0" y="0"/>
                    </a:moveTo>
                    <a:lnTo>
                      <a:pt x="474599" y="0"/>
                    </a:lnTo>
                  </a:path>
                </a:pathLst>
              </a:custGeom>
              <a:ln w="19049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14"/>
              <p:cNvSpPr/>
              <p:nvPr/>
            </p:nvSpPr>
            <p:spPr>
              <a:xfrm>
                <a:off x="3010146" y="4560768"/>
                <a:ext cx="105499" cy="10145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15"/>
              <p:cNvSpPr txBox="1"/>
              <p:nvPr/>
            </p:nvSpPr>
            <p:spPr>
              <a:xfrm>
                <a:off x="2660543" y="4161337"/>
                <a:ext cx="312420" cy="2118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spc="-5" dirty="0">
                    <a:latin typeface="Arial"/>
                    <a:cs typeface="Arial"/>
                  </a:rPr>
                  <a:t>exp</a:t>
                </a:r>
                <a:endParaRPr sz="1400">
                  <a:latin typeface="Arial"/>
                  <a:cs typeface="Arial"/>
                </a:endParaRPr>
              </a:p>
            </p:txBody>
          </p:sp>
          <p:sp>
            <p:nvSpPr>
              <p:cNvPr id="26" name="object 20"/>
              <p:cNvSpPr txBox="1"/>
              <p:nvPr/>
            </p:nvSpPr>
            <p:spPr>
              <a:xfrm>
                <a:off x="2771800" y="2862234"/>
                <a:ext cx="1728192" cy="511294"/>
              </a:xfrm>
              <a:prstGeom prst="rect">
                <a:avLst/>
              </a:prstGeom>
            </p:spPr>
            <p:txBody>
              <a:bodyPr vert="horz" wrap="square" lIns="0" tIns="8890" rIns="0" bIns="0" rtlCol="0">
                <a:spAutoFit/>
              </a:bodyPr>
              <a:lstStyle/>
              <a:p>
                <a:pPr marL="12700" marR="5080">
                  <a:lnSpc>
                    <a:spcPct val="101600"/>
                  </a:lnSpc>
                  <a:spcBef>
                    <a:spcPts val="70"/>
                  </a:spcBef>
                </a:pPr>
                <a:r>
                  <a:rPr lang="sk-SK" sz="16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Pravdepodobnosti musia byť</a:t>
                </a:r>
                <a:r>
                  <a:rPr sz="16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1600" spc="-5" dirty="0">
                    <a:solidFill>
                      <a:srgbClr val="FF0000"/>
                    </a:solidFill>
                    <a:latin typeface="Arial"/>
                    <a:cs typeface="Arial"/>
                  </a:rPr>
                  <a:t>&gt;=</a:t>
                </a:r>
                <a:r>
                  <a:rPr sz="1600" spc="-100" dirty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1600" dirty="0">
                    <a:solidFill>
                      <a:srgbClr val="FF0000"/>
                    </a:solidFill>
                    <a:latin typeface="Arial"/>
                    <a:cs typeface="Arial"/>
                  </a:rPr>
                  <a:t>0</a:t>
                </a:r>
                <a:endParaRPr sz="1600" dirty="0">
                  <a:latin typeface="Arial"/>
                  <a:cs typeface="Arial"/>
                </a:endParaRPr>
              </a:p>
            </p:txBody>
          </p:sp>
          <p:sp>
            <p:nvSpPr>
              <p:cNvPr id="36" name="object 31"/>
              <p:cNvSpPr txBox="1"/>
              <p:nvPr/>
            </p:nvSpPr>
            <p:spPr>
              <a:xfrm>
                <a:off x="2771800" y="5640488"/>
                <a:ext cx="1872207" cy="26930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ts val="2090"/>
                  </a:lnSpc>
                </a:pPr>
                <a:r>
                  <a:rPr lang="sk-SK" sz="18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pravdepodobnosti</a:t>
                </a:r>
                <a:endParaRPr sz="1800" dirty="0">
                  <a:latin typeface="Arial"/>
                  <a:cs typeface="Arial"/>
                </a:endParaRP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7956376" y="2204864"/>
              <a:ext cx="96500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spc="-5" dirty="0" smtClean="0">
                  <a:latin typeface="Arial"/>
                  <a:cs typeface="Arial"/>
                </a:rPr>
                <a:t>Softmax</a:t>
              </a:r>
            </a:p>
            <a:p>
              <a:r>
                <a:rPr lang="sk-SK" sz="1600" spc="-5" dirty="0" smtClean="0">
                  <a:latin typeface="Arial"/>
                  <a:cs typeface="Arial"/>
                </a:rPr>
                <a:t>Funkcia</a:t>
              </a:r>
              <a:endParaRPr lang="sk-SK" sz="1600" dirty="0" smtClean="0">
                <a:latin typeface="Arial"/>
                <a:cs typeface="Arial"/>
              </a:endParaRPr>
            </a:p>
            <a:p>
              <a:endParaRPr lang="sk-SK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sp>
        <p:nvSpPr>
          <p:cNvPr id="9" name="object 19"/>
          <p:cNvSpPr txBox="1"/>
          <p:nvPr/>
        </p:nvSpPr>
        <p:spPr>
          <a:xfrm>
            <a:off x="2843808" y="5500696"/>
            <a:ext cx="187220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spc="-5" dirty="0" smtClean="0">
                <a:solidFill>
                  <a:srgbClr val="FF0000"/>
                </a:solidFill>
                <a:latin typeface="Arial"/>
                <a:cs typeface="Arial"/>
              </a:rPr>
              <a:t>nenormalizované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342165" y="2116320"/>
            <a:ext cx="8579219" cy="3920952"/>
            <a:chOff x="342165" y="2116320"/>
            <a:chExt cx="8579219" cy="3920952"/>
          </a:xfrm>
        </p:grpSpPr>
        <p:grpSp>
          <p:nvGrpSpPr>
            <p:cNvPr id="3" name="Group 9"/>
            <p:cNvGrpSpPr/>
            <p:nvPr/>
          </p:nvGrpSpPr>
          <p:grpSpPr>
            <a:xfrm>
              <a:off x="342165" y="2116320"/>
              <a:ext cx="7470195" cy="3920952"/>
              <a:chOff x="342165" y="1988840"/>
              <a:chExt cx="7470195" cy="3920952"/>
            </a:xfrm>
          </p:grpSpPr>
          <p:sp>
            <p:nvSpPr>
              <p:cNvPr id="11" name="object 3"/>
              <p:cNvSpPr txBox="1"/>
              <p:nvPr/>
            </p:nvSpPr>
            <p:spPr>
              <a:xfrm>
                <a:off x="342165" y="3645024"/>
                <a:ext cx="845459" cy="147232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58200"/>
                  </a:lnSpc>
                  <a:spcBef>
                    <a:spcPts val="105"/>
                  </a:spcBef>
                </a:pPr>
                <a:r>
                  <a:rPr lang="sk-SK" sz="2000" dirty="0" smtClean="0">
                    <a:latin typeface="Arial"/>
                    <a:cs typeface="Arial"/>
                  </a:rPr>
                  <a:t>mačka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dirty="0" smtClean="0">
                    <a:latin typeface="Arial"/>
                    <a:cs typeface="Arial"/>
                  </a:rPr>
                  <a:t>auto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spc="-5" dirty="0" smtClean="0">
                    <a:latin typeface="Arial"/>
                    <a:cs typeface="Arial"/>
                  </a:rPr>
                  <a:t>žaba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12" name="object 4"/>
              <p:cNvSpPr txBox="1"/>
              <p:nvPr/>
            </p:nvSpPr>
            <p:spPr>
              <a:xfrm>
                <a:off x="1259632" y="3578096"/>
                <a:ext cx="1062990" cy="1579095"/>
              </a:xfrm>
              <a:prstGeom prst="rect">
                <a:avLst/>
              </a:prstGeom>
              <a:ln w="19049">
                <a:noFill/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R="15240" algn="ctr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3.2</a:t>
                </a:r>
                <a:endParaRPr sz="3000">
                  <a:latin typeface="Arial"/>
                  <a:cs typeface="Arial"/>
                </a:endParaRPr>
              </a:p>
              <a:p>
                <a:pPr marR="1524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5.1</a:t>
                </a:r>
                <a:endParaRPr sz="3000">
                  <a:latin typeface="Arial"/>
                  <a:cs typeface="Arial"/>
                </a:endParaRPr>
              </a:p>
              <a:p>
                <a:pPr marR="4000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dirty="0">
                    <a:latin typeface="Arial"/>
                    <a:cs typeface="Arial"/>
                  </a:rPr>
                  <a:t>-1.7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13" name="object 5"/>
              <p:cNvSpPr/>
              <p:nvPr/>
            </p:nvSpPr>
            <p:spPr>
              <a:xfrm>
                <a:off x="899592" y="1988840"/>
                <a:ext cx="1378120" cy="142649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/>
              <p:nvPr/>
            </p:nvSpPr>
            <p:spPr>
              <a:xfrm>
                <a:off x="2483768" y="2276871"/>
                <a:ext cx="1875915" cy="35607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"/>
              <p:cNvSpPr/>
              <p:nvPr/>
            </p:nvSpPr>
            <p:spPr>
              <a:xfrm>
                <a:off x="2411761" y="2187188"/>
                <a:ext cx="1944216" cy="451774"/>
              </a:xfrm>
              <a:custGeom>
                <a:avLst/>
                <a:gdLst/>
                <a:ahLst/>
                <a:cxnLst/>
                <a:rect l="l" t="t" r="r" b="b"/>
                <a:pathLst>
                  <a:path w="1794510" h="365125">
                    <a:moveTo>
                      <a:pt x="0" y="0"/>
                    </a:moveTo>
                    <a:lnTo>
                      <a:pt x="1794396" y="0"/>
                    </a:lnTo>
                    <a:lnTo>
                      <a:pt x="1794396" y="365024"/>
                    </a:lnTo>
                    <a:lnTo>
                      <a:pt x="0" y="365024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8"/>
              <p:cNvSpPr/>
              <p:nvPr/>
            </p:nvSpPr>
            <p:spPr>
              <a:xfrm>
                <a:off x="4788024" y="2132856"/>
                <a:ext cx="2952328" cy="53811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9"/>
              <p:cNvSpPr/>
              <p:nvPr/>
            </p:nvSpPr>
            <p:spPr>
              <a:xfrm>
                <a:off x="4788025" y="2128031"/>
                <a:ext cx="3024335" cy="580890"/>
              </a:xfrm>
              <a:custGeom>
                <a:avLst/>
                <a:gdLst/>
                <a:ahLst/>
                <a:cxnLst/>
                <a:rect l="l" t="t" r="r" b="b"/>
                <a:pathLst>
                  <a:path w="2896234" h="502285">
                    <a:moveTo>
                      <a:pt x="0" y="0"/>
                    </a:moveTo>
                    <a:lnTo>
                      <a:pt x="2896094" y="0"/>
                    </a:lnTo>
                    <a:lnTo>
                      <a:pt x="2896094" y="501761"/>
                    </a:lnTo>
                    <a:lnTo>
                      <a:pt x="0" y="501761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1"/>
              <p:cNvSpPr txBox="1"/>
              <p:nvPr/>
            </p:nvSpPr>
            <p:spPr>
              <a:xfrm>
                <a:off x="3158568" y="3578096"/>
                <a:ext cx="1062990" cy="1579095"/>
              </a:xfrm>
              <a:prstGeom prst="rect">
                <a:avLst/>
              </a:prstGeom>
              <a:ln w="19049">
                <a:solidFill>
                  <a:srgbClr val="FF0000"/>
                </a:solidFill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L="255270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24.5</a:t>
                </a:r>
                <a:endParaRPr sz="3000" dirty="0">
                  <a:latin typeface="Arial"/>
                  <a:cs typeface="Arial"/>
                </a:endParaRPr>
              </a:p>
              <a:p>
                <a:pPr marR="4826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164.0</a:t>
                </a:r>
                <a:endParaRPr sz="3000" dirty="0">
                  <a:latin typeface="Arial"/>
                  <a:cs typeface="Arial"/>
                </a:endParaRPr>
              </a:p>
              <a:p>
                <a:pPr marL="3619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0.18</a:t>
                </a:r>
                <a:endParaRPr sz="3000" dirty="0">
                  <a:latin typeface="Arial"/>
                  <a:cs typeface="Arial"/>
                </a:endParaRPr>
              </a:p>
            </p:txBody>
          </p:sp>
          <p:sp>
            <p:nvSpPr>
              <p:cNvPr id="19" name="object 12"/>
              <p:cNvSpPr txBox="1"/>
              <p:nvPr/>
            </p:nvSpPr>
            <p:spPr>
              <a:xfrm>
                <a:off x="5215964" y="3578096"/>
                <a:ext cx="1062990" cy="1585049"/>
              </a:xfrm>
              <a:prstGeom prst="rect">
                <a:avLst/>
              </a:prstGeom>
              <a:ln w="19049">
                <a:solidFill>
                  <a:srgbClr val="38751C"/>
                </a:solidFill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L="179070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solidFill>
                      <a:srgbClr val="9900FF"/>
                    </a:solidFill>
                    <a:latin typeface="Arial"/>
                    <a:cs typeface="Arial"/>
                  </a:rPr>
                  <a:t>0.13</a:t>
                </a:r>
                <a:endParaRPr sz="3000">
                  <a:latin typeface="Arial"/>
                  <a:cs typeface="Arial"/>
                </a:endParaRPr>
              </a:p>
              <a:p>
                <a:pPr marL="179070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0.87</a:t>
                </a:r>
                <a:endParaRPr sz="3000">
                  <a:latin typeface="Arial"/>
                  <a:cs typeface="Arial"/>
                </a:endParaRPr>
              </a:p>
              <a:p>
                <a:pPr marL="179070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0.00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20" name="object 13"/>
              <p:cNvSpPr/>
              <p:nvPr/>
            </p:nvSpPr>
            <p:spPr>
              <a:xfrm>
                <a:off x="2545069" y="4611496"/>
                <a:ext cx="4749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74980">
                    <a:moveTo>
                      <a:pt x="0" y="0"/>
                    </a:moveTo>
                    <a:lnTo>
                      <a:pt x="474599" y="0"/>
                    </a:lnTo>
                  </a:path>
                </a:pathLst>
              </a:custGeom>
              <a:ln w="19049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14"/>
              <p:cNvSpPr/>
              <p:nvPr/>
            </p:nvSpPr>
            <p:spPr>
              <a:xfrm>
                <a:off x="3010146" y="4560768"/>
                <a:ext cx="105499" cy="10145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15"/>
              <p:cNvSpPr txBox="1"/>
              <p:nvPr/>
            </p:nvSpPr>
            <p:spPr>
              <a:xfrm>
                <a:off x="2660543" y="4161337"/>
                <a:ext cx="312420" cy="2118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spc="-5" dirty="0">
                    <a:latin typeface="Arial"/>
                    <a:cs typeface="Arial"/>
                  </a:rPr>
                  <a:t>exp</a:t>
                </a:r>
                <a:endParaRPr sz="1400">
                  <a:latin typeface="Arial"/>
                  <a:cs typeface="Arial"/>
                </a:endParaRPr>
              </a:p>
            </p:txBody>
          </p:sp>
          <p:sp>
            <p:nvSpPr>
              <p:cNvPr id="23" name="object 16"/>
              <p:cNvSpPr/>
              <p:nvPr/>
            </p:nvSpPr>
            <p:spPr>
              <a:xfrm>
                <a:off x="4297666" y="4611496"/>
                <a:ext cx="7835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783589">
                    <a:moveTo>
                      <a:pt x="0" y="0"/>
                    </a:moveTo>
                    <a:lnTo>
                      <a:pt x="783298" y="0"/>
                    </a:lnTo>
                  </a:path>
                </a:pathLst>
              </a:custGeom>
              <a:ln w="19049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17"/>
              <p:cNvSpPr/>
              <p:nvPr/>
            </p:nvSpPr>
            <p:spPr>
              <a:xfrm>
                <a:off x="5071442" y="4560768"/>
                <a:ext cx="105499" cy="10145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18"/>
              <p:cNvSpPr txBox="1"/>
              <p:nvPr/>
            </p:nvSpPr>
            <p:spPr>
              <a:xfrm>
                <a:off x="4332291" y="4253842"/>
                <a:ext cx="796290" cy="2118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spc="-5" dirty="0">
                    <a:latin typeface="Arial"/>
                    <a:cs typeface="Arial"/>
                  </a:rPr>
                  <a:t>normalize</a:t>
                </a:r>
                <a:endParaRPr sz="1400">
                  <a:latin typeface="Arial"/>
                  <a:cs typeface="Arial"/>
                </a:endParaRPr>
              </a:p>
            </p:txBody>
          </p:sp>
          <p:sp>
            <p:nvSpPr>
              <p:cNvPr id="26" name="object 20"/>
              <p:cNvSpPr txBox="1"/>
              <p:nvPr/>
            </p:nvSpPr>
            <p:spPr>
              <a:xfrm>
                <a:off x="2771800" y="2862234"/>
                <a:ext cx="1728192" cy="511294"/>
              </a:xfrm>
              <a:prstGeom prst="rect">
                <a:avLst/>
              </a:prstGeom>
            </p:spPr>
            <p:txBody>
              <a:bodyPr vert="horz" wrap="square" lIns="0" tIns="8890" rIns="0" bIns="0" rtlCol="0">
                <a:spAutoFit/>
              </a:bodyPr>
              <a:lstStyle/>
              <a:p>
                <a:pPr marL="12700" marR="5080">
                  <a:lnSpc>
                    <a:spcPct val="101600"/>
                  </a:lnSpc>
                  <a:spcBef>
                    <a:spcPts val="70"/>
                  </a:spcBef>
                </a:pPr>
                <a:r>
                  <a:rPr lang="sk-SK" sz="16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Pravdepodobnosti musia byť</a:t>
                </a:r>
                <a:r>
                  <a:rPr sz="16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1600" spc="-5" dirty="0">
                    <a:solidFill>
                      <a:srgbClr val="FF0000"/>
                    </a:solidFill>
                    <a:latin typeface="Arial"/>
                    <a:cs typeface="Arial"/>
                  </a:rPr>
                  <a:t>&gt;=</a:t>
                </a:r>
                <a:r>
                  <a:rPr sz="1600" spc="-100" dirty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1600" dirty="0">
                    <a:solidFill>
                      <a:srgbClr val="FF0000"/>
                    </a:solidFill>
                    <a:latin typeface="Arial"/>
                    <a:cs typeface="Arial"/>
                  </a:rPr>
                  <a:t>0</a:t>
                </a:r>
                <a:endParaRPr sz="1600" dirty="0">
                  <a:latin typeface="Arial"/>
                  <a:cs typeface="Arial"/>
                </a:endParaRPr>
              </a:p>
            </p:txBody>
          </p:sp>
          <p:sp>
            <p:nvSpPr>
              <p:cNvPr id="27" name="object 21"/>
              <p:cNvSpPr txBox="1"/>
              <p:nvPr/>
            </p:nvSpPr>
            <p:spPr>
              <a:xfrm>
                <a:off x="4716016" y="2836782"/>
                <a:ext cx="1728192" cy="762453"/>
              </a:xfrm>
              <a:prstGeom prst="rect">
                <a:avLst/>
              </a:prstGeom>
            </p:spPr>
            <p:txBody>
              <a:bodyPr vert="horz" wrap="square" lIns="0" tIns="8890" rIns="0" bIns="0" rtlCol="0">
                <a:spAutoFit/>
              </a:bodyPr>
              <a:lstStyle/>
              <a:p>
                <a:pPr marR="5080">
                  <a:lnSpc>
                    <a:spcPct val="101600"/>
                  </a:lnSpc>
                  <a:spcBef>
                    <a:spcPts val="70"/>
                  </a:spcBef>
                </a:pPr>
                <a:r>
                  <a:rPr lang="sk-SK" sz="1600" spc="-5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Suma pravdepodobností musí byť</a:t>
                </a:r>
                <a:r>
                  <a:rPr sz="1600" spc="-110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 </a:t>
                </a:r>
                <a:r>
                  <a:rPr sz="1600" dirty="0">
                    <a:solidFill>
                      <a:srgbClr val="38751C"/>
                    </a:solidFill>
                    <a:latin typeface="Arial"/>
                    <a:cs typeface="Arial"/>
                  </a:rPr>
                  <a:t>1</a:t>
                </a:r>
                <a:endParaRPr sz="1600" dirty="0">
                  <a:latin typeface="Arial"/>
                  <a:cs typeface="Arial"/>
                </a:endParaRPr>
              </a:p>
            </p:txBody>
          </p:sp>
          <p:sp>
            <p:nvSpPr>
              <p:cNvPr id="28" name="object 22"/>
              <p:cNvSpPr txBox="1"/>
              <p:nvPr/>
            </p:nvSpPr>
            <p:spPr>
              <a:xfrm>
                <a:off x="5004048" y="5445224"/>
                <a:ext cx="2016223" cy="28982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spc="-5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pr</a:t>
                </a:r>
                <a:r>
                  <a:rPr lang="sk-SK" sz="1800" spc="-5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avdepodobnosti</a:t>
                </a:r>
                <a:endParaRPr sz="1800" dirty="0">
                  <a:latin typeface="Arial"/>
                  <a:cs typeface="Arial"/>
                </a:endParaRPr>
              </a:p>
            </p:txBody>
          </p:sp>
          <p:sp>
            <p:nvSpPr>
              <p:cNvPr id="36" name="object 31"/>
              <p:cNvSpPr txBox="1"/>
              <p:nvPr/>
            </p:nvSpPr>
            <p:spPr>
              <a:xfrm>
                <a:off x="2771800" y="5640488"/>
                <a:ext cx="1872207" cy="26930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ts val="2090"/>
                  </a:lnSpc>
                </a:pPr>
                <a:r>
                  <a:rPr lang="sk-SK" sz="18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pravdepodobnosti</a:t>
                </a:r>
                <a:endParaRPr sz="1800" dirty="0">
                  <a:latin typeface="Arial"/>
                  <a:cs typeface="Arial"/>
                </a:endParaRP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7956376" y="2204864"/>
              <a:ext cx="96500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spc="-5" dirty="0" smtClean="0">
                  <a:latin typeface="Arial"/>
                  <a:cs typeface="Arial"/>
                </a:rPr>
                <a:t>Softmax</a:t>
              </a:r>
            </a:p>
            <a:p>
              <a:r>
                <a:rPr lang="sk-SK" sz="1600" spc="-5" dirty="0" smtClean="0">
                  <a:latin typeface="Arial"/>
                  <a:cs typeface="Arial"/>
                </a:rPr>
                <a:t>Funkcia</a:t>
              </a:r>
              <a:endParaRPr lang="sk-SK" sz="1600" dirty="0" smtClean="0">
                <a:latin typeface="Arial"/>
                <a:cs typeface="Arial"/>
              </a:endParaRPr>
            </a:p>
            <a:p>
              <a:endParaRPr lang="sk-SK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sp>
        <p:nvSpPr>
          <p:cNvPr id="9" name="object 19"/>
          <p:cNvSpPr txBox="1"/>
          <p:nvPr/>
        </p:nvSpPr>
        <p:spPr>
          <a:xfrm>
            <a:off x="2843808" y="5500696"/>
            <a:ext cx="187220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spc="-5" dirty="0" smtClean="0">
                <a:solidFill>
                  <a:srgbClr val="FF0000"/>
                </a:solidFill>
                <a:latin typeface="Arial"/>
                <a:cs typeface="Arial"/>
              </a:rPr>
              <a:t>nenormalizované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42165" y="2116320"/>
            <a:ext cx="8781766" cy="3920952"/>
            <a:chOff x="342165" y="2116320"/>
            <a:chExt cx="8781766" cy="3920952"/>
          </a:xfrm>
        </p:grpSpPr>
        <p:grpSp>
          <p:nvGrpSpPr>
            <p:cNvPr id="2" name="Group 9"/>
            <p:cNvGrpSpPr/>
            <p:nvPr/>
          </p:nvGrpSpPr>
          <p:grpSpPr>
            <a:xfrm>
              <a:off x="342165" y="2116320"/>
              <a:ext cx="8781766" cy="3920952"/>
              <a:chOff x="342165" y="1988840"/>
              <a:chExt cx="8781766" cy="3920952"/>
            </a:xfrm>
          </p:grpSpPr>
          <p:sp>
            <p:nvSpPr>
              <p:cNvPr id="11" name="object 3"/>
              <p:cNvSpPr txBox="1"/>
              <p:nvPr/>
            </p:nvSpPr>
            <p:spPr>
              <a:xfrm>
                <a:off x="342165" y="3645024"/>
                <a:ext cx="845459" cy="147232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58200"/>
                  </a:lnSpc>
                  <a:spcBef>
                    <a:spcPts val="105"/>
                  </a:spcBef>
                </a:pPr>
                <a:r>
                  <a:rPr lang="sk-SK" sz="2000" dirty="0" smtClean="0">
                    <a:latin typeface="Arial"/>
                    <a:cs typeface="Arial"/>
                  </a:rPr>
                  <a:t>mačka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dirty="0" smtClean="0">
                    <a:latin typeface="Arial"/>
                    <a:cs typeface="Arial"/>
                  </a:rPr>
                  <a:t>auto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spc="-5" dirty="0" smtClean="0">
                    <a:latin typeface="Arial"/>
                    <a:cs typeface="Arial"/>
                  </a:rPr>
                  <a:t>žaba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12" name="object 4"/>
              <p:cNvSpPr txBox="1"/>
              <p:nvPr/>
            </p:nvSpPr>
            <p:spPr>
              <a:xfrm>
                <a:off x="1259632" y="3578096"/>
                <a:ext cx="1062990" cy="1579095"/>
              </a:xfrm>
              <a:prstGeom prst="rect">
                <a:avLst/>
              </a:prstGeom>
              <a:ln w="19049">
                <a:solidFill>
                  <a:srgbClr val="0000FF"/>
                </a:solidFill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R="15240" algn="ctr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3.2</a:t>
                </a:r>
                <a:endParaRPr sz="3000">
                  <a:latin typeface="Arial"/>
                  <a:cs typeface="Arial"/>
                </a:endParaRPr>
              </a:p>
              <a:p>
                <a:pPr marR="1524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5.1</a:t>
                </a:r>
                <a:endParaRPr sz="3000">
                  <a:latin typeface="Arial"/>
                  <a:cs typeface="Arial"/>
                </a:endParaRPr>
              </a:p>
              <a:p>
                <a:pPr marR="4000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dirty="0">
                    <a:latin typeface="Arial"/>
                    <a:cs typeface="Arial"/>
                  </a:rPr>
                  <a:t>-1.7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13" name="object 5"/>
              <p:cNvSpPr/>
              <p:nvPr/>
            </p:nvSpPr>
            <p:spPr>
              <a:xfrm>
                <a:off x="899592" y="1988840"/>
                <a:ext cx="1378120" cy="142649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/>
              <p:nvPr/>
            </p:nvSpPr>
            <p:spPr>
              <a:xfrm>
                <a:off x="2483768" y="2276871"/>
                <a:ext cx="1875915" cy="35607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"/>
              <p:cNvSpPr/>
              <p:nvPr/>
            </p:nvSpPr>
            <p:spPr>
              <a:xfrm>
                <a:off x="2411761" y="2187188"/>
                <a:ext cx="1944216" cy="451774"/>
              </a:xfrm>
              <a:custGeom>
                <a:avLst/>
                <a:gdLst/>
                <a:ahLst/>
                <a:cxnLst/>
                <a:rect l="l" t="t" r="r" b="b"/>
                <a:pathLst>
                  <a:path w="1794510" h="365125">
                    <a:moveTo>
                      <a:pt x="0" y="0"/>
                    </a:moveTo>
                    <a:lnTo>
                      <a:pt x="1794396" y="0"/>
                    </a:lnTo>
                    <a:lnTo>
                      <a:pt x="1794396" y="365024"/>
                    </a:lnTo>
                    <a:lnTo>
                      <a:pt x="0" y="365024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8"/>
              <p:cNvSpPr/>
              <p:nvPr/>
            </p:nvSpPr>
            <p:spPr>
              <a:xfrm>
                <a:off x="4788024" y="2132856"/>
                <a:ext cx="2952328" cy="53811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9"/>
              <p:cNvSpPr/>
              <p:nvPr/>
            </p:nvSpPr>
            <p:spPr>
              <a:xfrm>
                <a:off x="4788025" y="2128031"/>
                <a:ext cx="3024335" cy="580890"/>
              </a:xfrm>
              <a:custGeom>
                <a:avLst/>
                <a:gdLst/>
                <a:ahLst/>
                <a:cxnLst/>
                <a:rect l="l" t="t" r="r" b="b"/>
                <a:pathLst>
                  <a:path w="2896234" h="502285">
                    <a:moveTo>
                      <a:pt x="0" y="0"/>
                    </a:moveTo>
                    <a:lnTo>
                      <a:pt x="2896094" y="0"/>
                    </a:lnTo>
                    <a:lnTo>
                      <a:pt x="2896094" y="501761"/>
                    </a:lnTo>
                    <a:lnTo>
                      <a:pt x="0" y="501761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1"/>
              <p:cNvSpPr txBox="1"/>
              <p:nvPr/>
            </p:nvSpPr>
            <p:spPr>
              <a:xfrm>
                <a:off x="3158568" y="3578096"/>
                <a:ext cx="1062990" cy="1579095"/>
              </a:xfrm>
              <a:prstGeom prst="rect">
                <a:avLst/>
              </a:prstGeom>
              <a:ln w="19049">
                <a:solidFill>
                  <a:srgbClr val="FF0000"/>
                </a:solidFill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L="255270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24.5</a:t>
                </a:r>
                <a:endParaRPr sz="3000" dirty="0">
                  <a:latin typeface="Arial"/>
                  <a:cs typeface="Arial"/>
                </a:endParaRPr>
              </a:p>
              <a:p>
                <a:pPr marR="4826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164.0</a:t>
                </a:r>
                <a:endParaRPr sz="3000" dirty="0">
                  <a:latin typeface="Arial"/>
                  <a:cs typeface="Arial"/>
                </a:endParaRPr>
              </a:p>
              <a:p>
                <a:pPr marL="3619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0.18</a:t>
                </a:r>
                <a:endParaRPr sz="3000" dirty="0">
                  <a:latin typeface="Arial"/>
                  <a:cs typeface="Arial"/>
                </a:endParaRPr>
              </a:p>
            </p:txBody>
          </p:sp>
          <p:sp>
            <p:nvSpPr>
              <p:cNvPr id="19" name="object 12"/>
              <p:cNvSpPr txBox="1"/>
              <p:nvPr/>
            </p:nvSpPr>
            <p:spPr>
              <a:xfrm>
                <a:off x="5215964" y="3578096"/>
                <a:ext cx="1062990" cy="1585049"/>
              </a:xfrm>
              <a:prstGeom prst="rect">
                <a:avLst/>
              </a:prstGeom>
              <a:ln w="19049">
                <a:solidFill>
                  <a:srgbClr val="38751C"/>
                </a:solidFill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L="179070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solidFill>
                      <a:srgbClr val="9900FF"/>
                    </a:solidFill>
                    <a:latin typeface="Arial"/>
                    <a:cs typeface="Arial"/>
                  </a:rPr>
                  <a:t>0.13</a:t>
                </a:r>
                <a:endParaRPr sz="3000">
                  <a:latin typeface="Arial"/>
                  <a:cs typeface="Arial"/>
                </a:endParaRPr>
              </a:p>
              <a:p>
                <a:pPr marL="179070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0.87</a:t>
                </a:r>
                <a:endParaRPr sz="3000">
                  <a:latin typeface="Arial"/>
                  <a:cs typeface="Arial"/>
                </a:endParaRPr>
              </a:p>
              <a:p>
                <a:pPr marL="179070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0.00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20" name="object 13"/>
              <p:cNvSpPr/>
              <p:nvPr/>
            </p:nvSpPr>
            <p:spPr>
              <a:xfrm>
                <a:off x="2545069" y="4611496"/>
                <a:ext cx="4749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74980">
                    <a:moveTo>
                      <a:pt x="0" y="0"/>
                    </a:moveTo>
                    <a:lnTo>
                      <a:pt x="474599" y="0"/>
                    </a:lnTo>
                  </a:path>
                </a:pathLst>
              </a:custGeom>
              <a:ln w="19049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14"/>
              <p:cNvSpPr/>
              <p:nvPr/>
            </p:nvSpPr>
            <p:spPr>
              <a:xfrm>
                <a:off x="3010146" y="4560768"/>
                <a:ext cx="105499" cy="10145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15"/>
              <p:cNvSpPr txBox="1"/>
              <p:nvPr/>
            </p:nvSpPr>
            <p:spPr>
              <a:xfrm>
                <a:off x="2660543" y="4161337"/>
                <a:ext cx="312420" cy="2118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spc="-5" dirty="0">
                    <a:latin typeface="Arial"/>
                    <a:cs typeface="Arial"/>
                  </a:rPr>
                  <a:t>exp</a:t>
                </a:r>
                <a:endParaRPr sz="1400">
                  <a:latin typeface="Arial"/>
                  <a:cs typeface="Arial"/>
                </a:endParaRPr>
              </a:p>
            </p:txBody>
          </p:sp>
          <p:sp>
            <p:nvSpPr>
              <p:cNvPr id="23" name="object 16"/>
              <p:cNvSpPr/>
              <p:nvPr/>
            </p:nvSpPr>
            <p:spPr>
              <a:xfrm>
                <a:off x="4297666" y="4611496"/>
                <a:ext cx="7835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783589">
                    <a:moveTo>
                      <a:pt x="0" y="0"/>
                    </a:moveTo>
                    <a:lnTo>
                      <a:pt x="783298" y="0"/>
                    </a:lnTo>
                  </a:path>
                </a:pathLst>
              </a:custGeom>
              <a:ln w="19049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17"/>
              <p:cNvSpPr/>
              <p:nvPr/>
            </p:nvSpPr>
            <p:spPr>
              <a:xfrm>
                <a:off x="5071442" y="4560768"/>
                <a:ext cx="105499" cy="10145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18"/>
              <p:cNvSpPr txBox="1"/>
              <p:nvPr/>
            </p:nvSpPr>
            <p:spPr>
              <a:xfrm>
                <a:off x="4332291" y="4253842"/>
                <a:ext cx="796290" cy="2118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spc="-5" dirty="0">
                    <a:latin typeface="Arial"/>
                    <a:cs typeface="Arial"/>
                  </a:rPr>
                  <a:t>normalize</a:t>
                </a:r>
                <a:endParaRPr sz="1400">
                  <a:latin typeface="Arial"/>
                  <a:cs typeface="Arial"/>
                </a:endParaRPr>
              </a:p>
            </p:txBody>
          </p:sp>
          <p:sp>
            <p:nvSpPr>
              <p:cNvPr id="26" name="object 20"/>
              <p:cNvSpPr txBox="1"/>
              <p:nvPr/>
            </p:nvSpPr>
            <p:spPr>
              <a:xfrm>
                <a:off x="2771800" y="2862234"/>
                <a:ext cx="1728192" cy="511294"/>
              </a:xfrm>
              <a:prstGeom prst="rect">
                <a:avLst/>
              </a:prstGeom>
            </p:spPr>
            <p:txBody>
              <a:bodyPr vert="horz" wrap="square" lIns="0" tIns="8890" rIns="0" bIns="0" rtlCol="0">
                <a:spAutoFit/>
              </a:bodyPr>
              <a:lstStyle/>
              <a:p>
                <a:pPr marL="12700" marR="5080">
                  <a:lnSpc>
                    <a:spcPct val="101600"/>
                  </a:lnSpc>
                  <a:spcBef>
                    <a:spcPts val="70"/>
                  </a:spcBef>
                </a:pPr>
                <a:r>
                  <a:rPr lang="sk-SK" sz="16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Pravdepodobnosti musia byť</a:t>
                </a:r>
                <a:r>
                  <a:rPr sz="16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1600" spc="-5" dirty="0">
                    <a:solidFill>
                      <a:srgbClr val="FF0000"/>
                    </a:solidFill>
                    <a:latin typeface="Arial"/>
                    <a:cs typeface="Arial"/>
                  </a:rPr>
                  <a:t>&gt;=</a:t>
                </a:r>
                <a:r>
                  <a:rPr sz="1600" spc="-100" dirty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1600" dirty="0">
                    <a:solidFill>
                      <a:srgbClr val="FF0000"/>
                    </a:solidFill>
                    <a:latin typeface="Arial"/>
                    <a:cs typeface="Arial"/>
                  </a:rPr>
                  <a:t>0</a:t>
                </a:r>
                <a:endParaRPr sz="1600" dirty="0">
                  <a:latin typeface="Arial"/>
                  <a:cs typeface="Arial"/>
                </a:endParaRPr>
              </a:p>
            </p:txBody>
          </p:sp>
          <p:sp>
            <p:nvSpPr>
              <p:cNvPr id="27" name="object 21"/>
              <p:cNvSpPr txBox="1"/>
              <p:nvPr/>
            </p:nvSpPr>
            <p:spPr>
              <a:xfrm>
                <a:off x="4716016" y="2836782"/>
                <a:ext cx="1728192" cy="762453"/>
              </a:xfrm>
              <a:prstGeom prst="rect">
                <a:avLst/>
              </a:prstGeom>
            </p:spPr>
            <p:txBody>
              <a:bodyPr vert="horz" wrap="square" lIns="0" tIns="8890" rIns="0" bIns="0" rtlCol="0">
                <a:spAutoFit/>
              </a:bodyPr>
              <a:lstStyle/>
              <a:p>
                <a:pPr marR="5080">
                  <a:lnSpc>
                    <a:spcPct val="101600"/>
                  </a:lnSpc>
                  <a:spcBef>
                    <a:spcPts val="70"/>
                  </a:spcBef>
                </a:pPr>
                <a:r>
                  <a:rPr lang="sk-SK" sz="1600" spc="-5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Suma pravdepodobností musí byť</a:t>
                </a:r>
                <a:r>
                  <a:rPr sz="1600" spc="-110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 </a:t>
                </a:r>
                <a:r>
                  <a:rPr sz="1600" dirty="0">
                    <a:solidFill>
                      <a:srgbClr val="38751C"/>
                    </a:solidFill>
                    <a:latin typeface="Arial"/>
                    <a:cs typeface="Arial"/>
                  </a:rPr>
                  <a:t>1</a:t>
                </a:r>
                <a:endParaRPr sz="1600" dirty="0">
                  <a:latin typeface="Arial"/>
                  <a:cs typeface="Arial"/>
                </a:endParaRPr>
              </a:p>
            </p:txBody>
          </p:sp>
          <p:sp>
            <p:nvSpPr>
              <p:cNvPr id="28" name="object 22"/>
              <p:cNvSpPr txBox="1"/>
              <p:nvPr/>
            </p:nvSpPr>
            <p:spPr>
              <a:xfrm>
                <a:off x="5004048" y="5445224"/>
                <a:ext cx="2016223" cy="28982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spc="-5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pr</a:t>
                </a:r>
                <a:r>
                  <a:rPr lang="sk-SK" sz="1800" spc="-5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avdepodobnosti</a:t>
                </a:r>
                <a:endParaRPr sz="1800" dirty="0">
                  <a:latin typeface="Arial"/>
                  <a:cs typeface="Arial"/>
                </a:endParaRPr>
              </a:p>
            </p:txBody>
          </p:sp>
          <p:sp>
            <p:nvSpPr>
              <p:cNvPr id="30" name="object 24"/>
              <p:cNvSpPr/>
              <p:nvPr/>
            </p:nvSpPr>
            <p:spPr>
              <a:xfrm>
                <a:off x="6472014" y="2905942"/>
                <a:ext cx="2651917" cy="379042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28"/>
              <p:cNvSpPr txBox="1"/>
              <p:nvPr/>
            </p:nvSpPr>
            <p:spPr>
              <a:xfrm>
                <a:off x="6805433" y="3748248"/>
                <a:ext cx="1579880" cy="628377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2000" dirty="0">
                    <a:solidFill>
                      <a:srgbClr val="9900FF"/>
                    </a:solidFill>
                    <a:latin typeface="Arial"/>
                    <a:cs typeface="Arial"/>
                  </a:rPr>
                  <a:t>L</a:t>
                </a:r>
                <a:r>
                  <a:rPr sz="1950" baseline="-32051" dirty="0">
                    <a:solidFill>
                      <a:srgbClr val="9900FF"/>
                    </a:solidFill>
                    <a:latin typeface="Arial"/>
                    <a:cs typeface="Arial"/>
                  </a:rPr>
                  <a:t>i </a:t>
                </a:r>
                <a:r>
                  <a:rPr sz="2000" dirty="0">
                    <a:solidFill>
                      <a:srgbClr val="9900FF"/>
                    </a:solidFill>
                    <a:latin typeface="Arial"/>
                    <a:cs typeface="Arial"/>
                  </a:rPr>
                  <a:t>=</a:t>
                </a:r>
                <a:r>
                  <a:rPr sz="2000" spc="-90" dirty="0">
                    <a:solidFill>
                      <a:srgbClr val="9900FF"/>
                    </a:solidFill>
                    <a:latin typeface="Arial"/>
                    <a:cs typeface="Arial"/>
                  </a:rPr>
                  <a:t> </a:t>
                </a:r>
                <a:r>
                  <a:rPr sz="2000" dirty="0">
                    <a:solidFill>
                      <a:srgbClr val="9900FF"/>
                    </a:solidFill>
                    <a:latin typeface="Arial"/>
                    <a:cs typeface="Arial"/>
                  </a:rPr>
                  <a:t>-log(0.13)</a:t>
                </a:r>
                <a:endParaRPr sz="2000" dirty="0">
                  <a:latin typeface="Arial"/>
                  <a:cs typeface="Arial"/>
                </a:endParaRPr>
              </a:p>
              <a:p>
                <a:pPr marL="3810" algn="ctr">
                  <a:lnSpc>
                    <a:spcPct val="100000"/>
                  </a:lnSpc>
                </a:pPr>
                <a:r>
                  <a:rPr sz="2000" dirty="0">
                    <a:solidFill>
                      <a:srgbClr val="9900FF"/>
                    </a:solidFill>
                    <a:latin typeface="Arial"/>
                    <a:cs typeface="Arial"/>
                  </a:rPr>
                  <a:t>=</a:t>
                </a:r>
                <a:r>
                  <a:rPr sz="2000" spc="-10" dirty="0">
                    <a:solidFill>
                      <a:srgbClr val="9900FF"/>
                    </a:solidFill>
                    <a:latin typeface="Arial"/>
                    <a:cs typeface="Arial"/>
                  </a:rPr>
                  <a:t> </a:t>
                </a:r>
                <a:r>
                  <a:rPr lang="en-US" sz="2000" b="1" spc="-5" dirty="0" smtClean="0">
                    <a:solidFill>
                      <a:srgbClr val="9900FF"/>
                    </a:solidFill>
                    <a:latin typeface="Arial"/>
                    <a:cs typeface="Arial"/>
                  </a:rPr>
                  <a:t>0.89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36" name="object 31"/>
              <p:cNvSpPr txBox="1"/>
              <p:nvPr/>
            </p:nvSpPr>
            <p:spPr>
              <a:xfrm>
                <a:off x="2771800" y="5640488"/>
                <a:ext cx="1872207" cy="26930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ts val="2090"/>
                  </a:lnSpc>
                </a:pPr>
                <a:r>
                  <a:rPr lang="sk-SK" sz="18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pravdepodobnosti</a:t>
                </a:r>
                <a:endParaRPr sz="1800" dirty="0">
                  <a:latin typeface="Arial"/>
                  <a:cs typeface="Arial"/>
                </a:endParaRP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7956376" y="2204864"/>
              <a:ext cx="96500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spc="-5" dirty="0" smtClean="0">
                  <a:latin typeface="Arial"/>
                  <a:cs typeface="Arial"/>
                </a:rPr>
                <a:t>Softmax</a:t>
              </a:r>
            </a:p>
            <a:p>
              <a:r>
                <a:rPr lang="sk-SK" sz="1600" spc="-5" dirty="0" smtClean="0">
                  <a:latin typeface="Arial"/>
                  <a:cs typeface="Arial"/>
                </a:rPr>
                <a:t>Funkcia</a:t>
              </a:r>
              <a:endParaRPr lang="sk-SK" sz="1600" dirty="0" smtClean="0">
                <a:latin typeface="Arial"/>
                <a:cs typeface="Arial"/>
              </a:endParaRPr>
            </a:p>
            <a:p>
              <a:endParaRPr lang="sk-SK" dirty="0"/>
            </a:p>
          </p:txBody>
        </p:sp>
      </p:grpSp>
      <p:grpSp>
        <p:nvGrpSpPr>
          <p:cNvPr id="37" name="Group 50"/>
          <p:cNvGrpSpPr/>
          <p:nvPr/>
        </p:nvGrpSpPr>
        <p:grpSpPr>
          <a:xfrm>
            <a:off x="6296837" y="4111756"/>
            <a:ext cx="398076" cy="109332"/>
            <a:chOff x="6296837" y="3505894"/>
            <a:chExt cx="398076" cy="109332"/>
          </a:xfrm>
        </p:grpSpPr>
        <p:sp>
          <p:nvSpPr>
            <p:cNvPr id="41" name="object 33"/>
            <p:cNvSpPr/>
            <p:nvPr/>
          </p:nvSpPr>
          <p:spPr>
            <a:xfrm>
              <a:off x="6296837" y="3560559"/>
              <a:ext cx="302260" cy="0"/>
            </a:xfrm>
            <a:custGeom>
              <a:avLst/>
              <a:gdLst/>
              <a:ahLst/>
              <a:cxnLst/>
              <a:rect l="l" t="t" r="r" b="b"/>
              <a:pathLst>
                <a:path w="302259">
                  <a:moveTo>
                    <a:pt x="0" y="0"/>
                  </a:moveTo>
                  <a:lnTo>
                    <a:pt x="302099" y="0"/>
                  </a:lnTo>
                </a:path>
              </a:pathLst>
            </a:custGeom>
            <a:ln w="19049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4"/>
            <p:cNvSpPr/>
            <p:nvPr/>
          </p:nvSpPr>
          <p:spPr>
            <a:xfrm>
              <a:off x="6589414" y="3505894"/>
              <a:ext cx="105499" cy="1093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sp>
        <p:nvSpPr>
          <p:cNvPr id="9" name="object 19"/>
          <p:cNvSpPr txBox="1"/>
          <p:nvPr/>
        </p:nvSpPr>
        <p:spPr>
          <a:xfrm>
            <a:off x="2843808" y="5500696"/>
            <a:ext cx="187220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spc="-5" dirty="0" smtClean="0">
                <a:solidFill>
                  <a:srgbClr val="FF0000"/>
                </a:solidFill>
                <a:latin typeface="Arial"/>
                <a:cs typeface="Arial"/>
              </a:rPr>
              <a:t>nenormalizované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342165" y="2116320"/>
            <a:ext cx="8781766" cy="3920952"/>
            <a:chOff x="342165" y="2116320"/>
            <a:chExt cx="8781766" cy="3920952"/>
          </a:xfrm>
        </p:grpSpPr>
        <p:grpSp>
          <p:nvGrpSpPr>
            <p:cNvPr id="3" name="Group 9"/>
            <p:cNvGrpSpPr/>
            <p:nvPr/>
          </p:nvGrpSpPr>
          <p:grpSpPr>
            <a:xfrm>
              <a:off x="342165" y="2116320"/>
              <a:ext cx="8781766" cy="3920952"/>
              <a:chOff x="342165" y="1988840"/>
              <a:chExt cx="8781766" cy="3920952"/>
            </a:xfrm>
          </p:grpSpPr>
          <p:sp>
            <p:nvSpPr>
              <p:cNvPr id="11" name="object 3"/>
              <p:cNvSpPr txBox="1"/>
              <p:nvPr/>
            </p:nvSpPr>
            <p:spPr>
              <a:xfrm>
                <a:off x="342165" y="3645024"/>
                <a:ext cx="845459" cy="147232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58200"/>
                  </a:lnSpc>
                  <a:spcBef>
                    <a:spcPts val="105"/>
                  </a:spcBef>
                </a:pPr>
                <a:r>
                  <a:rPr lang="sk-SK" sz="2000" dirty="0" smtClean="0">
                    <a:latin typeface="Arial"/>
                    <a:cs typeface="Arial"/>
                  </a:rPr>
                  <a:t>mačka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dirty="0" smtClean="0">
                    <a:latin typeface="Arial"/>
                    <a:cs typeface="Arial"/>
                  </a:rPr>
                  <a:t>auto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spc="-5" dirty="0" smtClean="0">
                    <a:latin typeface="Arial"/>
                    <a:cs typeface="Arial"/>
                  </a:rPr>
                  <a:t>žaba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12" name="object 4"/>
              <p:cNvSpPr txBox="1"/>
              <p:nvPr/>
            </p:nvSpPr>
            <p:spPr>
              <a:xfrm>
                <a:off x="1259632" y="3578096"/>
                <a:ext cx="1062990" cy="1579095"/>
              </a:xfrm>
              <a:prstGeom prst="rect">
                <a:avLst/>
              </a:prstGeom>
              <a:ln w="19049">
                <a:solidFill>
                  <a:srgbClr val="0000FF"/>
                </a:solidFill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R="15240" algn="ctr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3.2</a:t>
                </a:r>
                <a:endParaRPr sz="3000">
                  <a:latin typeface="Arial"/>
                  <a:cs typeface="Arial"/>
                </a:endParaRPr>
              </a:p>
              <a:p>
                <a:pPr marR="1524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5.1</a:t>
                </a:r>
                <a:endParaRPr sz="3000">
                  <a:latin typeface="Arial"/>
                  <a:cs typeface="Arial"/>
                </a:endParaRPr>
              </a:p>
              <a:p>
                <a:pPr marR="4000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dirty="0">
                    <a:latin typeface="Arial"/>
                    <a:cs typeface="Arial"/>
                  </a:rPr>
                  <a:t>-1.7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13" name="object 5"/>
              <p:cNvSpPr/>
              <p:nvPr/>
            </p:nvSpPr>
            <p:spPr>
              <a:xfrm>
                <a:off x="899592" y="1988840"/>
                <a:ext cx="1378120" cy="142649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/>
              <p:nvPr/>
            </p:nvSpPr>
            <p:spPr>
              <a:xfrm>
                <a:off x="2483768" y="2276871"/>
                <a:ext cx="1875915" cy="35607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"/>
              <p:cNvSpPr/>
              <p:nvPr/>
            </p:nvSpPr>
            <p:spPr>
              <a:xfrm>
                <a:off x="2411761" y="2187188"/>
                <a:ext cx="1944216" cy="451774"/>
              </a:xfrm>
              <a:custGeom>
                <a:avLst/>
                <a:gdLst/>
                <a:ahLst/>
                <a:cxnLst/>
                <a:rect l="l" t="t" r="r" b="b"/>
                <a:pathLst>
                  <a:path w="1794510" h="365125">
                    <a:moveTo>
                      <a:pt x="0" y="0"/>
                    </a:moveTo>
                    <a:lnTo>
                      <a:pt x="1794396" y="0"/>
                    </a:lnTo>
                    <a:lnTo>
                      <a:pt x="1794396" y="365024"/>
                    </a:lnTo>
                    <a:lnTo>
                      <a:pt x="0" y="365024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8"/>
              <p:cNvSpPr/>
              <p:nvPr/>
            </p:nvSpPr>
            <p:spPr>
              <a:xfrm>
                <a:off x="4788024" y="2132856"/>
                <a:ext cx="2952328" cy="53811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9"/>
              <p:cNvSpPr/>
              <p:nvPr/>
            </p:nvSpPr>
            <p:spPr>
              <a:xfrm>
                <a:off x="4788025" y="2128031"/>
                <a:ext cx="3024335" cy="580890"/>
              </a:xfrm>
              <a:custGeom>
                <a:avLst/>
                <a:gdLst/>
                <a:ahLst/>
                <a:cxnLst/>
                <a:rect l="l" t="t" r="r" b="b"/>
                <a:pathLst>
                  <a:path w="2896234" h="502285">
                    <a:moveTo>
                      <a:pt x="0" y="0"/>
                    </a:moveTo>
                    <a:lnTo>
                      <a:pt x="2896094" y="0"/>
                    </a:lnTo>
                    <a:lnTo>
                      <a:pt x="2896094" y="501761"/>
                    </a:lnTo>
                    <a:lnTo>
                      <a:pt x="0" y="501761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1"/>
              <p:cNvSpPr txBox="1"/>
              <p:nvPr/>
            </p:nvSpPr>
            <p:spPr>
              <a:xfrm>
                <a:off x="3158568" y="3578096"/>
                <a:ext cx="1062990" cy="1579095"/>
              </a:xfrm>
              <a:prstGeom prst="rect">
                <a:avLst/>
              </a:prstGeom>
              <a:ln w="19049">
                <a:solidFill>
                  <a:srgbClr val="FF0000"/>
                </a:solidFill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L="255270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24.5</a:t>
                </a:r>
                <a:endParaRPr sz="3000" dirty="0">
                  <a:latin typeface="Arial"/>
                  <a:cs typeface="Arial"/>
                </a:endParaRPr>
              </a:p>
              <a:p>
                <a:pPr marR="4826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164.0</a:t>
                </a:r>
                <a:endParaRPr sz="3000" dirty="0">
                  <a:latin typeface="Arial"/>
                  <a:cs typeface="Arial"/>
                </a:endParaRPr>
              </a:p>
              <a:p>
                <a:pPr marL="3619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0.18</a:t>
                </a:r>
                <a:endParaRPr sz="3000" dirty="0">
                  <a:latin typeface="Arial"/>
                  <a:cs typeface="Arial"/>
                </a:endParaRPr>
              </a:p>
            </p:txBody>
          </p:sp>
          <p:sp>
            <p:nvSpPr>
              <p:cNvPr id="19" name="object 12"/>
              <p:cNvSpPr txBox="1"/>
              <p:nvPr/>
            </p:nvSpPr>
            <p:spPr>
              <a:xfrm>
                <a:off x="5215964" y="3578096"/>
                <a:ext cx="1062990" cy="1585049"/>
              </a:xfrm>
              <a:prstGeom prst="rect">
                <a:avLst/>
              </a:prstGeom>
              <a:ln w="19049">
                <a:solidFill>
                  <a:srgbClr val="38751C"/>
                </a:solidFill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L="179070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solidFill>
                      <a:srgbClr val="9900FF"/>
                    </a:solidFill>
                    <a:latin typeface="Arial"/>
                    <a:cs typeface="Arial"/>
                  </a:rPr>
                  <a:t>0.13</a:t>
                </a:r>
                <a:endParaRPr sz="3000">
                  <a:latin typeface="Arial"/>
                  <a:cs typeface="Arial"/>
                </a:endParaRPr>
              </a:p>
              <a:p>
                <a:pPr marL="179070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0.87</a:t>
                </a:r>
                <a:endParaRPr sz="3000">
                  <a:latin typeface="Arial"/>
                  <a:cs typeface="Arial"/>
                </a:endParaRPr>
              </a:p>
              <a:p>
                <a:pPr marL="179070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0.00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20" name="object 13"/>
              <p:cNvSpPr/>
              <p:nvPr/>
            </p:nvSpPr>
            <p:spPr>
              <a:xfrm>
                <a:off x="2545069" y="4611496"/>
                <a:ext cx="4749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74980">
                    <a:moveTo>
                      <a:pt x="0" y="0"/>
                    </a:moveTo>
                    <a:lnTo>
                      <a:pt x="474599" y="0"/>
                    </a:lnTo>
                  </a:path>
                </a:pathLst>
              </a:custGeom>
              <a:ln w="19049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14"/>
              <p:cNvSpPr/>
              <p:nvPr/>
            </p:nvSpPr>
            <p:spPr>
              <a:xfrm>
                <a:off x="3010146" y="4560768"/>
                <a:ext cx="105499" cy="10145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15"/>
              <p:cNvSpPr txBox="1"/>
              <p:nvPr/>
            </p:nvSpPr>
            <p:spPr>
              <a:xfrm>
                <a:off x="2660543" y="4161337"/>
                <a:ext cx="312420" cy="2118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spc="-5" dirty="0">
                    <a:latin typeface="Arial"/>
                    <a:cs typeface="Arial"/>
                  </a:rPr>
                  <a:t>exp</a:t>
                </a:r>
                <a:endParaRPr sz="1400">
                  <a:latin typeface="Arial"/>
                  <a:cs typeface="Arial"/>
                </a:endParaRPr>
              </a:p>
            </p:txBody>
          </p:sp>
          <p:sp>
            <p:nvSpPr>
              <p:cNvPr id="23" name="object 16"/>
              <p:cNvSpPr/>
              <p:nvPr/>
            </p:nvSpPr>
            <p:spPr>
              <a:xfrm>
                <a:off x="4297666" y="4611496"/>
                <a:ext cx="7835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783589">
                    <a:moveTo>
                      <a:pt x="0" y="0"/>
                    </a:moveTo>
                    <a:lnTo>
                      <a:pt x="783298" y="0"/>
                    </a:lnTo>
                  </a:path>
                </a:pathLst>
              </a:custGeom>
              <a:ln w="19049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17"/>
              <p:cNvSpPr/>
              <p:nvPr/>
            </p:nvSpPr>
            <p:spPr>
              <a:xfrm>
                <a:off x="5071442" y="4560768"/>
                <a:ext cx="105499" cy="10145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18"/>
              <p:cNvSpPr txBox="1"/>
              <p:nvPr/>
            </p:nvSpPr>
            <p:spPr>
              <a:xfrm>
                <a:off x="4332291" y="4253842"/>
                <a:ext cx="796290" cy="2118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spc="-5" dirty="0">
                    <a:latin typeface="Arial"/>
                    <a:cs typeface="Arial"/>
                  </a:rPr>
                  <a:t>normalize</a:t>
                </a:r>
                <a:endParaRPr sz="1400">
                  <a:latin typeface="Arial"/>
                  <a:cs typeface="Arial"/>
                </a:endParaRPr>
              </a:p>
            </p:txBody>
          </p:sp>
          <p:sp>
            <p:nvSpPr>
              <p:cNvPr id="26" name="object 20"/>
              <p:cNvSpPr txBox="1"/>
              <p:nvPr/>
            </p:nvSpPr>
            <p:spPr>
              <a:xfrm>
                <a:off x="2771800" y="2862234"/>
                <a:ext cx="1728192" cy="511294"/>
              </a:xfrm>
              <a:prstGeom prst="rect">
                <a:avLst/>
              </a:prstGeom>
            </p:spPr>
            <p:txBody>
              <a:bodyPr vert="horz" wrap="square" lIns="0" tIns="8890" rIns="0" bIns="0" rtlCol="0">
                <a:spAutoFit/>
              </a:bodyPr>
              <a:lstStyle/>
              <a:p>
                <a:pPr marL="12700" marR="5080">
                  <a:lnSpc>
                    <a:spcPct val="101600"/>
                  </a:lnSpc>
                  <a:spcBef>
                    <a:spcPts val="70"/>
                  </a:spcBef>
                </a:pPr>
                <a:r>
                  <a:rPr lang="sk-SK" sz="16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Pravdepodobnosti musia byť</a:t>
                </a:r>
                <a:r>
                  <a:rPr sz="16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1600" spc="-5" dirty="0">
                    <a:solidFill>
                      <a:srgbClr val="FF0000"/>
                    </a:solidFill>
                    <a:latin typeface="Arial"/>
                    <a:cs typeface="Arial"/>
                  </a:rPr>
                  <a:t>&gt;=</a:t>
                </a:r>
                <a:r>
                  <a:rPr sz="1600" spc="-100" dirty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1600" dirty="0">
                    <a:solidFill>
                      <a:srgbClr val="FF0000"/>
                    </a:solidFill>
                    <a:latin typeface="Arial"/>
                    <a:cs typeface="Arial"/>
                  </a:rPr>
                  <a:t>0</a:t>
                </a:r>
                <a:endParaRPr sz="1600" dirty="0">
                  <a:latin typeface="Arial"/>
                  <a:cs typeface="Arial"/>
                </a:endParaRPr>
              </a:p>
            </p:txBody>
          </p:sp>
          <p:sp>
            <p:nvSpPr>
              <p:cNvPr id="27" name="object 21"/>
              <p:cNvSpPr txBox="1"/>
              <p:nvPr/>
            </p:nvSpPr>
            <p:spPr>
              <a:xfrm>
                <a:off x="4716016" y="2836782"/>
                <a:ext cx="1728192" cy="762453"/>
              </a:xfrm>
              <a:prstGeom prst="rect">
                <a:avLst/>
              </a:prstGeom>
            </p:spPr>
            <p:txBody>
              <a:bodyPr vert="horz" wrap="square" lIns="0" tIns="8890" rIns="0" bIns="0" rtlCol="0">
                <a:spAutoFit/>
              </a:bodyPr>
              <a:lstStyle/>
              <a:p>
                <a:pPr marR="5080">
                  <a:lnSpc>
                    <a:spcPct val="101600"/>
                  </a:lnSpc>
                  <a:spcBef>
                    <a:spcPts val="70"/>
                  </a:spcBef>
                </a:pPr>
                <a:r>
                  <a:rPr lang="sk-SK" sz="1600" spc="-5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Suma pravdepodobností musí byť</a:t>
                </a:r>
                <a:r>
                  <a:rPr sz="1600" spc="-110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 </a:t>
                </a:r>
                <a:r>
                  <a:rPr sz="1600" dirty="0">
                    <a:solidFill>
                      <a:srgbClr val="38751C"/>
                    </a:solidFill>
                    <a:latin typeface="Arial"/>
                    <a:cs typeface="Arial"/>
                  </a:rPr>
                  <a:t>1</a:t>
                </a:r>
                <a:endParaRPr sz="1600" dirty="0">
                  <a:latin typeface="Arial"/>
                  <a:cs typeface="Arial"/>
                </a:endParaRPr>
              </a:p>
            </p:txBody>
          </p:sp>
          <p:sp>
            <p:nvSpPr>
              <p:cNvPr id="28" name="object 22"/>
              <p:cNvSpPr txBox="1"/>
              <p:nvPr/>
            </p:nvSpPr>
            <p:spPr>
              <a:xfrm>
                <a:off x="4788024" y="5531977"/>
                <a:ext cx="2016223" cy="28982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800" spc="-5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pr</a:t>
                </a:r>
                <a:r>
                  <a:rPr lang="sk-SK" sz="1800" spc="-5" dirty="0" smtClean="0">
                    <a:solidFill>
                      <a:srgbClr val="38751C"/>
                    </a:solidFill>
                    <a:latin typeface="Arial"/>
                    <a:cs typeface="Arial"/>
                  </a:rPr>
                  <a:t>avdepodobnosti</a:t>
                </a:r>
                <a:endParaRPr sz="1800" dirty="0">
                  <a:latin typeface="Arial"/>
                  <a:cs typeface="Arial"/>
                </a:endParaRPr>
              </a:p>
            </p:txBody>
          </p:sp>
          <p:sp>
            <p:nvSpPr>
              <p:cNvPr id="30" name="object 24"/>
              <p:cNvSpPr/>
              <p:nvPr/>
            </p:nvSpPr>
            <p:spPr>
              <a:xfrm>
                <a:off x="6472014" y="2905942"/>
                <a:ext cx="2651917" cy="379042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1"/>
              <p:cNvSpPr txBox="1"/>
              <p:nvPr/>
            </p:nvSpPr>
            <p:spPr>
              <a:xfrm>
                <a:off x="2771800" y="5640488"/>
                <a:ext cx="1872207" cy="26930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ts val="2090"/>
                  </a:lnSpc>
                </a:pPr>
                <a:r>
                  <a:rPr lang="sk-SK" sz="1800" spc="-5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pravdepodobnosti</a:t>
                </a:r>
                <a:endParaRPr sz="1800" dirty="0">
                  <a:latin typeface="Arial"/>
                  <a:cs typeface="Arial"/>
                </a:endParaRP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7956376" y="2204864"/>
              <a:ext cx="96500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spc="-5" dirty="0" smtClean="0">
                  <a:latin typeface="Arial"/>
                  <a:cs typeface="Arial"/>
                </a:rPr>
                <a:t>Softmax</a:t>
              </a:r>
            </a:p>
            <a:p>
              <a:r>
                <a:rPr lang="sk-SK" sz="1600" spc="-5" dirty="0" smtClean="0">
                  <a:latin typeface="Arial"/>
                  <a:cs typeface="Arial"/>
                </a:rPr>
                <a:t>Funkcia</a:t>
              </a:r>
              <a:endParaRPr lang="sk-SK" sz="1600" dirty="0" smtClean="0">
                <a:latin typeface="Arial"/>
                <a:cs typeface="Arial"/>
              </a:endParaRPr>
            </a:p>
            <a:p>
              <a:endParaRPr lang="sk-SK" dirty="0"/>
            </a:p>
          </p:txBody>
        </p:sp>
      </p:grpSp>
      <p:sp>
        <p:nvSpPr>
          <p:cNvPr id="37" name="object 28"/>
          <p:cNvSpPr txBox="1"/>
          <p:nvPr/>
        </p:nvSpPr>
        <p:spPr>
          <a:xfrm>
            <a:off x="6805433" y="3875728"/>
            <a:ext cx="157988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9900FF"/>
                </a:solidFill>
                <a:latin typeface="Arial"/>
                <a:cs typeface="Arial"/>
              </a:rPr>
              <a:t>L</a:t>
            </a:r>
            <a:r>
              <a:rPr sz="1950" baseline="-32051" dirty="0">
                <a:solidFill>
                  <a:srgbClr val="9900FF"/>
                </a:solidFill>
                <a:latin typeface="Arial"/>
                <a:cs typeface="Arial"/>
              </a:rPr>
              <a:t>i </a:t>
            </a:r>
            <a:r>
              <a:rPr sz="2000" dirty="0">
                <a:solidFill>
                  <a:srgbClr val="9900FF"/>
                </a:solidFill>
                <a:latin typeface="Arial"/>
                <a:cs typeface="Arial"/>
              </a:rPr>
              <a:t>=</a:t>
            </a:r>
            <a:r>
              <a:rPr sz="2000" spc="-90" dirty="0">
                <a:solidFill>
                  <a:srgbClr val="9900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9900FF"/>
                </a:solidFill>
                <a:latin typeface="Arial"/>
                <a:cs typeface="Arial"/>
              </a:rPr>
              <a:t>-</a:t>
            </a:r>
            <a:r>
              <a:rPr sz="2000" dirty="0" err="1" smtClean="0">
                <a:solidFill>
                  <a:srgbClr val="9900FF"/>
                </a:solidFill>
                <a:latin typeface="Arial"/>
                <a:cs typeface="Arial"/>
              </a:rPr>
              <a:t>l</a:t>
            </a:r>
            <a:r>
              <a:rPr lang="en-US" sz="2000" dirty="0" err="1" smtClean="0">
                <a:solidFill>
                  <a:srgbClr val="9900FF"/>
                </a:solidFill>
                <a:latin typeface="Arial"/>
                <a:cs typeface="Arial"/>
              </a:rPr>
              <a:t>n</a:t>
            </a:r>
            <a:r>
              <a:rPr sz="2000" dirty="0" smtClean="0">
                <a:solidFill>
                  <a:srgbClr val="9900FF"/>
                </a:solidFill>
                <a:latin typeface="Arial"/>
                <a:cs typeface="Arial"/>
              </a:rPr>
              <a:t>(0.13</a:t>
            </a:r>
            <a:r>
              <a:rPr sz="2000" dirty="0">
                <a:solidFill>
                  <a:srgbClr val="9900FF"/>
                </a:solidFill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  <a:p>
            <a:pPr marL="3810" algn="ctr">
              <a:lnSpc>
                <a:spcPct val="100000"/>
              </a:lnSpc>
            </a:pPr>
            <a:r>
              <a:rPr sz="2000" dirty="0">
                <a:solidFill>
                  <a:srgbClr val="9900FF"/>
                </a:solidFill>
                <a:latin typeface="Arial"/>
                <a:cs typeface="Arial"/>
              </a:rPr>
              <a:t>=</a:t>
            </a:r>
            <a:r>
              <a:rPr sz="2000" spc="-10" dirty="0">
                <a:solidFill>
                  <a:srgbClr val="9900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9900FF"/>
                </a:solidFill>
                <a:latin typeface="Arial"/>
                <a:cs typeface="Arial"/>
              </a:rPr>
              <a:t>2.04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0" name="object 29"/>
          <p:cNvSpPr txBox="1"/>
          <p:nvPr/>
        </p:nvSpPr>
        <p:spPr>
          <a:xfrm>
            <a:off x="6444208" y="4581128"/>
            <a:ext cx="2699792" cy="103393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85"/>
              </a:spcBef>
            </a:pPr>
            <a:r>
              <a:rPr lang="sk-SK" sz="1300" b="1" dirty="0" smtClean="0">
                <a:latin typeface="Arial"/>
                <a:cs typeface="Arial"/>
              </a:rPr>
              <a:t>Metóda maximálnej vierohodnosti</a:t>
            </a:r>
          </a:p>
          <a:p>
            <a:pPr marL="12700" marR="5080">
              <a:lnSpc>
                <a:spcPct val="101000"/>
              </a:lnSpc>
              <a:spcBef>
                <a:spcPts val="85"/>
              </a:spcBef>
            </a:pPr>
            <a:r>
              <a:rPr lang="sk-SK" sz="1300" b="1" dirty="0" smtClean="0">
                <a:latin typeface="Arial"/>
                <a:cs typeface="Arial"/>
              </a:rPr>
              <a:t>(</a:t>
            </a:r>
            <a:r>
              <a:rPr sz="1300" b="1" dirty="0" smtClean="0">
                <a:latin typeface="Arial"/>
                <a:cs typeface="Arial"/>
              </a:rPr>
              <a:t>Maximum </a:t>
            </a:r>
            <a:r>
              <a:rPr sz="1300" b="1" spc="-5" dirty="0">
                <a:latin typeface="Arial"/>
                <a:cs typeface="Arial"/>
              </a:rPr>
              <a:t>Likelihood</a:t>
            </a:r>
            <a:r>
              <a:rPr sz="1300" b="1" spc="-100" dirty="0">
                <a:latin typeface="Arial"/>
                <a:cs typeface="Arial"/>
              </a:rPr>
              <a:t> </a:t>
            </a:r>
            <a:r>
              <a:rPr sz="1300" b="1" spc="-5" dirty="0" smtClean="0">
                <a:latin typeface="Arial"/>
                <a:cs typeface="Arial"/>
              </a:rPr>
              <a:t>Estimation</a:t>
            </a:r>
            <a:r>
              <a:rPr lang="sk-SK" sz="1300" b="1" spc="-5" dirty="0" smtClean="0">
                <a:latin typeface="Arial"/>
                <a:cs typeface="Arial"/>
              </a:rPr>
              <a:t>)</a:t>
            </a:r>
            <a:r>
              <a:rPr sz="1300" b="1" spc="-5" dirty="0" smtClean="0">
                <a:latin typeface="Arial"/>
                <a:cs typeface="Arial"/>
              </a:rPr>
              <a:t>  </a:t>
            </a:r>
            <a:r>
              <a:rPr lang="sk-SK" sz="1300" spc="-5" dirty="0" smtClean="0">
                <a:latin typeface="Arial"/>
                <a:cs typeface="Arial"/>
              </a:rPr>
              <a:t>Vyberáme pravdepodobnosti tak, aby sme maximalizovali vierohodnosť</a:t>
            </a:r>
            <a:r>
              <a:rPr sz="1300" spc="-5" dirty="0" smtClean="0">
                <a:latin typeface="Arial"/>
                <a:cs typeface="Arial"/>
              </a:rPr>
              <a:t> </a:t>
            </a:r>
            <a:r>
              <a:rPr lang="sk-SK" sz="1300" spc="-5" dirty="0" smtClean="0">
                <a:latin typeface="Arial"/>
                <a:cs typeface="Arial"/>
              </a:rPr>
              <a:t>pozorovaných dát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41" name="Group 50"/>
          <p:cNvGrpSpPr/>
          <p:nvPr/>
        </p:nvGrpSpPr>
        <p:grpSpPr>
          <a:xfrm>
            <a:off x="6296837" y="4111756"/>
            <a:ext cx="398076" cy="109332"/>
            <a:chOff x="6296837" y="3505894"/>
            <a:chExt cx="398076" cy="109332"/>
          </a:xfrm>
        </p:grpSpPr>
        <p:sp>
          <p:nvSpPr>
            <p:cNvPr id="42" name="object 33"/>
            <p:cNvSpPr/>
            <p:nvPr/>
          </p:nvSpPr>
          <p:spPr>
            <a:xfrm>
              <a:off x="6296837" y="3560559"/>
              <a:ext cx="302260" cy="0"/>
            </a:xfrm>
            <a:custGeom>
              <a:avLst/>
              <a:gdLst/>
              <a:ahLst/>
              <a:cxnLst/>
              <a:rect l="l" t="t" r="r" b="b"/>
              <a:pathLst>
                <a:path w="302259">
                  <a:moveTo>
                    <a:pt x="0" y="0"/>
                  </a:moveTo>
                  <a:lnTo>
                    <a:pt x="302099" y="0"/>
                  </a:lnTo>
                </a:path>
              </a:pathLst>
            </a:custGeom>
            <a:ln w="19049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34"/>
            <p:cNvSpPr/>
            <p:nvPr/>
          </p:nvSpPr>
          <p:spPr>
            <a:xfrm>
              <a:off x="6589414" y="3505894"/>
              <a:ext cx="105499" cy="1093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sp>
        <p:nvSpPr>
          <p:cNvPr id="9" name="object 19"/>
          <p:cNvSpPr txBox="1"/>
          <p:nvPr/>
        </p:nvSpPr>
        <p:spPr>
          <a:xfrm>
            <a:off x="2843808" y="5500696"/>
            <a:ext cx="187220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spc="-5" dirty="0" smtClean="0">
                <a:solidFill>
                  <a:srgbClr val="FF0000"/>
                </a:solidFill>
                <a:latin typeface="Arial"/>
                <a:cs typeface="Arial"/>
              </a:rPr>
              <a:t>nenormalizované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7570662" y="3861048"/>
            <a:ext cx="469990" cy="109332"/>
            <a:chOff x="7570662" y="3517594"/>
            <a:chExt cx="469990" cy="109332"/>
          </a:xfrm>
        </p:grpSpPr>
        <p:sp>
          <p:nvSpPr>
            <p:cNvPr id="44" name="object 35"/>
            <p:cNvSpPr/>
            <p:nvPr/>
          </p:nvSpPr>
          <p:spPr>
            <a:xfrm>
              <a:off x="7666637" y="3572259"/>
              <a:ext cx="374015" cy="0"/>
            </a:xfrm>
            <a:custGeom>
              <a:avLst/>
              <a:gdLst/>
              <a:ahLst/>
              <a:cxnLst/>
              <a:rect l="l" t="t" r="r" b="b"/>
              <a:pathLst>
                <a:path w="374015">
                  <a:moveTo>
                    <a:pt x="373499" y="0"/>
                  </a:moveTo>
                  <a:lnTo>
                    <a:pt x="0" y="0"/>
                  </a:lnTo>
                </a:path>
              </a:pathLst>
            </a:custGeom>
            <a:ln w="19049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36"/>
            <p:cNvSpPr/>
            <p:nvPr/>
          </p:nvSpPr>
          <p:spPr>
            <a:xfrm>
              <a:off x="7570662" y="3517594"/>
              <a:ext cx="105499" cy="1093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42165" y="2116320"/>
            <a:ext cx="8801835" cy="3951694"/>
            <a:chOff x="342165" y="2116320"/>
            <a:chExt cx="8801835" cy="3951694"/>
          </a:xfrm>
        </p:grpSpPr>
        <p:grpSp>
          <p:nvGrpSpPr>
            <p:cNvPr id="2" name="Group 39"/>
            <p:cNvGrpSpPr/>
            <p:nvPr/>
          </p:nvGrpSpPr>
          <p:grpSpPr>
            <a:xfrm>
              <a:off x="342165" y="2116320"/>
              <a:ext cx="8781766" cy="3920952"/>
              <a:chOff x="342165" y="2116320"/>
              <a:chExt cx="8781766" cy="3920952"/>
            </a:xfrm>
          </p:grpSpPr>
          <p:grpSp>
            <p:nvGrpSpPr>
              <p:cNvPr id="3" name="Group 9"/>
              <p:cNvGrpSpPr/>
              <p:nvPr/>
            </p:nvGrpSpPr>
            <p:grpSpPr>
              <a:xfrm>
                <a:off x="342165" y="2116320"/>
                <a:ext cx="8781766" cy="3920952"/>
                <a:chOff x="342165" y="1988840"/>
                <a:chExt cx="8781766" cy="3920952"/>
              </a:xfrm>
            </p:grpSpPr>
            <p:sp>
              <p:nvSpPr>
                <p:cNvPr id="11" name="object 3"/>
                <p:cNvSpPr txBox="1"/>
                <p:nvPr/>
              </p:nvSpPr>
              <p:spPr>
                <a:xfrm>
                  <a:off x="342165" y="3645024"/>
                  <a:ext cx="845459" cy="1472326"/>
                </a:xfrm>
                <a:prstGeom prst="rect">
                  <a:avLst/>
                </a:prstGeom>
              </p:spPr>
              <p:txBody>
                <a:bodyPr vert="horz" wrap="square" lIns="0" tIns="13335" rIns="0" bIns="0" rtlCol="0">
                  <a:spAutoFit/>
                </a:bodyPr>
                <a:lstStyle/>
                <a:p>
                  <a:pPr marL="12700" marR="5080" algn="just">
                    <a:lnSpc>
                      <a:spcPct val="158200"/>
                    </a:lnSpc>
                    <a:spcBef>
                      <a:spcPts val="105"/>
                    </a:spcBef>
                  </a:pPr>
                  <a:r>
                    <a:rPr lang="sk-SK" sz="2000" dirty="0" smtClean="0">
                      <a:latin typeface="Arial"/>
                      <a:cs typeface="Arial"/>
                    </a:rPr>
                    <a:t>mačka</a:t>
                  </a:r>
                  <a:r>
                    <a:rPr sz="2000" dirty="0" smtClean="0">
                      <a:latin typeface="Arial"/>
                      <a:cs typeface="Arial"/>
                    </a:rPr>
                    <a:t>  </a:t>
                  </a:r>
                  <a:r>
                    <a:rPr lang="sk-SK" sz="2000" dirty="0" smtClean="0">
                      <a:latin typeface="Arial"/>
                      <a:cs typeface="Arial"/>
                    </a:rPr>
                    <a:t>auto</a:t>
                  </a:r>
                  <a:r>
                    <a:rPr sz="2000" dirty="0" smtClean="0">
                      <a:latin typeface="Arial"/>
                      <a:cs typeface="Arial"/>
                    </a:rPr>
                    <a:t>  </a:t>
                  </a:r>
                  <a:r>
                    <a:rPr lang="sk-SK" sz="2000" spc="-5" dirty="0" smtClean="0">
                      <a:latin typeface="Arial"/>
                      <a:cs typeface="Arial"/>
                    </a:rPr>
                    <a:t>žaba</a:t>
                  </a:r>
                  <a:endParaRPr sz="20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2" name="object 4"/>
                <p:cNvSpPr txBox="1"/>
                <p:nvPr/>
              </p:nvSpPr>
              <p:spPr>
                <a:xfrm>
                  <a:off x="1259632" y="3578096"/>
                  <a:ext cx="1062990" cy="1579095"/>
                </a:xfrm>
                <a:prstGeom prst="rect">
                  <a:avLst/>
                </a:prstGeom>
                <a:ln w="19049">
                  <a:solidFill>
                    <a:srgbClr val="0000FF"/>
                  </a:solidFill>
                </a:ln>
              </p:spPr>
              <p:txBody>
                <a:bodyPr vert="horz" wrap="square" lIns="0" tIns="45720" rIns="0" bIns="0" rtlCol="0">
                  <a:spAutoFit/>
                </a:bodyPr>
                <a:lstStyle/>
                <a:p>
                  <a:pPr marR="15240" algn="ctr">
                    <a:lnSpc>
                      <a:spcPct val="100000"/>
                    </a:lnSpc>
                    <a:spcBef>
                      <a:spcPts val="360"/>
                    </a:spcBef>
                  </a:pPr>
                  <a:r>
                    <a:rPr sz="3000" b="1" spc="-5" dirty="0">
                      <a:latin typeface="Arial"/>
                      <a:cs typeface="Arial"/>
                    </a:rPr>
                    <a:t>3.2</a:t>
                  </a:r>
                  <a:endParaRPr sz="3000">
                    <a:latin typeface="Arial"/>
                    <a:cs typeface="Arial"/>
                  </a:endParaRPr>
                </a:p>
                <a:p>
                  <a:pPr marR="15240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5.1</a:t>
                  </a:r>
                  <a:endParaRPr sz="3000">
                    <a:latin typeface="Arial"/>
                    <a:cs typeface="Arial"/>
                  </a:endParaRPr>
                </a:p>
                <a:p>
                  <a:pPr marR="40005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dirty="0">
                      <a:latin typeface="Arial"/>
                      <a:cs typeface="Arial"/>
                    </a:rPr>
                    <a:t>-1.7</a:t>
                  </a:r>
                  <a:endParaRPr sz="3000">
                    <a:latin typeface="Arial"/>
                    <a:cs typeface="Arial"/>
                  </a:endParaRPr>
                </a:p>
              </p:txBody>
            </p:sp>
            <p:sp>
              <p:nvSpPr>
                <p:cNvPr id="13" name="object 5"/>
                <p:cNvSpPr/>
                <p:nvPr/>
              </p:nvSpPr>
              <p:spPr>
                <a:xfrm>
                  <a:off x="899592" y="1988840"/>
                  <a:ext cx="1378120" cy="1426495"/>
                </a:xfrm>
                <a:prstGeom prst="rect">
                  <a:avLst/>
                </a:prstGeom>
                <a:blipFill>
                  <a:blip r:embed="rId3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" name="object 6"/>
                <p:cNvSpPr/>
                <p:nvPr/>
              </p:nvSpPr>
              <p:spPr>
                <a:xfrm>
                  <a:off x="2483768" y="2276871"/>
                  <a:ext cx="1875915" cy="356073"/>
                </a:xfrm>
                <a:prstGeom prst="rect">
                  <a:avLst/>
                </a:prstGeom>
                <a:blipFill>
                  <a:blip r:embed="rId4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5" name="object 7"/>
                <p:cNvSpPr/>
                <p:nvPr/>
              </p:nvSpPr>
              <p:spPr>
                <a:xfrm>
                  <a:off x="2411761" y="2187188"/>
                  <a:ext cx="1944216" cy="4517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510" h="365125">
                      <a:moveTo>
                        <a:pt x="0" y="0"/>
                      </a:moveTo>
                      <a:lnTo>
                        <a:pt x="1794396" y="0"/>
                      </a:lnTo>
                      <a:lnTo>
                        <a:pt x="1794396" y="365024"/>
                      </a:lnTo>
                      <a:lnTo>
                        <a:pt x="0" y="3650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 w="9524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6" name="object 8"/>
                <p:cNvSpPr/>
                <p:nvPr/>
              </p:nvSpPr>
              <p:spPr>
                <a:xfrm>
                  <a:off x="4788024" y="2132856"/>
                  <a:ext cx="2952328" cy="538111"/>
                </a:xfrm>
                <a:prstGeom prst="rect">
                  <a:avLst/>
                </a:prstGeom>
                <a:blipFill>
                  <a:blip r:embed="rId5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7" name="object 9"/>
                <p:cNvSpPr/>
                <p:nvPr/>
              </p:nvSpPr>
              <p:spPr>
                <a:xfrm>
                  <a:off x="4788025" y="2128031"/>
                  <a:ext cx="3024335" cy="580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6234" h="502285">
                      <a:moveTo>
                        <a:pt x="0" y="0"/>
                      </a:moveTo>
                      <a:lnTo>
                        <a:pt x="2896094" y="0"/>
                      </a:lnTo>
                      <a:lnTo>
                        <a:pt x="2896094" y="501761"/>
                      </a:lnTo>
                      <a:lnTo>
                        <a:pt x="0" y="5017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 w="9524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8" name="object 11"/>
                <p:cNvSpPr txBox="1"/>
                <p:nvPr/>
              </p:nvSpPr>
              <p:spPr>
                <a:xfrm>
                  <a:off x="3158568" y="3578096"/>
                  <a:ext cx="1062990" cy="1579095"/>
                </a:xfrm>
                <a:prstGeom prst="rect">
                  <a:avLst/>
                </a:prstGeom>
                <a:ln w="19049">
                  <a:solidFill>
                    <a:srgbClr val="FF0000"/>
                  </a:solidFill>
                </a:ln>
              </p:spPr>
              <p:txBody>
                <a:bodyPr vert="horz" wrap="square" lIns="0" tIns="45720" rIns="0" bIns="0" rtlCol="0">
                  <a:spAutoFit/>
                </a:bodyPr>
                <a:lstStyle/>
                <a:p>
                  <a:pPr marL="255270">
                    <a:lnSpc>
                      <a:spcPct val="100000"/>
                    </a:lnSpc>
                    <a:spcBef>
                      <a:spcPts val="360"/>
                    </a:spcBef>
                  </a:pPr>
                  <a:r>
                    <a:rPr sz="3000" b="1" spc="-5" dirty="0">
                      <a:latin typeface="Arial"/>
                      <a:cs typeface="Arial"/>
                    </a:rPr>
                    <a:t>24.5</a:t>
                  </a:r>
                  <a:endParaRPr sz="3000" dirty="0">
                    <a:latin typeface="Arial"/>
                    <a:cs typeface="Arial"/>
                  </a:endParaRPr>
                </a:p>
                <a:p>
                  <a:pPr marR="48260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164.0</a:t>
                  </a:r>
                  <a:endParaRPr sz="3000" dirty="0">
                    <a:latin typeface="Arial"/>
                    <a:cs typeface="Arial"/>
                  </a:endParaRPr>
                </a:p>
                <a:p>
                  <a:pPr marL="36195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0.18</a:t>
                  </a:r>
                  <a:endParaRPr sz="30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" name="object 12"/>
                <p:cNvSpPr txBox="1"/>
                <p:nvPr/>
              </p:nvSpPr>
              <p:spPr>
                <a:xfrm>
                  <a:off x="5215964" y="3578096"/>
                  <a:ext cx="1062990" cy="1585049"/>
                </a:xfrm>
                <a:prstGeom prst="rect">
                  <a:avLst/>
                </a:prstGeom>
                <a:ln w="19049">
                  <a:solidFill>
                    <a:srgbClr val="38751C"/>
                  </a:solidFill>
                </a:ln>
              </p:spPr>
              <p:txBody>
                <a:bodyPr vert="horz" wrap="square" lIns="0" tIns="45720" rIns="0" bIns="0" rtlCol="0">
                  <a:spAutoFit/>
                </a:bodyPr>
                <a:lstStyle/>
                <a:p>
                  <a:pPr marL="179070">
                    <a:lnSpc>
                      <a:spcPct val="100000"/>
                    </a:lnSpc>
                    <a:spcBef>
                      <a:spcPts val="360"/>
                    </a:spcBef>
                  </a:pPr>
                  <a:r>
                    <a:rPr sz="3000" b="1" spc="-5" dirty="0">
                      <a:solidFill>
                        <a:srgbClr val="9900FF"/>
                      </a:solidFill>
                      <a:latin typeface="Arial"/>
                      <a:cs typeface="Arial"/>
                    </a:rPr>
                    <a:t>0.13</a:t>
                  </a:r>
                  <a:endParaRPr sz="3000">
                    <a:latin typeface="Arial"/>
                    <a:cs typeface="Arial"/>
                  </a:endParaRPr>
                </a:p>
                <a:p>
                  <a:pPr marL="179070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0.87</a:t>
                  </a:r>
                  <a:endParaRPr sz="3000">
                    <a:latin typeface="Arial"/>
                    <a:cs typeface="Arial"/>
                  </a:endParaRPr>
                </a:p>
                <a:p>
                  <a:pPr marL="179070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0.00</a:t>
                  </a:r>
                  <a:endParaRPr sz="3000">
                    <a:latin typeface="Arial"/>
                    <a:cs typeface="Arial"/>
                  </a:endParaRPr>
                </a:p>
              </p:txBody>
            </p:sp>
            <p:sp>
              <p:nvSpPr>
                <p:cNvPr id="20" name="object 13"/>
                <p:cNvSpPr/>
                <p:nvPr/>
              </p:nvSpPr>
              <p:spPr>
                <a:xfrm>
                  <a:off x="2545069" y="4611496"/>
                  <a:ext cx="47498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980">
                      <a:moveTo>
                        <a:pt x="0" y="0"/>
                      </a:moveTo>
                      <a:lnTo>
                        <a:pt x="474599" y="0"/>
                      </a:lnTo>
                    </a:path>
                  </a:pathLst>
                </a:custGeom>
                <a:ln w="19049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1" name="object 14"/>
                <p:cNvSpPr/>
                <p:nvPr/>
              </p:nvSpPr>
              <p:spPr>
                <a:xfrm>
                  <a:off x="3010146" y="4560768"/>
                  <a:ext cx="105499" cy="101458"/>
                </a:xfrm>
                <a:prstGeom prst="rect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" name="object 15"/>
                <p:cNvSpPr txBox="1"/>
                <p:nvPr/>
              </p:nvSpPr>
              <p:spPr>
                <a:xfrm>
                  <a:off x="2660543" y="4161337"/>
                  <a:ext cx="312420" cy="211829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400" spc="-5" dirty="0">
                      <a:latin typeface="Arial"/>
                      <a:cs typeface="Arial"/>
                    </a:rPr>
                    <a:t>exp</a:t>
                  </a:r>
                  <a:endParaRPr sz="1400">
                    <a:latin typeface="Arial"/>
                    <a:cs typeface="Arial"/>
                  </a:endParaRPr>
                </a:p>
              </p:txBody>
            </p:sp>
            <p:sp>
              <p:nvSpPr>
                <p:cNvPr id="23" name="object 16"/>
                <p:cNvSpPr/>
                <p:nvPr/>
              </p:nvSpPr>
              <p:spPr>
                <a:xfrm>
                  <a:off x="4297666" y="4611496"/>
                  <a:ext cx="78359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3589">
                      <a:moveTo>
                        <a:pt x="0" y="0"/>
                      </a:moveTo>
                      <a:lnTo>
                        <a:pt x="783298" y="0"/>
                      </a:lnTo>
                    </a:path>
                  </a:pathLst>
                </a:custGeom>
                <a:ln w="19049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4" name="object 17"/>
                <p:cNvSpPr/>
                <p:nvPr/>
              </p:nvSpPr>
              <p:spPr>
                <a:xfrm>
                  <a:off x="5071442" y="4560768"/>
                  <a:ext cx="105499" cy="101458"/>
                </a:xfrm>
                <a:prstGeom prst="rect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5" name="object 18"/>
                <p:cNvSpPr txBox="1"/>
                <p:nvPr/>
              </p:nvSpPr>
              <p:spPr>
                <a:xfrm>
                  <a:off x="4332291" y="4253842"/>
                  <a:ext cx="796290" cy="211829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400" spc="-5" dirty="0">
                      <a:latin typeface="Arial"/>
                      <a:cs typeface="Arial"/>
                    </a:rPr>
                    <a:t>normalize</a:t>
                  </a:r>
                  <a:endParaRPr sz="1400">
                    <a:latin typeface="Arial"/>
                    <a:cs typeface="Arial"/>
                  </a:endParaRPr>
                </a:p>
              </p:txBody>
            </p:sp>
            <p:sp>
              <p:nvSpPr>
                <p:cNvPr id="26" name="object 20"/>
                <p:cNvSpPr txBox="1"/>
                <p:nvPr/>
              </p:nvSpPr>
              <p:spPr>
                <a:xfrm>
                  <a:off x="2771800" y="2862234"/>
                  <a:ext cx="1728192" cy="511294"/>
                </a:xfrm>
                <a:prstGeom prst="rect">
                  <a:avLst/>
                </a:prstGeom>
              </p:spPr>
              <p:txBody>
                <a:bodyPr vert="horz" wrap="square" lIns="0" tIns="8890" rIns="0" bIns="0" rtlCol="0">
                  <a:spAutoFit/>
                </a:bodyPr>
                <a:lstStyle/>
                <a:p>
                  <a:pPr marL="12700" marR="5080">
                    <a:lnSpc>
                      <a:spcPct val="101600"/>
                    </a:lnSpc>
                    <a:spcBef>
                      <a:spcPts val="70"/>
                    </a:spcBef>
                  </a:pPr>
                  <a:r>
                    <a:rPr lang="sk-SK" sz="1600" spc="-5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Pravdepodobnosti musia byť</a:t>
                  </a:r>
                  <a:r>
                    <a:rPr sz="1600" spc="-5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 </a:t>
                  </a:r>
                  <a:r>
                    <a:rPr sz="1600" spc="-5" dirty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&gt;=</a:t>
                  </a:r>
                  <a:r>
                    <a:rPr sz="1600" spc="-100" dirty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 </a:t>
                  </a:r>
                  <a:r>
                    <a:rPr sz="1600" dirty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0</a:t>
                  </a:r>
                  <a:endParaRPr sz="16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27" name="object 21"/>
                <p:cNvSpPr txBox="1"/>
                <p:nvPr/>
              </p:nvSpPr>
              <p:spPr>
                <a:xfrm>
                  <a:off x="4716016" y="2836782"/>
                  <a:ext cx="1728192" cy="762453"/>
                </a:xfrm>
                <a:prstGeom prst="rect">
                  <a:avLst/>
                </a:prstGeom>
              </p:spPr>
              <p:txBody>
                <a:bodyPr vert="horz" wrap="square" lIns="0" tIns="8890" rIns="0" bIns="0" rtlCol="0">
                  <a:spAutoFit/>
                </a:bodyPr>
                <a:lstStyle/>
                <a:p>
                  <a:pPr marR="5080">
                    <a:lnSpc>
                      <a:spcPct val="101600"/>
                    </a:lnSpc>
                    <a:spcBef>
                      <a:spcPts val="70"/>
                    </a:spcBef>
                  </a:pPr>
                  <a:r>
                    <a:rPr lang="sk-SK" sz="1600" spc="-5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Suma pravdepodobností musí byť</a:t>
                  </a:r>
                  <a:r>
                    <a:rPr sz="1600" spc="-110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 </a:t>
                  </a:r>
                  <a:r>
                    <a:rPr sz="1600" dirty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1</a:t>
                  </a:r>
                  <a:endParaRPr sz="16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28" name="object 22"/>
                <p:cNvSpPr txBox="1"/>
                <p:nvPr/>
              </p:nvSpPr>
              <p:spPr>
                <a:xfrm>
                  <a:off x="4788024" y="5531977"/>
                  <a:ext cx="2016223" cy="289823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800" spc="-5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pr</a:t>
                  </a:r>
                  <a:r>
                    <a:rPr lang="sk-SK" sz="1800" spc="-5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avdepodobnosti</a:t>
                  </a:r>
                  <a:endParaRPr sz="1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0" name="object 24"/>
                <p:cNvSpPr/>
                <p:nvPr/>
              </p:nvSpPr>
              <p:spPr>
                <a:xfrm>
                  <a:off x="6472014" y="2905942"/>
                  <a:ext cx="2651917" cy="379042"/>
                </a:xfrm>
                <a:prstGeom prst="rect">
                  <a:avLst/>
                </a:prstGeom>
                <a:blipFill>
                  <a:blip r:embed="rId7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36" name="object 31"/>
                <p:cNvSpPr txBox="1"/>
                <p:nvPr/>
              </p:nvSpPr>
              <p:spPr>
                <a:xfrm>
                  <a:off x="2771800" y="5640488"/>
                  <a:ext cx="1872207" cy="269304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>
                    <a:lnSpc>
                      <a:spcPts val="2090"/>
                    </a:lnSpc>
                  </a:pPr>
                  <a:r>
                    <a:rPr lang="sk-SK" sz="1800" spc="-5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pravdepodobnosti</a:t>
                  </a:r>
                  <a:endParaRPr sz="1800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8" name="TextBox 37"/>
              <p:cNvSpPr txBox="1"/>
              <p:nvPr/>
            </p:nvSpPr>
            <p:spPr>
              <a:xfrm>
                <a:off x="7956376" y="2204864"/>
                <a:ext cx="965008" cy="861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k-SK" sz="1600" spc="-5" dirty="0" smtClean="0">
                    <a:latin typeface="Arial"/>
                    <a:cs typeface="Arial"/>
                  </a:rPr>
                  <a:t>Softmax</a:t>
                </a:r>
              </a:p>
              <a:p>
                <a:r>
                  <a:rPr lang="sk-SK" sz="1600" spc="-5" dirty="0" smtClean="0">
                    <a:latin typeface="Arial"/>
                    <a:cs typeface="Arial"/>
                  </a:rPr>
                  <a:t>Funkcia</a:t>
                </a:r>
                <a:endParaRPr lang="sk-SK" sz="1600" dirty="0" smtClean="0">
                  <a:latin typeface="Arial"/>
                  <a:cs typeface="Arial"/>
                </a:endParaRPr>
              </a:p>
              <a:p>
                <a:endParaRPr lang="sk-SK" dirty="0"/>
              </a:p>
            </p:txBody>
          </p:sp>
        </p:grpSp>
        <p:sp>
          <p:nvSpPr>
            <p:cNvPr id="39" name="object 29"/>
            <p:cNvSpPr txBox="1"/>
            <p:nvPr/>
          </p:nvSpPr>
          <p:spPr>
            <a:xfrm>
              <a:off x="8028384" y="3716159"/>
              <a:ext cx="1008112" cy="1585049"/>
            </a:xfrm>
            <a:prstGeom prst="rect">
              <a:avLst/>
            </a:prstGeom>
            <a:ln w="19049">
              <a:solidFill>
                <a:srgbClr val="9900FF"/>
              </a:solidFill>
            </a:ln>
          </p:spPr>
          <p:txBody>
            <a:bodyPr vert="horz" wrap="square" lIns="0" tIns="45720" rIns="0" bIns="0" rtlCol="0">
              <a:spAutoFit/>
            </a:bodyPr>
            <a:lstStyle/>
            <a:p>
              <a:pPr marL="178435">
                <a:lnSpc>
                  <a:spcPct val="100000"/>
                </a:lnSpc>
                <a:spcBef>
                  <a:spcPts val="360"/>
                </a:spcBef>
              </a:pPr>
              <a:r>
                <a:rPr sz="3000" b="1" spc="-5" dirty="0">
                  <a:latin typeface="Arial"/>
                  <a:cs typeface="Arial"/>
                </a:rPr>
                <a:t>1.00</a:t>
              </a:r>
              <a:endParaRPr sz="3000" dirty="0">
                <a:latin typeface="Arial"/>
                <a:cs typeface="Arial"/>
              </a:endParaRPr>
            </a:p>
            <a:p>
              <a:pPr marL="178435">
                <a:lnSpc>
                  <a:spcPct val="100000"/>
                </a:lnSpc>
                <a:spcBef>
                  <a:spcPts val="600"/>
                </a:spcBef>
              </a:pPr>
              <a:r>
                <a:rPr sz="3000" spc="-5" dirty="0">
                  <a:latin typeface="Arial"/>
                  <a:cs typeface="Arial"/>
                </a:rPr>
                <a:t>0.00</a:t>
              </a:r>
              <a:endParaRPr sz="3000" dirty="0">
                <a:latin typeface="Arial"/>
                <a:cs typeface="Arial"/>
              </a:endParaRPr>
            </a:p>
            <a:p>
              <a:pPr marL="178435">
                <a:lnSpc>
                  <a:spcPct val="100000"/>
                </a:lnSpc>
                <a:spcBef>
                  <a:spcPts val="600"/>
                </a:spcBef>
              </a:pPr>
              <a:r>
                <a:rPr sz="3000" spc="-5" dirty="0">
                  <a:latin typeface="Arial"/>
                  <a:cs typeface="Arial"/>
                </a:rPr>
                <a:t>0.00</a:t>
              </a:r>
              <a:endParaRPr sz="3000" dirty="0">
                <a:latin typeface="Arial"/>
                <a:cs typeface="Arial"/>
              </a:endParaRPr>
            </a:p>
          </p:txBody>
        </p:sp>
        <p:sp>
          <p:nvSpPr>
            <p:cNvPr id="41" name="object 30"/>
            <p:cNvSpPr txBox="1"/>
            <p:nvPr/>
          </p:nvSpPr>
          <p:spPr>
            <a:xfrm>
              <a:off x="8100392" y="5497601"/>
              <a:ext cx="1043608" cy="570413"/>
            </a:xfrm>
            <a:prstGeom prst="rect">
              <a:avLst/>
            </a:prstGeom>
          </p:spPr>
          <p:txBody>
            <a:bodyPr vert="horz" wrap="square" lIns="0" tIns="10795" rIns="0" bIns="0" rtlCol="0">
              <a:spAutoFit/>
            </a:bodyPr>
            <a:lstStyle/>
            <a:p>
              <a:pPr marL="100965" marR="5080" indent="-88900">
                <a:lnSpc>
                  <a:spcPct val="100699"/>
                </a:lnSpc>
                <a:spcBef>
                  <a:spcPts val="85"/>
                </a:spcBef>
              </a:pPr>
              <a:r>
                <a:rPr lang="sk-SK" sz="1800" spc="-5" dirty="0" smtClean="0">
                  <a:solidFill>
                    <a:srgbClr val="9900FF"/>
                  </a:solidFill>
                  <a:latin typeface="Arial"/>
                  <a:cs typeface="Arial"/>
                </a:rPr>
                <a:t>Správne</a:t>
              </a:r>
              <a:r>
                <a:rPr sz="1800" spc="-5" dirty="0" smtClean="0">
                  <a:solidFill>
                    <a:srgbClr val="9900FF"/>
                  </a:solidFill>
                  <a:latin typeface="Arial"/>
                  <a:cs typeface="Arial"/>
                </a:rPr>
                <a:t>  pr</a:t>
              </a:r>
              <a:r>
                <a:rPr lang="sk-SK" sz="1800" spc="-5" dirty="0" smtClean="0">
                  <a:solidFill>
                    <a:srgbClr val="9900FF"/>
                  </a:solidFill>
                  <a:latin typeface="Arial"/>
                  <a:cs typeface="Arial"/>
                </a:rPr>
                <a:t>avd.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42" name="object 32"/>
            <p:cNvSpPr txBox="1"/>
            <p:nvPr/>
          </p:nvSpPr>
          <p:spPr>
            <a:xfrm>
              <a:off x="6776563" y="3776796"/>
              <a:ext cx="71755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1400" dirty="0" smtClean="0">
                  <a:latin typeface="Arial"/>
                  <a:cs typeface="Arial"/>
                </a:rPr>
                <a:t>porovnaj</a:t>
              </a:r>
              <a:endParaRPr sz="1400" dirty="0">
                <a:latin typeface="Arial"/>
                <a:cs typeface="Arial"/>
              </a:endParaRPr>
            </a:p>
          </p:txBody>
        </p:sp>
        <p:grpSp>
          <p:nvGrpSpPr>
            <p:cNvPr id="46" name="Group 50"/>
            <p:cNvGrpSpPr/>
            <p:nvPr/>
          </p:nvGrpSpPr>
          <p:grpSpPr>
            <a:xfrm>
              <a:off x="6296837" y="3895732"/>
              <a:ext cx="398076" cy="109332"/>
              <a:chOff x="6296837" y="3505894"/>
              <a:chExt cx="398076" cy="109332"/>
            </a:xfrm>
          </p:grpSpPr>
          <p:sp>
            <p:nvSpPr>
              <p:cNvPr id="47" name="object 33"/>
              <p:cNvSpPr/>
              <p:nvPr/>
            </p:nvSpPr>
            <p:spPr>
              <a:xfrm>
                <a:off x="6296837" y="3560559"/>
                <a:ext cx="3022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02259">
                    <a:moveTo>
                      <a:pt x="0" y="0"/>
                    </a:moveTo>
                    <a:lnTo>
                      <a:pt x="302099" y="0"/>
                    </a:lnTo>
                  </a:path>
                </a:pathLst>
              </a:custGeom>
              <a:ln w="19049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34"/>
              <p:cNvSpPr/>
              <p:nvPr/>
            </p:nvSpPr>
            <p:spPr>
              <a:xfrm>
                <a:off x="6589414" y="3505894"/>
                <a:ext cx="105499" cy="109332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sp>
        <p:nvSpPr>
          <p:cNvPr id="9" name="object 19"/>
          <p:cNvSpPr txBox="1"/>
          <p:nvPr/>
        </p:nvSpPr>
        <p:spPr>
          <a:xfrm>
            <a:off x="2843808" y="5500696"/>
            <a:ext cx="187220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spc="-5" dirty="0" smtClean="0">
                <a:solidFill>
                  <a:srgbClr val="FF0000"/>
                </a:solidFill>
                <a:latin typeface="Arial"/>
                <a:cs typeface="Arial"/>
              </a:rPr>
              <a:t>nenormalizované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" name="Group 42"/>
          <p:cNvGrpSpPr/>
          <p:nvPr/>
        </p:nvGrpSpPr>
        <p:grpSpPr>
          <a:xfrm>
            <a:off x="7570662" y="3861048"/>
            <a:ext cx="469990" cy="109332"/>
            <a:chOff x="7570662" y="3517594"/>
            <a:chExt cx="469990" cy="109332"/>
          </a:xfrm>
        </p:grpSpPr>
        <p:sp>
          <p:nvSpPr>
            <p:cNvPr id="44" name="object 35"/>
            <p:cNvSpPr/>
            <p:nvPr/>
          </p:nvSpPr>
          <p:spPr>
            <a:xfrm>
              <a:off x="7666637" y="3572259"/>
              <a:ext cx="374015" cy="0"/>
            </a:xfrm>
            <a:custGeom>
              <a:avLst/>
              <a:gdLst/>
              <a:ahLst/>
              <a:cxnLst/>
              <a:rect l="l" t="t" r="r" b="b"/>
              <a:pathLst>
                <a:path w="374015">
                  <a:moveTo>
                    <a:pt x="373499" y="0"/>
                  </a:moveTo>
                  <a:lnTo>
                    <a:pt x="0" y="0"/>
                  </a:lnTo>
                </a:path>
              </a:pathLst>
            </a:custGeom>
            <a:ln w="19049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36"/>
            <p:cNvSpPr/>
            <p:nvPr/>
          </p:nvSpPr>
          <p:spPr>
            <a:xfrm>
              <a:off x="7570662" y="3517594"/>
              <a:ext cx="105499" cy="1093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" name="Group 48"/>
          <p:cNvGrpSpPr/>
          <p:nvPr/>
        </p:nvGrpSpPr>
        <p:grpSpPr>
          <a:xfrm>
            <a:off x="342165" y="2116320"/>
            <a:ext cx="8801835" cy="3951694"/>
            <a:chOff x="342165" y="2116320"/>
            <a:chExt cx="8801835" cy="3951694"/>
          </a:xfrm>
        </p:grpSpPr>
        <p:grpSp>
          <p:nvGrpSpPr>
            <p:cNvPr id="7" name="Group 39"/>
            <p:cNvGrpSpPr/>
            <p:nvPr/>
          </p:nvGrpSpPr>
          <p:grpSpPr>
            <a:xfrm>
              <a:off x="342165" y="2116320"/>
              <a:ext cx="8781766" cy="3920952"/>
              <a:chOff x="342165" y="2116320"/>
              <a:chExt cx="8781766" cy="3920952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42165" y="2116320"/>
                <a:ext cx="8781766" cy="3920952"/>
                <a:chOff x="342165" y="1988840"/>
                <a:chExt cx="8781766" cy="3920952"/>
              </a:xfrm>
            </p:grpSpPr>
            <p:sp>
              <p:nvSpPr>
                <p:cNvPr id="11" name="object 3"/>
                <p:cNvSpPr txBox="1"/>
                <p:nvPr/>
              </p:nvSpPr>
              <p:spPr>
                <a:xfrm>
                  <a:off x="342165" y="3645024"/>
                  <a:ext cx="845459" cy="1472326"/>
                </a:xfrm>
                <a:prstGeom prst="rect">
                  <a:avLst/>
                </a:prstGeom>
              </p:spPr>
              <p:txBody>
                <a:bodyPr vert="horz" wrap="square" lIns="0" tIns="13335" rIns="0" bIns="0" rtlCol="0">
                  <a:spAutoFit/>
                </a:bodyPr>
                <a:lstStyle/>
                <a:p>
                  <a:pPr marL="12700" marR="5080" algn="just">
                    <a:lnSpc>
                      <a:spcPct val="158200"/>
                    </a:lnSpc>
                    <a:spcBef>
                      <a:spcPts val="105"/>
                    </a:spcBef>
                  </a:pPr>
                  <a:r>
                    <a:rPr lang="sk-SK" sz="2000" dirty="0" smtClean="0">
                      <a:latin typeface="Arial"/>
                      <a:cs typeface="Arial"/>
                    </a:rPr>
                    <a:t>mačka</a:t>
                  </a:r>
                  <a:r>
                    <a:rPr sz="2000" dirty="0" smtClean="0">
                      <a:latin typeface="Arial"/>
                      <a:cs typeface="Arial"/>
                    </a:rPr>
                    <a:t>  </a:t>
                  </a:r>
                  <a:r>
                    <a:rPr lang="sk-SK" sz="2000" dirty="0" smtClean="0">
                      <a:latin typeface="Arial"/>
                      <a:cs typeface="Arial"/>
                    </a:rPr>
                    <a:t>auto</a:t>
                  </a:r>
                  <a:r>
                    <a:rPr sz="2000" dirty="0" smtClean="0">
                      <a:latin typeface="Arial"/>
                      <a:cs typeface="Arial"/>
                    </a:rPr>
                    <a:t>  </a:t>
                  </a:r>
                  <a:r>
                    <a:rPr lang="sk-SK" sz="2000" spc="-5" dirty="0" smtClean="0">
                      <a:latin typeface="Arial"/>
                      <a:cs typeface="Arial"/>
                    </a:rPr>
                    <a:t>žaba</a:t>
                  </a:r>
                  <a:endParaRPr sz="20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2" name="object 4"/>
                <p:cNvSpPr txBox="1"/>
                <p:nvPr/>
              </p:nvSpPr>
              <p:spPr>
                <a:xfrm>
                  <a:off x="1259632" y="3578096"/>
                  <a:ext cx="1062990" cy="1579095"/>
                </a:xfrm>
                <a:prstGeom prst="rect">
                  <a:avLst/>
                </a:prstGeom>
                <a:ln w="19049">
                  <a:solidFill>
                    <a:srgbClr val="0000FF"/>
                  </a:solidFill>
                </a:ln>
              </p:spPr>
              <p:txBody>
                <a:bodyPr vert="horz" wrap="square" lIns="0" tIns="45720" rIns="0" bIns="0" rtlCol="0">
                  <a:spAutoFit/>
                </a:bodyPr>
                <a:lstStyle/>
                <a:p>
                  <a:pPr marR="15240" algn="ctr">
                    <a:lnSpc>
                      <a:spcPct val="100000"/>
                    </a:lnSpc>
                    <a:spcBef>
                      <a:spcPts val="360"/>
                    </a:spcBef>
                  </a:pPr>
                  <a:r>
                    <a:rPr sz="3000" b="1" spc="-5" dirty="0">
                      <a:latin typeface="Arial"/>
                      <a:cs typeface="Arial"/>
                    </a:rPr>
                    <a:t>3.2</a:t>
                  </a:r>
                  <a:endParaRPr sz="3000">
                    <a:latin typeface="Arial"/>
                    <a:cs typeface="Arial"/>
                  </a:endParaRPr>
                </a:p>
                <a:p>
                  <a:pPr marR="15240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5.1</a:t>
                  </a:r>
                  <a:endParaRPr sz="3000">
                    <a:latin typeface="Arial"/>
                    <a:cs typeface="Arial"/>
                  </a:endParaRPr>
                </a:p>
                <a:p>
                  <a:pPr marR="40005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dirty="0">
                      <a:latin typeface="Arial"/>
                      <a:cs typeface="Arial"/>
                    </a:rPr>
                    <a:t>-1.7</a:t>
                  </a:r>
                  <a:endParaRPr sz="3000">
                    <a:latin typeface="Arial"/>
                    <a:cs typeface="Arial"/>
                  </a:endParaRPr>
                </a:p>
              </p:txBody>
            </p:sp>
            <p:sp>
              <p:nvSpPr>
                <p:cNvPr id="13" name="object 5"/>
                <p:cNvSpPr/>
                <p:nvPr/>
              </p:nvSpPr>
              <p:spPr>
                <a:xfrm>
                  <a:off x="899592" y="1988840"/>
                  <a:ext cx="1378120" cy="1426495"/>
                </a:xfrm>
                <a:prstGeom prst="rect">
                  <a:avLst/>
                </a:prstGeom>
                <a:blipFill>
                  <a:blip r:embed="rId3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" name="object 6"/>
                <p:cNvSpPr/>
                <p:nvPr/>
              </p:nvSpPr>
              <p:spPr>
                <a:xfrm>
                  <a:off x="2483768" y="2276871"/>
                  <a:ext cx="1875915" cy="356073"/>
                </a:xfrm>
                <a:prstGeom prst="rect">
                  <a:avLst/>
                </a:prstGeom>
                <a:blipFill>
                  <a:blip r:embed="rId4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5" name="object 7"/>
                <p:cNvSpPr/>
                <p:nvPr/>
              </p:nvSpPr>
              <p:spPr>
                <a:xfrm>
                  <a:off x="2411761" y="2187188"/>
                  <a:ext cx="1944216" cy="4517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510" h="365125">
                      <a:moveTo>
                        <a:pt x="0" y="0"/>
                      </a:moveTo>
                      <a:lnTo>
                        <a:pt x="1794396" y="0"/>
                      </a:lnTo>
                      <a:lnTo>
                        <a:pt x="1794396" y="365024"/>
                      </a:lnTo>
                      <a:lnTo>
                        <a:pt x="0" y="3650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 w="9524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6" name="object 8"/>
                <p:cNvSpPr/>
                <p:nvPr/>
              </p:nvSpPr>
              <p:spPr>
                <a:xfrm>
                  <a:off x="4788024" y="2132856"/>
                  <a:ext cx="2952328" cy="538111"/>
                </a:xfrm>
                <a:prstGeom prst="rect">
                  <a:avLst/>
                </a:prstGeom>
                <a:blipFill>
                  <a:blip r:embed="rId5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7" name="object 9"/>
                <p:cNvSpPr/>
                <p:nvPr/>
              </p:nvSpPr>
              <p:spPr>
                <a:xfrm>
                  <a:off x="4788025" y="2128031"/>
                  <a:ext cx="3024335" cy="580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6234" h="502285">
                      <a:moveTo>
                        <a:pt x="0" y="0"/>
                      </a:moveTo>
                      <a:lnTo>
                        <a:pt x="2896094" y="0"/>
                      </a:lnTo>
                      <a:lnTo>
                        <a:pt x="2896094" y="501761"/>
                      </a:lnTo>
                      <a:lnTo>
                        <a:pt x="0" y="5017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 w="9524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8" name="object 11"/>
                <p:cNvSpPr txBox="1"/>
                <p:nvPr/>
              </p:nvSpPr>
              <p:spPr>
                <a:xfrm>
                  <a:off x="3158568" y="3578096"/>
                  <a:ext cx="1062990" cy="1579095"/>
                </a:xfrm>
                <a:prstGeom prst="rect">
                  <a:avLst/>
                </a:prstGeom>
                <a:ln w="19049">
                  <a:solidFill>
                    <a:srgbClr val="FF0000"/>
                  </a:solidFill>
                </a:ln>
              </p:spPr>
              <p:txBody>
                <a:bodyPr vert="horz" wrap="square" lIns="0" tIns="45720" rIns="0" bIns="0" rtlCol="0">
                  <a:spAutoFit/>
                </a:bodyPr>
                <a:lstStyle/>
                <a:p>
                  <a:pPr marL="255270">
                    <a:lnSpc>
                      <a:spcPct val="100000"/>
                    </a:lnSpc>
                    <a:spcBef>
                      <a:spcPts val="360"/>
                    </a:spcBef>
                  </a:pPr>
                  <a:r>
                    <a:rPr sz="3000" b="1" spc="-5" dirty="0">
                      <a:latin typeface="Arial"/>
                      <a:cs typeface="Arial"/>
                    </a:rPr>
                    <a:t>24.5</a:t>
                  </a:r>
                  <a:endParaRPr sz="3000" dirty="0">
                    <a:latin typeface="Arial"/>
                    <a:cs typeface="Arial"/>
                  </a:endParaRPr>
                </a:p>
                <a:p>
                  <a:pPr marR="48260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164.0</a:t>
                  </a:r>
                  <a:endParaRPr sz="3000" dirty="0">
                    <a:latin typeface="Arial"/>
                    <a:cs typeface="Arial"/>
                  </a:endParaRPr>
                </a:p>
                <a:p>
                  <a:pPr marL="36195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0.18</a:t>
                  </a:r>
                  <a:endParaRPr sz="30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" name="object 12"/>
                <p:cNvSpPr txBox="1"/>
                <p:nvPr/>
              </p:nvSpPr>
              <p:spPr>
                <a:xfrm>
                  <a:off x="5215964" y="3578096"/>
                  <a:ext cx="1062990" cy="1585049"/>
                </a:xfrm>
                <a:prstGeom prst="rect">
                  <a:avLst/>
                </a:prstGeom>
                <a:ln w="19049">
                  <a:solidFill>
                    <a:srgbClr val="38751C"/>
                  </a:solidFill>
                </a:ln>
              </p:spPr>
              <p:txBody>
                <a:bodyPr vert="horz" wrap="square" lIns="0" tIns="45720" rIns="0" bIns="0" rtlCol="0">
                  <a:spAutoFit/>
                </a:bodyPr>
                <a:lstStyle/>
                <a:p>
                  <a:pPr marL="179070">
                    <a:lnSpc>
                      <a:spcPct val="100000"/>
                    </a:lnSpc>
                    <a:spcBef>
                      <a:spcPts val="360"/>
                    </a:spcBef>
                  </a:pPr>
                  <a:r>
                    <a:rPr sz="3000" b="1" spc="-5" dirty="0">
                      <a:solidFill>
                        <a:srgbClr val="9900FF"/>
                      </a:solidFill>
                      <a:latin typeface="Arial"/>
                      <a:cs typeface="Arial"/>
                    </a:rPr>
                    <a:t>0.13</a:t>
                  </a:r>
                  <a:endParaRPr sz="3000">
                    <a:latin typeface="Arial"/>
                    <a:cs typeface="Arial"/>
                  </a:endParaRPr>
                </a:p>
                <a:p>
                  <a:pPr marL="179070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0.87</a:t>
                  </a:r>
                  <a:endParaRPr sz="3000">
                    <a:latin typeface="Arial"/>
                    <a:cs typeface="Arial"/>
                  </a:endParaRPr>
                </a:p>
                <a:p>
                  <a:pPr marL="179070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0.00</a:t>
                  </a:r>
                  <a:endParaRPr sz="3000">
                    <a:latin typeface="Arial"/>
                    <a:cs typeface="Arial"/>
                  </a:endParaRPr>
                </a:p>
              </p:txBody>
            </p:sp>
            <p:sp>
              <p:nvSpPr>
                <p:cNvPr id="20" name="object 13"/>
                <p:cNvSpPr/>
                <p:nvPr/>
              </p:nvSpPr>
              <p:spPr>
                <a:xfrm>
                  <a:off x="2545069" y="4611496"/>
                  <a:ext cx="47498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980">
                      <a:moveTo>
                        <a:pt x="0" y="0"/>
                      </a:moveTo>
                      <a:lnTo>
                        <a:pt x="474599" y="0"/>
                      </a:lnTo>
                    </a:path>
                  </a:pathLst>
                </a:custGeom>
                <a:ln w="19049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1" name="object 14"/>
                <p:cNvSpPr/>
                <p:nvPr/>
              </p:nvSpPr>
              <p:spPr>
                <a:xfrm>
                  <a:off x="3010146" y="4560768"/>
                  <a:ext cx="105499" cy="101458"/>
                </a:xfrm>
                <a:prstGeom prst="rect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" name="object 15"/>
                <p:cNvSpPr txBox="1"/>
                <p:nvPr/>
              </p:nvSpPr>
              <p:spPr>
                <a:xfrm>
                  <a:off x="2660543" y="4161337"/>
                  <a:ext cx="312420" cy="211829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400" spc="-5" dirty="0">
                      <a:latin typeface="Arial"/>
                      <a:cs typeface="Arial"/>
                    </a:rPr>
                    <a:t>exp</a:t>
                  </a:r>
                  <a:endParaRPr sz="1400">
                    <a:latin typeface="Arial"/>
                    <a:cs typeface="Arial"/>
                  </a:endParaRPr>
                </a:p>
              </p:txBody>
            </p:sp>
            <p:sp>
              <p:nvSpPr>
                <p:cNvPr id="23" name="object 16"/>
                <p:cNvSpPr/>
                <p:nvPr/>
              </p:nvSpPr>
              <p:spPr>
                <a:xfrm>
                  <a:off x="4297666" y="4611496"/>
                  <a:ext cx="78359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3589">
                      <a:moveTo>
                        <a:pt x="0" y="0"/>
                      </a:moveTo>
                      <a:lnTo>
                        <a:pt x="783298" y="0"/>
                      </a:lnTo>
                    </a:path>
                  </a:pathLst>
                </a:custGeom>
                <a:ln w="19049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4" name="object 17"/>
                <p:cNvSpPr/>
                <p:nvPr/>
              </p:nvSpPr>
              <p:spPr>
                <a:xfrm>
                  <a:off x="5071442" y="4560768"/>
                  <a:ext cx="105499" cy="101458"/>
                </a:xfrm>
                <a:prstGeom prst="rect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5" name="object 18"/>
                <p:cNvSpPr txBox="1"/>
                <p:nvPr/>
              </p:nvSpPr>
              <p:spPr>
                <a:xfrm>
                  <a:off x="4332291" y="4253842"/>
                  <a:ext cx="796290" cy="211829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400" spc="-5" dirty="0">
                      <a:latin typeface="Arial"/>
                      <a:cs typeface="Arial"/>
                    </a:rPr>
                    <a:t>normalize</a:t>
                  </a:r>
                  <a:endParaRPr sz="1400">
                    <a:latin typeface="Arial"/>
                    <a:cs typeface="Arial"/>
                  </a:endParaRPr>
                </a:p>
              </p:txBody>
            </p:sp>
            <p:sp>
              <p:nvSpPr>
                <p:cNvPr id="26" name="object 20"/>
                <p:cNvSpPr txBox="1"/>
                <p:nvPr/>
              </p:nvSpPr>
              <p:spPr>
                <a:xfrm>
                  <a:off x="2771800" y="2862234"/>
                  <a:ext cx="1728192" cy="511294"/>
                </a:xfrm>
                <a:prstGeom prst="rect">
                  <a:avLst/>
                </a:prstGeom>
              </p:spPr>
              <p:txBody>
                <a:bodyPr vert="horz" wrap="square" lIns="0" tIns="8890" rIns="0" bIns="0" rtlCol="0">
                  <a:spAutoFit/>
                </a:bodyPr>
                <a:lstStyle/>
                <a:p>
                  <a:pPr marL="12700" marR="5080">
                    <a:lnSpc>
                      <a:spcPct val="101600"/>
                    </a:lnSpc>
                    <a:spcBef>
                      <a:spcPts val="70"/>
                    </a:spcBef>
                  </a:pPr>
                  <a:r>
                    <a:rPr lang="sk-SK" sz="1600" spc="-5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Pravdepodobnosti musia byť</a:t>
                  </a:r>
                  <a:r>
                    <a:rPr sz="1600" spc="-5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 </a:t>
                  </a:r>
                  <a:r>
                    <a:rPr sz="1600" spc="-5" dirty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&gt;=</a:t>
                  </a:r>
                  <a:r>
                    <a:rPr sz="1600" spc="-100" dirty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 </a:t>
                  </a:r>
                  <a:r>
                    <a:rPr sz="1600" dirty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0</a:t>
                  </a:r>
                  <a:endParaRPr sz="16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27" name="object 21"/>
                <p:cNvSpPr txBox="1"/>
                <p:nvPr/>
              </p:nvSpPr>
              <p:spPr>
                <a:xfrm>
                  <a:off x="4716016" y="2836782"/>
                  <a:ext cx="1728192" cy="762453"/>
                </a:xfrm>
                <a:prstGeom prst="rect">
                  <a:avLst/>
                </a:prstGeom>
              </p:spPr>
              <p:txBody>
                <a:bodyPr vert="horz" wrap="square" lIns="0" tIns="8890" rIns="0" bIns="0" rtlCol="0">
                  <a:spAutoFit/>
                </a:bodyPr>
                <a:lstStyle/>
                <a:p>
                  <a:pPr marR="5080">
                    <a:lnSpc>
                      <a:spcPct val="101600"/>
                    </a:lnSpc>
                    <a:spcBef>
                      <a:spcPts val="70"/>
                    </a:spcBef>
                  </a:pPr>
                  <a:r>
                    <a:rPr lang="sk-SK" sz="1600" spc="-5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Suma pravdepodobností musí byť</a:t>
                  </a:r>
                  <a:r>
                    <a:rPr sz="1600" spc="-110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 </a:t>
                  </a:r>
                  <a:r>
                    <a:rPr sz="1600" dirty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1</a:t>
                  </a:r>
                  <a:endParaRPr sz="16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28" name="object 22"/>
                <p:cNvSpPr txBox="1"/>
                <p:nvPr/>
              </p:nvSpPr>
              <p:spPr>
                <a:xfrm>
                  <a:off x="4788024" y="5531977"/>
                  <a:ext cx="2016223" cy="289823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800" spc="-5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pr</a:t>
                  </a:r>
                  <a:r>
                    <a:rPr lang="sk-SK" sz="1800" spc="-5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avdepodobnosti</a:t>
                  </a:r>
                  <a:endParaRPr sz="1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0" name="object 24"/>
                <p:cNvSpPr/>
                <p:nvPr/>
              </p:nvSpPr>
              <p:spPr>
                <a:xfrm>
                  <a:off x="6472014" y="2905942"/>
                  <a:ext cx="2651917" cy="379042"/>
                </a:xfrm>
                <a:prstGeom prst="rect">
                  <a:avLst/>
                </a:prstGeom>
                <a:blipFill>
                  <a:blip r:embed="rId7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36" name="object 31"/>
                <p:cNvSpPr txBox="1"/>
                <p:nvPr/>
              </p:nvSpPr>
              <p:spPr>
                <a:xfrm>
                  <a:off x="2771800" y="5640488"/>
                  <a:ext cx="1872207" cy="269304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>
                    <a:lnSpc>
                      <a:spcPts val="2090"/>
                    </a:lnSpc>
                  </a:pPr>
                  <a:r>
                    <a:rPr lang="sk-SK" sz="1800" spc="-5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pravdepodobnosti</a:t>
                  </a:r>
                  <a:endParaRPr sz="1800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8" name="TextBox 37"/>
              <p:cNvSpPr txBox="1"/>
              <p:nvPr/>
            </p:nvSpPr>
            <p:spPr>
              <a:xfrm>
                <a:off x="7956376" y="2204864"/>
                <a:ext cx="965008" cy="861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k-SK" sz="1600" spc="-5" dirty="0" smtClean="0">
                    <a:latin typeface="Arial"/>
                    <a:cs typeface="Arial"/>
                  </a:rPr>
                  <a:t>Softmax</a:t>
                </a:r>
              </a:p>
              <a:p>
                <a:r>
                  <a:rPr lang="sk-SK" sz="1600" spc="-5" dirty="0" smtClean="0">
                    <a:latin typeface="Arial"/>
                    <a:cs typeface="Arial"/>
                  </a:rPr>
                  <a:t>Funkcia</a:t>
                </a:r>
                <a:endParaRPr lang="sk-SK" sz="1600" dirty="0" smtClean="0">
                  <a:latin typeface="Arial"/>
                  <a:cs typeface="Arial"/>
                </a:endParaRPr>
              </a:p>
              <a:p>
                <a:endParaRPr lang="sk-SK" dirty="0"/>
              </a:p>
            </p:txBody>
          </p:sp>
        </p:grpSp>
        <p:sp>
          <p:nvSpPr>
            <p:cNvPr id="39" name="object 29"/>
            <p:cNvSpPr txBox="1"/>
            <p:nvPr/>
          </p:nvSpPr>
          <p:spPr>
            <a:xfrm>
              <a:off x="8028384" y="3716159"/>
              <a:ext cx="1008112" cy="1585049"/>
            </a:xfrm>
            <a:prstGeom prst="rect">
              <a:avLst/>
            </a:prstGeom>
            <a:ln w="19049">
              <a:solidFill>
                <a:srgbClr val="9900FF"/>
              </a:solidFill>
            </a:ln>
          </p:spPr>
          <p:txBody>
            <a:bodyPr vert="horz" wrap="square" lIns="0" tIns="45720" rIns="0" bIns="0" rtlCol="0">
              <a:spAutoFit/>
            </a:bodyPr>
            <a:lstStyle/>
            <a:p>
              <a:pPr marL="178435">
                <a:lnSpc>
                  <a:spcPct val="100000"/>
                </a:lnSpc>
                <a:spcBef>
                  <a:spcPts val="360"/>
                </a:spcBef>
              </a:pPr>
              <a:r>
                <a:rPr sz="3000" b="1" spc="-5" dirty="0">
                  <a:latin typeface="Arial"/>
                  <a:cs typeface="Arial"/>
                </a:rPr>
                <a:t>1.00</a:t>
              </a:r>
              <a:endParaRPr sz="3000" dirty="0">
                <a:latin typeface="Arial"/>
                <a:cs typeface="Arial"/>
              </a:endParaRPr>
            </a:p>
            <a:p>
              <a:pPr marL="178435">
                <a:lnSpc>
                  <a:spcPct val="100000"/>
                </a:lnSpc>
                <a:spcBef>
                  <a:spcPts val="600"/>
                </a:spcBef>
              </a:pPr>
              <a:r>
                <a:rPr sz="3000" spc="-5" dirty="0">
                  <a:latin typeface="Arial"/>
                  <a:cs typeface="Arial"/>
                </a:rPr>
                <a:t>0.00</a:t>
              </a:r>
              <a:endParaRPr sz="3000" dirty="0">
                <a:latin typeface="Arial"/>
                <a:cs typeface="Arial"/>
              </a:endParaRPr>
            </a:p>
            <a:p>
              <a:pPr marL="178435">
                <a:lnSpc>
                  <a:spcPct val="100000"/>
                </a:lnSpc>
                <a:spcBef>
                  <a:spcPts val="600"/>
                </a:spcBef>
              </a:pPr>
              <a:r>
                <a:rPr sz="3000" spc="-5" dirty="0">
                  <a:latin typeface="Arial"/>
                  <a:cs typeface="Arial"/>
                </a:rPr>
                <a:t>0.00</a:t>
              </a:r>
              <a:endParaRPr sz="3000" dirty="0">
                <a:latin typeface="Arial"/>
                <a:cs typeface="Arial"/>
              </a:endParaRPr>
            </a:p>
          </p:txBody>
        </p:sp>
        <p:sp>
          <p:nvSpPr>
            <p:cNvPr id="41" name="object 30"/>
            <p:cNvSpPr txBox="1"/>
            <p:nvPr/>
          </p:nvSpPr>
          <p:spPr>
            <a:xfrm>
              <a:off x="8100392" y="5497601"/>
              <a:ext cx="1043608" cy="570413"/>
            </a:xfrm>
            <a:prstGeom prst="rect">
              <a:avLst/>
            </a:prstGeom>
          </p:spPr>
          <p:txBody>
            <a:bodyPr vert="horz" wrap="square" lIns="0" tIns="10795" rIns="0" bIns="0" rtlCol="0">
              <a:spAutoFit/>
            </a:bodyPr>
            <a:lstStyle/>
            <a:p>
              <a:pPr marL="100965" marR="5080" indent="-88900">
                <a:lnSpc>
                  <a:spcPct val="100699"/>
                </a:lnSpc>
                <a:spcBef>
                  <a:spcPts val="85"/>
                </a:spcBef>
              </a:pPr>
              <a:r>
                <a:rPr lang="sk-SK" sz="1800" spc="-5" dirty="0" smtClean="0">
                  <a:solidFill>
                    <a:srgbClr val="9900FF"/>
                  </a:solidFill>
                  <a:latin typeface="Arial"/>
                  <a:cs typeface="Arial"/>
                </a:rPr>
                <a:t>Správne</a:t>
              </a:r>
              <a:r>
                <a:rPr sz="1800" spc="-5" dirty="0" smtClean="0">
                  <a:solidFill>
                    <a:srgbClr val="9900FF"/>
                  </a:solidFill>
                  <a:latin typeface="Arial"/>
                  <a:cs typeface="Arial"/>
                </a:rPr>
                <a:t>  pr</a:t>
              </a:r>
              <a:r>
                <a:rPr lang="sk-SK" sz="1800" spc="-5" dirty="0" smtClean="0">
                  <a:solidFill>
                    <a:srgbClr val="9900FF"/>
                  </a:solidFill>
                  <a:latin typeface="Arial"/>
                  <a:cs typeface="Arial"/>
                </a:rPr>
                <a:t>avd.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42" name="object 32"/>
            <p:cNvSpPr txBox="1"/>
            <p:nvPr/>
          </p:nvSpPr>
          <p:spPr>
            <a:xfrm>
              <a:off x="6776563" y="3776796"/>
              <a:ext cx="71755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1400" dirty="0" smtClean="0">
                  <a:latin typeface="Arial"/>
                  <a:cs typeface="Arial"/>
                </a:rPr>
                <a:t>porovnaj</a:t>
              </a:r>
              <a:endParaRPr sz="1400" dirty="0">
                <a:latin typeface="Arial"/>
                <a:cs typeface="Arial"/>
              </a:endParaRPr>
            </a:p>
          </p:txBody>
        </p:sp>
        <p:grpSp>
          <p:nvGrpSpPr>
            <p:cNvPr id="31" name="Group 50"/>
            <p:cNvGrpSpPr/>
            <p:nvPr/>
          </p:nvGrpSpPr>
          <p:grpSpPr>
            <a:xfrm>
              <a:off x="6296837" y="3895732"/>
              <a:ext cx="398076" cy="109332"/>
              <a:chOff x="6296837" y="3505894"/>
              <a:chExt cx="398076" cy="109332"/>
            </a:xfrm>
          </p:grpSpPr>
          <p:sp>
            <p:nvSpPr>
              <p:cNvPr id="47" name="object 33"/>
              <p:cNvSpPr/>
              <p:nvPr/>
            </p:nvSpPr>
            <p:spPr>
              <a:xfrm>
                <a:off x="6296837" y="3560559"/>
                <a:ext cx="3022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02259">
                    <a:moveTo>
                      <a:pt x="0" y="0"/>
                    </a:moveTo>
                    <a:lnTo>
                      <a:pt x="302099" y="0"/>
                    </a:lnTo>
                  </a:path>
                </a:pathLst>
              </a:custGeom>
              <a:ln w="19049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34"/>
              <p:cNvSpPr/>
              <p:nvPr/>
            </p:nvSpPr>
            <p:spPr>
              <a:xfrm>
                <a:off x="6589414" y="3505894"/>
                <a:ext cx="105499" cy="109332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43" name="object 28"/>
          <p:cNvSpPr/>
          <p:nvPr/>
        </p:nvSpPr>
        <p:spPr>
          <a:xfrm>
            <a:off x="6460521" y="5229200"/>
            <a:ext cx="1495727" cy="5658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7"/>
          <p:cNvSpPr txBox="1"/>
          <p:nvPr/>
        </p:nvSpPr>
        <p:spPr>
          <a:xfrm>
            <a:off x="6516216" y="4221088"/>
            <a:ext cx="1324610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9870" marR="5080" indent="-217804">
              <a:lnSpc>
                <a:spcPts val="1650"/>
              </a:lnSpc>
              <a:spcBef>
                <a:spcPts val="180"/>
              </a:spcBef>
            </a:pPr>
            <a:r>
              <a:rPr sz="1400" i="1" spc="-5" dirty="0">
                <a:latin typeface="Arial"/>
                <a:cs typeface="Arial"/>
              </a:rPr>
              <a:t>Kullback–Leibler  divergence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6520809" y="4797152"/>
            <a:ext cx="1339001" cy="279979"/>
            <a:chOff x="6520809" y="4725144"/>
            <a:chExt cx="1339001" cy="279979"/>
          </a:xfrm>
        </p:grpSpPr>
        <p:sp>
          <p:nvSpPr>
            <p:cNvPr id="50" name="object 31"/>
            <p:cNvSpPr/>
            <p:nvPr/>
          </p:nvSpPr>
          <p:spPr>
            <a:xfrm>
              <a:off x="6520809" y="4725144"/>
              <a:ext cx="1339001" cy="24382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38"/>
            <p:cNvSpPr/>
            <p:nvPr/>
          </p:nvSpPr>
          <p:spPr>
            <a:xfrm>
              <a:off x="7339913" y="5005123"/>
              <a:ext cx="219075" cy="0"/>
            </a:xfrm>
            <a:custGeom>
              <a:avLst/>
              <a:gdLst/>
              <a:ahLst/>
              <a:cxnLst/>
              <a:rect l="l" t="t" r="r" b="b"/>
              <a:pathLst>
                <a:path w="219075">
                  <a:moveTo>
                    <a:pt x="0" y="0"/>
                  </a:moveTo>
                  <a:lnTo>
                    <a:pt x="218699" y="0"/>
                  </a:lnTo>
                </a:path>
              </a:pathLst>
            </a:custGeom>
            <a:ln w="38099">
              <a:solidFill>
                <a:srgbClr val="387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39"/>
            <p:cNvSpPr/>
            <p:nvPr/>
          </p:nvSpPr>
          <p:spPr>
            <a:xfrm>
              <a:off x="7071588" y="5005123"/>
              <a:ext cx="219075" cy="0"/>
            </a:xfrm>
            <a:custGeom>
              <a:avLst/>
              <a:gdLst/>
              <a:ahLst/>
              <a:cxnLst/>
              <a:rect l="l" t="t" r="r" b="b"/>
              <a:pathLst>
                <a:path w="219075">
                  <a:moveTo>
                    <a:pt x="0" y="0"/>
                  </a:moveTo>
                  <a:lnTo>
                    <a:pt x="218699" y="0"/>
                  </a:lnTo>
                </a:path>
              </a:pathLst>
            </a:custGeom>
            <a:ln w="38099">
              <a:solidFill>
                <a:srgbClr val="99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sp>
        <p:nvSpPr>
          <p:cNvPr id="9" name="object 19"/>
          <p:cNvSpPr txBox="1"/>
          <p:nvPr/>
        </p:nvSpPr>
        <p:spPr>
          <a:xfrm>
            <a:off x="2843808" y="5500696"/>
            <a:ext cx="187220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spc="-5" dirty="0" smtClean="0">
                <a:solidFill>
                  <a:srgbClr val="FF0000"/>
                </a:solidFill>
                <a:latin typeface="Arial"/>
                <a:cs typeface="Arial"/>
              </a:rPr>
              <a:t>nenormalizované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" name="Group 42"/>
          <p:cNvGrpSpPr/>
          <p:nvPr/>
        </p:nvGrpSpPr>
        <p:grpSpPr>
          <a:xfrm>
            <a:off x="7570662" y="3861048"/>
            <a:ext cx="469990" cy="109332"/>
            <a:chOff x="7570662" y="3517594"/>
            <a:chExt cx="469990" cy="109332"/>
          </a:xfrm>
        </p:grpSpPr>
        <p:sp>
          <p:nvSpPr>
            <p:cNvPr id="44" name="object 35"/>
            <p:cNvSpPr/>
            <p:nvPr/>
          </p:nvSpPr>
          <p:spPr>
            <a:xfrm>
              <a:off x="7666637" y="3572259"/>
              <a:ext cx="374015" cy="0"/>
            </a:xfrm>
            <a:custGeom>
              <a:avLst/>
              <a:gdLst/>
              <a:ahLst/>
              <a:cxnLst/>
              <a:rect l="l" t="t" r="r" b="b"/>
              <a:pathLst>
                <a:path w="374015">
                  <a:moveTo>
                    <a:pt x="373499" y="0"/>
                  </a:moveTo>
                  <a:lnTo>
                    <a:pt x="0" y="0"/>
                  </a:lnTo>
                </a:path>
              </a:pathLst>
            </a:custGeom>
            <a:ln w="19049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36"/>
            <p:cNvSpPr/>
            <p:nvPr/>
          </p:nvSpPr>
          <p:spPr>
            <a:xfrm>
              <a:off x="7570662" y="3517594"/>
              <a:ext cx="105499" cy="1093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" name="Group 48"/>
          <p:cNvGrpSpPr/>
          <p:nvPr/>
        </p:nvGrpSpPr>
        <p:grpSpPr>
          <a:xfrm>
            <a:off x="342165" y="2116320"/>
            <a:ext cx="8801835" cy="3951694"/>
            <a:chOff x="342165" y="2116320"/>
            <a:chExt cx="8801835" cy="3951694"/>
          </a:xfrm>
        </p:grpSpPr>
        <p:grpSp>
          <p:nvGrpSpPr>
            <p:cNvPr id="7" name="Group 39"/>
            <p:cNvGrpSpPr/>
            <p:nvPr/>
          </p:nvGrpSpPr>
          <p:grpSpPr>
            <a:xfrm>
              <a:off x="342165" y="2116320"/>
              <a:ext cx="8781766" cy="3920952"/>
              <a:chOff x="342165" y="2116320"/>
              <a:chExt cx="8781766" cy="3920952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42165" y="2116320"/>
                <a:ext cx="8781766" cy="3920952"/>
                <a:chOff x="342165" y="1988840"/>
                <a:chExt cx="8781766" cy="3920952"/>
              </a:xfrm>
            </p:grpSpPr>
            <p:sp>
              <p:nvSpPr>
                <p:cNvPr id="11" name="object 3"/>
                <p:cNvSpPr txBox="1"/>
                <p:nvPr/>
              </p:nvSpPr>
              <p:spPr>
                <a:xfrm>
                  <a:off x="342165" y="3645024"/>
                  <a:ext cx="845459" cy="1472326"/>
                </a:xfrm>
                <a:prstGeom prst="rect">
                  <a:avLst/>
                </a:prstGeom>
              </p:spPr>
              <p:txBody>
                <a:bodyPr vert="horz" wrap="square" lIns="0" tIns="13335" rIns="0" bIns="0" rtlCol="0">
                  <a:spAutoFit/>
                </a:bodyPr>
                <a:lstStyle/>
                <a:p>
                  <a:pPr marL="12700" marR="5080" algn="just">
                    <a:lnSpc>
                      <a:spcPct val="158200"/>
                    </a:lnSpc>
                    <a:spcBef>
                      <a:spcPts val="105"/>
                    </a:spcBef>
                  </a:pPr>
                  <a:r>
                    <a:rPr lang="sk-SK" sz="2000" dirty="0" smtClean="0">
                      <a:latin typeface="Arial"/>
                      <a:cs typeface="Arial"/>
                    </a:rPr>
                    <a:t>mačka</a:t>
                  </a:r>
                  <a:r>
                    <a:rPr sz="2000" dirty="0" smtClean="0">
                      <a:latin typeface="Arial"/>
                      <a:cs typeface="Arial"/>
                    </a:rPr>
                    <a:t>  </a:t>
                  </a:r>
                  <a:r>
                    <a:rPr lang="sk-SK" sz="2000" dirty="0" smtClean="0">
                      <a:latin typeface="Arial"/>
                      <a:cs typeface="Arial"/>
                    </a:rPr>
                    <a:t>auto</a:t>
                  </a:r>
                  <a:r>
                    <a:rPr sz="2000" dirty="0" smtClean="0">
                      <a:latin typeface="Arial"/>
                      <a:cs typeface="Arial"/>
                    </a:rPr>
                    <a:t>  </a:t>
                  </a:r>
                  <a:r>
                    <a:rPr lang="sk-SK" sz="2000" spc="-5" dirty="0" smtClean="0">
                      <a:latin typeface="Arial"/>
                      <a:cs typeface="Arial"/>
                    </a:rPr>
                    <a:t>žaba</a:t>
                  </a:r>
                  <a:endParaRPr sz="20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2" name="object 4"/>
                <p:cNvSpPr txBox="1"/>
                <p:nvPr/>
              </p:nvSpPr>
              <p:spPr>
                <a:xfrm>
                  <a:off x="1259632" y="3578096"/>
                  <a:ext cx="1062990" cy="1579095"/>
                </a:xfrm>
                <a:prstGeom prst="rect">
                  <a:avLst/>
                </a:prstGeom>
                <a:ln w="19049">
                  <a:solidFill>
                    <a:srgbClr val="0000FF"/>
                  </a:solidFill>
                </a:ln>
              </p:spPr>
              <p:txBody>
                <a:bodyPr vert="horz" wrap="square" lIns="0" tIns="45720" rIns="0" bIns="0" rtlCol="0">
                  <a:spAutoFit/>
                </a:bodyPr>
                <a:lstStyle/>
                <a:p>
                  <a:pPr marR="15240" algn="ctr">
                    <a:lnSpc>
                      <a:spcPct val="100000"/>
                    </a:lnSpc>
                    <a:spcBef>
                      <a:spcPts val="360"/>
                    </a:spcBef>
                  </a:pPr>
                  <a:r>
                    <a:rPr sz="3000" b="1" spc="-5" dirty="0">
                      <a:latin typeface="Arial"/>
                      <a:cs typeface="Arial"/>
                    </a:rPr>
                    <a:t>3.2</a:t>
                  </a:r>
                  <a:endParaRPr sz="3000">
                    <a:latin typeface="Arial"/>
                    <a:cs typeface="Arial"/>
                  </a:endParaRPr>
                </a:p>
                <a:p>
                  <a:pPr marR="15240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5.1</a:t>
                  </a:r>
                  <a:endParaRPr sz="3000">
                    <a:latin typeface="Arial"/>
                    <a:cs typeface="Arial"/>
                  </a:endParaRPr>
                </a:p>
                <a:p>
                  <a:pPr marR="40005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dirty="0">
                      <a:latin typeface="Arial"/>
                      <a:cs typeface="Arial"/>
                    </a:rPr>
                    <a:t>-1.7</a:t>
                  </a:r>
                  <a:endParaRPr sz="3000">
                    <a:latin typeface="Arial"/>
                    <a:cs typeface="Arial"/>
                  </a:endParaRPr>
                </a:p>
              </p:txBody>
            </p:sp>
            <p:sp>
              <p:nvSpPr>
                <p:cNvPr id="13" name="object 5"/>
                <p:cNvSpPr/>
                <p:nvPr/>
              </p:nvSpPr>
              <p:spPr>
                <a:xfrm>
                  <a:off x="899592" y="1988840"/>
                  <a:ext cx="1378120" cy="1426495"/>
                </a:xfrm>
                <a:prstGeom prst="rect">
                  <a:avLst/>
                </a:prstGeom>
                <a:blipFill>
                  <a:blip r:embed="rId3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" name="object 6"/>
                <p:cNvSpPr/>
                <p:nvPr/>
              </p:nvSpPr>
              <p:spPr>
                <a:xfrm>
                  <a:off x="2483768" y="2276871"/>
                  <a:ext cx="1875915" cy="356073"/>
                </a:xfrm>
                <a:prstGeom prst="rect">
                  <a:avLst/>
                </a:prstGeom>
                <a:blipFill>
                  <a:blip r:embed="rId4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5" name="object 7"/>
                <p:cNvSpPr/>
                <p:nvPr/>
              </p:nvSpPr>
              <p:spPr>
                <a:xfrm>
                  <a:off x="2411761" y="2187188"/>
                  <a:ext cx="1944216" cy="4517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510" h="365125">
                      <a:moveTo>
                        <a:pt x="0" y="0"/>
                      </a:moveTo>
                      <a:lnTo>
                        <a:pt x="1794396" y="0"/>
                      </a:lnTo>
                      <a:lnTo>
                        <a:pt x="1794396" y="365024"/>
                      </a:lnTo>
                      <a:lnTo>
                        <a:pt x="0" y="3650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 w="9524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6" name="object 8"/>
                <p:cNvSpPr/>
                <p:nvPr/>
              </p:nvSpPr>
              <p:spPr>
                <a:xfrm>
                  <a:off x="4788024" y="2132856"/>
                  <a:ext cx="2952328" cy="538111"/>
                </a:xfrm>
                <a:prstGeom prst="rect">
                  <a:avLst/>
                </a:prstGeom>
                <a:blipFill>
                  <a:blip r:embed="rId5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7" name="object 9"/>
                <p:cNvSpPr/>
                <p:nvPr/>
              </p:nvSpPr>
              <p:spPr>
                <a:xfrm>
                  <a:off x="4788025" y="2128031"/>
                  <a:ext cx="3024335" cy="580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6234" h="502285">
                      <a:moveTo>
                        <a:pt x="0" y="0"/>
                      </a:moveTo>
                      <a:lnTo>
                        <a:pt x="2896094" y="0"/>
                      </a:lnTo>
                      <a:lnTo>
                        <a:pt x="2896094" y="501761"/>
                      </a:lnTo>
                      <a:lnTo>
                        <a:pt x="0" y="5017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 w="9524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8" name="object 11"/>
                <p:cNvSpPr txBox="1"/>
                <p:nvPr/>
              </p:nvSpPr>
              <p:spPr>
                <a:xfrm>
                  <a:off x="3158568" y="3578096"/>
                  <a:ext cx="1062990" cy="1579095"/>
                </a:xfrm>
                <a:prstGeom prst="rect">
                  <a:avLst/>
                </a:prstGeom>
                <a:ln w="19049">
                  <a:solidFill>
                    <a:srgbClr val="FF0000"/>
                  </a:solidFill>
                </a:ln>
              </p:spPr>
              <p:txBody>
                <a:bodyPr vert="horz" wrap="square" lIns="0" tIns="45720" rIns="0" bIns="0" rtlCol="0">
                  <a:spAutoFit/>
                </a:bodyPr>
                <a:lstStyle/>
                <a:p>
                  <a:pPr marL="255270">
                    <a:lnSpc>
                      <a:spcPct val="100000"/>
                    </a:lnSpc>
                    <a:spcBef>
                      <a:spcPts val="360"/>
                    </a:spcBef>
                  </a:pPr>
                  <a:r>
                    <a:rPr sz="3000" b="1" spc="-5" dirty="0">
                      <a:latin typeface="Arial"/>
                      <a:cs typeface="Arial"/>
                    </a:rPr>
                    <a:t>24.5</a:t>
                  </a:r>
                  <a:endParaRPr sz="3000" dirty="0">
                    <a:latin typeface="Arial"/>
                    <a:cs typeface="Arial"/>
                  </a:endParaRPr>
                </a:p>
                <a:p>
                  <a:pPr marR="48260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164.0</a:t>
                  </a:r>
                  <a:endParaRPr sz="3000" dirty="0">
                    <a:latin typeface="Arial"/>
                    <a:cs typeface="Arial"/>
                  </a:endParaRPr>
                </a:p>
                <a:p>
                  <a:pPr marL="36195" algn="ctr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0.18</a:t>
                  </a:r>
                  <a:endParaRPr sz="30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" name="object 12"/>
                <p:cNvSpPr txBox="1"/>
                <p:nvPr/>
              </p:nvSpPr>
              <p:spPr>
                <a:xfrm>
                  <a:off x="5215964" y="3578096"/>
                  <a:ext cx="1062990" cy="1585049"/>
                </a:xfrm>
                <a:prstGeom prst="rect">
                  <a:avLst/>
                </a:prstGeom>
                <a:ln w="19049">
                  <a:solidFill>
                    <a:srgbClr val="38751C"/>
                  </a:solidFill>
                </a:ln>
              </p:spPr>
              <p:txBody>
                <a:bodyPr vert="horz" wrap="square" lIns="0" tIns="45720" rIns="0" bIns="0" rtlCol="0">
                  <a:spAutoFit/>
                </a:bodyPr>
                <a:lstStyle/>
                <a:p>
                  <a:pPr marL="179070">
                    <a:lnSpc>
                      <a:spcPct val="100000"/>
                    </a:lnSpc>
                    <a:spcBef>
                      <a:spcPts val="360"/>
                    </a:spcBef>
                  </a:pPr>
                  <a:r>
                    <a:rPr sz="3000" b="1" spc="-5" dirty="0">
                      <a:solidFill>
                        <a:srgbClr val="9900FF"/>
                      </a:solidFill>
                      <a:latin typeface="Arial"/>
                      <a:cs typeface="Arial"/>
                    </a:rPr>
                    <a:t>0.13</a:t>
                  </a:r>
                  <a:endParaRPr sz="3000">
                    <a:latin typeface="Arial"/>
                    <a:cs typeface="Arial"/>
                  </a:endParaRPr>
                </a:p>
                <a:p>
                  <a:pPr marL="179070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0.87</a:t>
                  </a:r>
                  <a:endParaRPr sz="3000">
                    <a:latin typeface="Arial"/>
                    <a:cs typeface="Arial"/>
                  </a:endParaRPr>
                </a:p>
                <a:p>
                  <a:pPr marL="179070">
                    <a:lnSpc>
                      <a:spcPct val="100000"/>
                    </a:lnSpc>
                    <a:spcBef>
                      <a:spcPts val="600"/>
                    </a:spcBef>
                  </a:pPr>
                  <a:r>
                    <a:rPr sz="3000" spc="-5" dirty="0">
                      <a:latin typeface="Arial"/>
                      <a:cs typeface="Arial"/>
                    </a:rPr>
                    <a:t>0.00</a:t>
                  </a:r>
                  <a:endParaRPr sz="3000">
                    <a:latin typeface="Arial"/>
                    <a:cs typeface="Arial"/>
                  </a:endParaRPr>
                </a:p>
              </p:txBody>
            </p:sp>
            <p:sp>
              <p:nvSpPr>
                <p:cNvPr id="20" name="object 13"/>
                <p:cNvSpPr/>
                <p:nvPr/>
              </p:nvSpPr>
              <p:spPr>
                <a:xfrm>
                  <a:off x="2545069" y="4611496"/>
                  <a:ext cx="47498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980">
                      <a:moveTo>
                        <a:pt x="0" y="0"/>
                      </a:moveTo>
                      <a:lnTo>
                        <a:pt x="474599" y="0"/>
                      </a:lnTo>
                    </a:path>
                  </a:pathLst>
                </a:custGeom>
                <a:ln w="19049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1" name="object 14"/>
                <p:cNvSpPr/>
                <p:nvPr/>
              </p:nvSpPr>
              <p:spPr>
                <a:xfrm>
                  <a:off x="3010146" y="4560768"/>
                  <a:ext cx="105499" cy="101458"/>
                </a:xfrm>
                <a:prstGeom prst="rect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" name="object 15"/>
                <p:cNvSpPr txBox="1"/>
                <p:nvPr/>
              </p:nvSpPr>
              <p:spPr>
                <a:xfrm>
                  <a:off x="2660543" y="4161337"/>
                  <a:ext cx="312420" cy="211829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400" spc="-5" dirty="0">
                      <a:latin typeface="Arial"/>
                      <a:cs typeface="Arial"/>
                    </a:rPr>
                    <a:t>exp</a:t>
                  </a:r>
                  <a:endParaRPr sz="1400">
                    <a:latin typeface="Arial"/>
                    <a:cs typeface="Arial"/>
                  </a:endParaRPr>
                </a:p>
              </p:txBody>
            </p:sp>
            <p:sp>
              <p:nvSpPr>
                <p:cNvPr id="23" name="object 16"/>
                <p:cNvSpPr/>
                <p:nvPr/>
              </p:nvSpPr>
              <p:spPr>
                <a:xfrm>
                  <a:off x="4297666" y="4611496"/>
                  <a:ext cx="78359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3589">
                      <a:moveTo>
                        <a:pt x="0" y="0"/>
                      </a:moveTo>
                      <a:lnTo>
                        <a:pt x="783298" y="0"/>
                      </a:lnTo>
                    </a:path>
                  </a:pathLst>
                </a:custGeom>
                <a:ln w="19049">
                  <a:solidFill>
                    <a:srgbClr val="66666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4" name="object 17"/>
                <p:cNvSpPr/>
                <p:nvPr/>
              </p:nvSpPr>
              <p:spPr>
                <a:xfrm>
                  <a:off x="5071442" y="4560768"/>
                  <a:ext cx="105499" cy="101458"/>
                </a:xfrm>
                <a:prstGeom prst="rect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5" name="object 18"/>
                <p:cNvSpPr txBox="1"/>
                <p:nvPr/>
              </p:nvSpPr>
              <p:spPr>
                <a:xfrm>
                  <a:off x="4332291" y="4253842"/>
                  <a:ext cx="796290" cy="211829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400" spc="-5" dirty="0">
                      <a:latin typeface="Arial"/>
                      <a:cs typeface="Arial"/>
                    </a:rPr>
                    <a:t>normalize</a:t>
                  </a:r>
                  <a:endParaRPr sz="1400">
                    <a:latin typeface="Arial"/>
                    <a:cs typeface="Arial"/>
                  </a:endParaRPr>
                </a:p>
              </p:txBody>
            </p:sp>
            <p:sp>
              <p:nvSpPr>
                <p:cNvPr id="26" name="object 20"/>
                <p:cNvSpPr txBox="1"/>
                <p:nvPr/>
              </p:nvSpPr>
              <p:spPr>
                <a:xfrm>
                  <a:off x="2771800" y="2862234"/>
                  <a:ext cx="1728192" cy="511294"/>
                </a:xfrm>
                <a:prstGeom prst="rect">
                  <a:avLst/>
                </a:prstGeom>
              </p:spPr>
              <p:txBody>
                <a:bodyPr vert="horz" wrap="square" lIns="0" tIns="8890" rIns="0" bIns="0" rtlCol="0">
                  <a:spAutoFit/>
                </a:bodyPr>
                <a:lstStyle/>
                <a:p>
                  <a:pPr marL="12700" marR="5080">
                    <a:lnSpc>
                      <a:spcPct val="101600"/>
                    </a:lnSpc>
                    <a:spcBef>
                      <a:spcPts val="70"/>
                    </a:spcBef>
                  </a:pPr>
                  <a:r>
                    <a:rPr lang="sk-SK" sz="1600" spc="-5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Pravdepodobnosti musia byť</a:t>
                  </a:r>
                  <a:r>
                    <a:rPr sz="1600" spc="-5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 </a:t>
                  </a:r>
                  <a:r>
                    <a:rPr sz="1600" spc="-5" dirty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&gt;=</a:t>
                  </a:r>
                  <a:r>
                    <a:rPr sz="1600" spc="-100" dirty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 </a:t>
                  </a:r>
                  <a:r>
                    <a:rPr sz="1600" dirty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0</a:t>
                  </a:r>
                  <a:endParaRPr sz="16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27" name="object 21"/>
                <p:cNvSpPr txBox="1"/>
                <p:nvPr/>
              </p:nvSpPr>
              <p:spPr>
                <a:xfrm>
                  <a:off x="4716016" y="2836782"/>
                  <a:ext cx="1728192" cy="762453"/>
                </a:xfrm>
                <a:prstGeom prst="rect">
                  <a:avLst/>
                </a:prstGeom>
              </p:spPr>
              <p:txBody>
                <a:bodyPr vert="horz" wrap="square" lIns="0" tIns="8890" rIns="0" bIns="0" rtlCol="0">
                  <a:spAutoFit/>
                </a:bodyPr>
                <a:lstStyle/>
                <a:p>
                  <a:pPr marR="5080">
                    <a:lnSpc>
                      <a:spcPct val="101600"/>
                    </a:lnSpc>
                    <a:spcBef>
                      <a:spcPts val="70"/>
                    </a:spcBef>
                  </a:pPr>
                  <a:r>
                    <a:rPr lang="sk-SK" sz="1600" spc="-5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Suma pravdepodobností musí byť</a:t>
                  </a:r>
                  <a:r>
                    <a:rPr sz="1600" spc="-110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 </a:t>
                  </a:r>
                  <a:r>
                    <a:rPr sz="1600" dirty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1</a:t>
                  </a:r>
                  <a:endParaRPr sz="16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28" name="object 22"/>
                <p:cNvSpPr txBox="1"/>
                <p:nvPr/>
              </p:nvSpPr>
              <p:spPr>
                <a:xfrm>
                  <a:off x="4788024" y="5531977"/>
                  <a:ext cx="2016223" cy="289823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1800" spc="-5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pr</a:t>
                  </a:r>
                  <a:r>
                    <a:rPr lang="sk-SK" sz="1800" spc="-5" dirty="0" smtClean="0">
                      <a:solidFill>
                        <a:srgbClr val="38751C"/>
                      </a:solidFill>
                      <a:latin typeface="Arial"/>
                      <a:cs typeface="Arial"/>
                    </a:rPr>
                    <a:t>avdepodobnosti</a:t>
                  </a:r>
                  <a:endParaRPr sz="1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0" name="object 24"/>
                <p:cNvSpPr/>
                <p:nvPr/>
              </p:nvSpPr>
              <p:spPr>
                <a:xfrm>
                  <a:off x="6472014" y="2905942"/>
                  <a:ext cx="2651917" cy="379042"/>
                </a:xfrm>
                <a:prstGeom prst="rect">
                  <a:avLst/>
                </a:prstGeom>
                <a:blipFill>
                  <a:blip r:embed="rId7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36" name="object 31"/>
                <p:cNvSpPr txBox="1"/>
                <p:nvPr/>
              </p:nvSpPr>
              <p:spPr>
                <a:xfrm>
                  <a:off x="2771800" y="5640488"/>
                  <a:ext cx="1872207" cy="269304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>
                    <a:lnSpc>
                      <a:spcPts val="2090"/>
                    </a:lnSpc>
                  </a:pPr>
                  <a:r>
                    <a:rPr lang="sk-SK" sz="1800" spc="-5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pravdepodobnosti</a:t>
                  </a:r>
                  <a:endParaRPr sz="1800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8" name="TextBox 37"/>
              <p:cNvSpPr txBox="1"/>
              <p:nvPr/>
            </p:nvSpPr>
            <p:spPr>
              <a:xfrm>
                <a:off x="7956376" y="2204864"/>
                <a:ext cx="965008" cy="861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k-SK" sz="1600" spc="-5" dirty="0" smtClean="0">
                    <a:latin typeface="Arial"/>
                    <a:cs typeface="Arial"/>
                  </a:rPr>
                  <a:t>Softmax</a:t>
                </a:r>
              </a:p>
              <a:p>
                <a:r>
                  <a:rPr lang="sk-SK" sz="1600" spc="-5" dirty="0" smtClean="0">
                    <a:latin typeface="Arial"/>
                    <a:cs typeface="Arial"/>
                  </a:rPr>
                  <a:t>Funkcia</a:t>
                </a:r>
                <a:endParaRPr lang="sk-SK" sz="1600" dirty="0" smtClean="0">
                  <a:latin typeface="Arial"/>
                  <a:cs typeface="Arial"/>
                </a:endParaRPr>
              </a:p>
              <a:p>
                <a:endParaRPr lang="sk-SK" dirty="0"/>
              </a:p>
            </p:txBody>
          </p:sp>
        </p:grpSp>
        <p:sp>
          <p:nvSpPr>
            <p:cNvPr id="39" name="object 29"/>
            <p:cNvSpPr txBox="1"/>
            <p:nvPr/>
          </p:nvSpPr>
          <p:spPr>
            <a:xfrm>
              <a:off x="8028384" y="3716159"/>
              <a:ext cx="1008112" cy="1585049"/>
            </a:xfrm>
            <a:prstGeom prst="rect">
              <a:avLst/>
            </a:prstGeom>
            <a:ln w="19049">
              <a:solidFill>
                <a:srgbClr val="9900FF"/>
              </a:solidFill>
            </a:ln>
          </p:spPr>
          <p:txBody>
            <a:bodyPr vert="horz" wrap="square" lIns="0" tIns="45720" rIns="0" bIns="0" rtlCol="0">
              <a:spAutoFit/>
            </a:bodyPr>
            <a:lstStyle/>
            <a:p>
              <a:pPr marL="178435">
                <a:lnSpc>
                  <a:spcPct val="100000"/>
                </a:lnSpc>
                <a:spcBef>
                  <a:spcPts val="360"/>
                </a:spcBef>
              </a:pPr>
              <a:r>
                <a:rPr sz="3000" b="1" spc="-5" dirty="0">
                  <a:latin typeface="Arial"/>
                  <a:cs typeface="Arial"/>
                </a:rPr>
                <a:t>1.00</a:t>
              </a:r>
              <a:endParaRPr sz="3000" dirty="0">
                <a:latin typeface="Arial"/>
                <a:cs typeface="Arial"/>
              </a:endParaRPr>
            </a:p>
            <a:p>
              <a:pPr marL="178435">
                <a:lnSpc>
                  <a:spcPct val="100000"/>
                </a:lnSpc>
                <a:spcBef>
                  <a:spcPts val="600"/>
                </a:spcBef>
              </a:pPr>
              <a:r>
                <a:rPr sz="3000" spc="-5" dirty="0">
                  <a:latin typeface="Arial"/>
                  <a:cs typeface="Arial"/>
                </a:rPr>
                <a:t>0.00</a:t>
              </a:r>
              <a:endParaRPr sz="3000" dirty="0">
                <a:latin typeface="Arial"/>
                <a:cs typeface="Arial"/>
              </a:endParaRPr>
            </a:p>
            <a:p>
              <a:pPr marL="178435">
                <a:lnSpc>
                  <a:spcPct val="100000"/>
                </a:lnSpc>
                <a:spcBef>
                  <a:spcPts val="600"/>
                </a:spcBef>
              </a:pPr>
              <a:r>
                <a:rPr sz="3000" spc="-5" dirty="0">
                  <a:latin typeface="Arial"/>
                  <a:cs typeface="Arial"/>
                </a:rPr>
                <a:t>0.00</a:t>
              </a:r>
              <a:endParaRPr sz="3000" dirty="0">
                <a:latin typeface="Arial"/>
                <a:cs typeface="Arial"/>
              </a:endParaRPr>
            </a:p>
          </p:txBody>
        </p:sp>
        <p:sp>
          <p:nvSpPr>
            <p:cNvPr id="41" name="object 30"/>
            <p:cNvSpPr txBox="1"/>
            <p:nvPr/>
          </p:nvSpPr>
          <p:spPr>
            <a:xfrm>
              <a:off x="8100392" y="5497601"/>
              <a:ext cx="1043608" cy="570413"/>
            </a:xfrm>
            <a:prstGeom prst="rect">
              <a:avLst/>
            </a:prstGeom>
          </p:spPr>
          <p:txBody>
            <a:bodyPr vert="horz" wrap="square" lIns="0" tIns="10795" rIns="0" bIns="0" rtlCol="0">
              <a:spAutoFit/>
            </a:bodyPr>
            <a:lstStyle/>
            <a:p>
              <a:pPr marL="100965" marR="5080" indent="-88900">
                <a:lnSpc>
                  <a:spcPct val="100699"/>
                </a:lnSpc>
                <a:spcBef>
                  <a:spcPts val="85"/>
                </a:spcBef>
              </a:pPr>
              <a:r>
                <a:rPr lang="sk-SK" sz="1800" spc="-5" dirty="0" smtClean="0">
                  <a:solidFill>
                    <a:srgbClr val="9900FF"/>
                  </a:solidFill>
                  <a:latin typeface="Arial"/>
                  <a:cs typeface="Arial"/>
                </a:rPr>
                <a:t>Správne</a:t>
              </a:r>
              <a:r>
                <a:rPr sz="1800" spc="-5" dirty="0" smtClean="0">
                  <a:solidFill>
                    <a:srgbClr val="9900FF"/>
                  </a:solidFill>
                  <a:latin typeface="Arial"/>
                  <a:cs typeface="Arial"/>
                </a:rPr>
                <a:t>  pr</a:t>
              </a:r>
              <a:r>
                <a:rPr lang="sk-SK" sz="1800" spc="-5" dirty="0" smtClean="0">
                  <a:solidFill>
                    <a:srgbClr val="9900FF"/>
                  </a:solidFill>
                  <a:latin typeface="Arial"/>
                  <a:cs typeface="Arial"/>
                </a:rPr>
                <a:t>avd.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42" name="object 32"/>
            <p:cNvSpPr txBox="1"/>
            <p:nvPr/>
          </p:nvSpPr>
          <p:spPr>
            <a:xfrm>
              <a:off x="6776563" y="3776796"/>
              <a:ext cx="71755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1400" dirty="0" smtClean="0">
                  <a:latin typeface="Arial"/>
                  <a:cs typeface="Arial"/>
                </a:rPr>
                <a:t>porovnaj</a:t>
              </a:r>
              <a:endParaRPr sz="1400" dirty="0">
                <a:latin typeface="Arial"/>
                <a:cs typeface="Arial"/>
              </a:endParaRPr>
            </a:p>
          </p:txBody>
        </p:sp>
        <p:grpSp>
          <p:nvGrpSpPr>
            <p:cNvPr id="31" name="Group 50"/>
            <p:cNvGrpSpPr/>
            <p:nvPr/>
          </p:nvGrpSpPr>
          <p:grpSpPr>
            <a:xfrm>
              <a:off x="6296837" y="3895732"/>
              <a:ext cx="398076" cy="109332"/>
              <a:chOff x="6296837" y="3505894"/>
              <a:chExt cx="398076" cy="109332"/>
            </a:xfrm>
          </p:grpSpPr>
          <p:sp>
            <p:nvSpPr>
              <p:cNvPr id="47" name="object 33"/>
              <p:cNvSpPr/>
              <p:nvPr/>
            </p:nvSpPr>
            <p:spPr>
              <a:xfrm>
                <a:off x="6296837" y="3560559"/>
                <a:ext cx="3022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02259">
                    <a:moveTo>
                      <a:pt x="0" y="0"/>
                    </a:moveTo>
                    <a:lnTo>
                      <a:pt x="302099" y="0"/>
                    </a:lnTo>
                  </a:path>
                </a:pathLst>
              </a:custGeom>
              <a:ln w="19049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34"/>
              <p:cNvSpPr/>
              <p:nvPr/>
            </p:nvSpPr>
            <p:spPr>
              <a:xfrm>
                <a:off x="6589414" y="3505894"/>
                <a:ext cx="105499" cy="109332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43" name="object 32"/>
          <p:cNvSpPr txBox="1"/>
          <p:nvPr/>
        </p:nvSpPr>
        <p:spPr>
          <a:xfrm>
            <a:off x="6659128" y="4322763"/>
            <a:ext cx="115323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Cross</a:t>
            </a:r>
            <a:r>
              <a:rPr sz="1400" i="1" spc="-7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Entropy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6" name="object 36"/>
          <p:cNvSpPr/>
          <p:nvPr/>
        </p:nvSpPr>
        <p:spPr>
          <a:xfrm>
            <a:off x="6372200" y="5085184"/>
            <a:ext cx="1564179" cy="27536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Group 48"/>
          <p:cNvGrpSpPr/>
          <p:nvPr/>
        </p:nvGrpSpPr>
        <p:grpSpPr>
          <a:xfrm>
            <a:off x="6588496" y="4725144"/>
            <a:ext cx="1079848" cy="323614"/>
            <a:chOff x="6516488" y="4574759"/>
            <a:chExt cx="1161547" cy="473999"/>
          </a:xfrm>
        </p:grpSpPr>
        <p:sp>
          <p:nvSpPr>
            <p:cNvPr id="50" name="object 35"/>
            <p:cNvSpPr/>
            <p:nvPr/>
          </p:nvSpPr>
          <p:spPr>
            <a:xfrm>
              <a:off x="6516488" y="4574759"/>
              <a:ext cx="1161547" cy="47399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37"/>
            <p:cNvSpPr/>
            <p:nvPr/>
          </p:nvSpPr>
          <p:spPr>
            <a:xfrm>
              <a:off x="7085613" y="5027556"/>
              <a:ext cx="219075" cy="0"/>
            </a:xfrm>
            <a:custGeom>
              <a:avLst/>
              <a:gdLst/>
              <a:ahLst/>
              <a:cxnLst/>
              <a:rect l="l" t="t" r="r" b="b"/>
              <a:pathLst>
                <a:path w="219075">
                  <a:moveTo>
                    <a:pt x="0" y="0"/>
                  </a:moveTo>
                  <a:lnTo>
                    <a:pt x="218699" y="0"/>
                  </a:lnTo>
                </a:path>
              </a:pathLst>
            </a:custGeom>
            <a:ln w="38099">
              <a:solidFill>
                <a:srgbClr val="387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38"/>
            <p:cNvSpPr/>
            <p:nvPr/>
          </p:nvSpPr>
          <p:spPr>
            <a:xfrm>
              <a:off x="6817264" y="5027556"/>
              <a:ext cx="219075" cy="0"/>
            </a:xfrm>
            <a:custGeom>
              <a:avLst/>
              <a:gdLst/>
              <a:ahLst/>
              <a:cxnLst/>
              <a:rect l="l" t="t" r="r" b="b"/>
              <a:pathLst>
                <a:path w="219075">
                  <a:moveTo>
                    <a:pt x="0" y="0"/>
                  </a:moveTo>
                  <a:lnTo>
                    <a:pt x="218699" y="0"/>
                  </a:lnTo>
                </a:path>
              </a:pathLst>
            </a:custGeom>
            <a:ln w="38099">
              <a:solidFill>
                <a:srgbClr val="99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342165" y="2116320"/>
            <a:ext cx="8579219" cy="3168351"/>
            <a:chOff x="342165" y="2116320"/>
            <a:chExt cx="8579219" cy="3168351"/>
          </a:xfrm>
        </p:grpSpPr>
        <p:grpSp>
          <p:nvGrpSpPr>
            <p:cNvPr id="3" name="Group 9"/>
            <p:cNvGrpSpPr/>
            <p:nvPr/>
          </p:nvGrpSpPr>
          <p:grpSpPr>
            <a:xfrm>
              <a:off x="342165" y="2116320"/>
              <a:ext cx="7470195" cy="3168351"/>
              <a:chOff x="342165" y="1988840"/>
              <a:chExt cx="7470195" cy="3168351"/>
            </a:xfrm>
          </p:grpSpPr>
          <p:sp>
            <p:nvSpPr>
              <p:cNvPr id="11" name="object 3"/>
              <p:cNvSpPr txBox="1"/>
              <p:nvPr/>
            </p:nvSpPr>
            <p:spPr>
              <a:xfrm>
                <a:off x="342165" y="3645024"/>
                <a:ext cx="845459" cy="147232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58200"/>
                  </a:lnSpc>
                  <a:spcBef>
                    <a:spcPts val="105"/>
                  </a:spcBef>
                </a:pPr>
                <a:r>
                  <a:rPr lang="sk-SK" sz="2000" dirty="0" smtClean="0">
                    <a:latin typeface="Arial"/>
                    <a:cs typeface="Arial"/>
                  </a:rPr>
                  <a:t>mačka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dirty="0" smtClean="0">
                    <a:latin typeface="Arial"/>
                    <a:cs typeface="Arial"/>
                  </a:rPr>
                  <a:t>auto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spc="-5" dirty="0" smtClean="0">
                    <a:latin typeface="Arial"/>
                    <a:cs typeface="Arial"/>
                  </a:rPr>
                  <a:t>žaba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12" name="object 4"/>
              <p:cNvSpPr txBox="1"/>
              <p:nvPr/>
            </p:nvSpPr>
            <p:spPr>
              <a:xfrm>
                <a:off x="1259632" y="3578096"/>
                <a:ext cx="1062990" cy="1579095"/>
              </a:xfrm>
              <a:prstGeom prst="rect">
                <a:avLst/>
              </a:prstGeom>
              <a:ln w="19049">
                <a:noFill/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R="15240" algn="ctr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3.2</a:t>
                </a:r>
                <a:endParaRPr sz="3000">
                  <a:latin typeface="Arial"/>
                  <a:cs typeface="Arial"/>
                </a:endParaRPr>
              </a:p>
              <a:p>
                <a:pPr marR="1524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5.1</a:t>
                </a:r>
                <a:endParaRPr sz="3000">
                  <a:latin typeface="Arial"/>
                  <a:cs typeface="Arial"/>
                </a:endParaRPr>
              </a:p>
              <a:p>
                <a:pPr marR="4000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dirty="0">
                    <a:latin typeface="Arial"/>
                    <a:cs typeface="Arial"/>
                  </a:rPr>
                  <a:t>-1.7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13" name="object 5"/>
              <p:cNvSpPr/>
              <p:nvPr/>
            </p:nvSpPr>
            <p:spPr>
              <a:xfrm>
                <a:off x="899592" y="1988840"/>
                <a:ext cx="1378120" cy="142649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/>
              <p:nvPr/>
            </p:nvSpPr>
            <p:spPr>
              <a:xfrm>
                <a:off x="2483768" y="2276871"/>
                <a:ext cx="1875915" cy="35607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"/>
              <p:cNvSpPr/>
              <p:nvPr/>
            </p:nvSpPr>
            <p:spPr>
              <a:xfrm>
                <a:off x="2411761" y="2187188"/>
                <a:ext cx="1944216" cy="451774"/>
              </a:xfrm>
              <a:custGeom>
                <a:avLst/>
                <a:gdLst/>
                <a:ahLst/>
                <a:cxnLst/>
                <a:rect l="l" t="t" r="r" b="b"/>
                <a:pathLst>
                  <a:path w="1794510" h="365125">
                    <a:moveTo>
                      <a:pt x="0" y="0"/>
                    </a:moveTo>
                    <a:lnTo>
                      <a:pt x="1794396" y="0"/>
                    </a:lnTo>
                    <a:lnTo>
                      <a:pt x="1794396" y="365024"/>
                    </a:lnTo>
                    <a:lnTo>
                      <a:pt x="0" y="365024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8"/>
              <p:cNvSpPr/>
              <p:nvPr/>
            </p:nvSpPr>
            <p:spPr>
              <a:xfrm>
                <a:off x="4788024" y="2132856"/>
                <a:ext cx="2952328" cy="53811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9"/>
              <p:cNvSpPr/>
              <p:nvPr/>
            </p:nvSpPr>
            <p:spPr>
              <a:xfrm>
                <a:off x="4788025" y="2128031"/>
                <a:ext cx="3024335" cy="580890"/>
              </a:xfrm>
              <a:custGeom>
                <a:avLst/>
                <a:gdLst/>
                <a:ahLst/>
                <a:cxnLst/>
                <a:rect l="l" t="t" r="r" b="b"/>
                <a:pathLst>
                  <a:path w="2896234" h="502285">
                    <a:moveTo>
                      <a:pt x="0" y="0"/>
                    </a:moveTo>
                    <a:lnTo>
                      <a:pt x="2896094" y="0"/>
                    </a:lnTo>
                    <a:lnTo>
                      <a:pt x="2896094" y="501761"/>
                    </a:lnTo>
                    <a:lnTo>
                      <a:pt x="0" y="501761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7956376" y="2204864"/>
              <a:ext cx="96500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spc="-5" dirty="0" smtClean="0">
                  <a:latin typeface="Arial"/>
                  <a:cs typeface="Arial"/>
                </a:rPr>
                <a:t>Softmax</a:t>
              </a:r>
            </a:p>
            <a:p>
              <a:r>
                <a:rPr lang="sk-SK" sz="1600" spc="-5" dirty="0" smtClean="0">
                  <a:latin typeface="Arial"/>
                  <a:cs typeface="Arial"/>
                </a:rPr>
                <a:t>Funkcia</a:t>
              </a:r>
              <a:endParaRPr lang="sk-SK" sz="1600" dirty="0" smtClean="0">
                <a:latin typeface="Arial"/>
                <a:cs typeface="Arial"/>
              </a:endParaRPr>
            </a:p>
            <a:p>
              <a:endParaRPr lang="sk-SK" dirty="0"/>
            </a:p>
          </p:txBody>
        </p:sp>
      </p:grpSp>
      <p:sp>
        <p:nvSpPr>
          <p:cNvPr id="19" name="object 13"/>
          <p:cNvSpPr txBox="1"/>
          <p:nvPr/>
        </p:nvSpPr>
        <p:spPr>
          <a:xfrm>
            <a:off x="2700812" y="3172886"/>
            <a:ext cx="45354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600" dirty="0" smtClean="0">
                <a:latin typeface="Arial"/>
                <a:cs typeface="Arial"/>
              </a:rPr>
              <a:t>Maximalizovať pravdepodobnosti  správnej triedy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699792" y="3501008"/>
            <a:ext cx="4680520" cy="576064"/>
            <a:chOff x="2699792" y="3645024"/>
            <a:chExt cx="4680520" cy="576064"/>
          </a:xfrm>
        </p:grpSpPr>
        <p:sp>
          <p:nvSpPr>
            <p:cNvPr id="18" name="object 12"/>
            <p:cNvSpPr/>
            <p:nvPr/>
          </p:nvSpPr>
          <p:spPr>
            <a:xfrm>
              <a:off x="5186820" y="3645024"/>
              <a:ext cx="2193492" cy="57606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/>
            <p:cNvSpPr/>
            <p:nvPr/>
          </p:nvSpPr>
          <p:spPr>
            <a:xfrm>
              <a:off x="2699792" y="3717032"/>
              <a:ext cx="2795933" cy="37904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342165" y="2116320"/>
            <a:ext cx="8579219" cy="3168351"/>
            <a:chOff x="342165" y="2116320"/>
            <a:chExt cx="8579219" cy="3168351"/>
          </a:xfrm>
        </p:grpSpPr>
        <p:grpSp>
          <p:nvGrpSpPr>
            <p:cNvPr id="3" name="Group 9"/>
            <p:cNvGrpSpPr/>
            <p:nvPr/>
          </p:nvGrpSpPr>
          <p:grpSpPr>
            <a:xfrm>
              <a:off x="342165" y="2116320"/>
              <a:ext cx="7470195" cy="3168351"/>
              <a:chOff x="342165" y="1988840"/>
              <a:chExt cx="7470195" cy="3168351"/>
            </a:xfrm>
          </p:grpSpPr>
          <p:sp>
            <p:nvSpPr>
              <p:cNvPr id="11" name="object 3"/>
              <p:cNvSpPr txBox="1"/>
              <p:nvPr/>
            </p:nvSpPr>
            <p:spPr>
              <a:xfrm>
                <a:off x="342165" y="3645024"/>
                <a:ext cx="845459" cy="147232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58200"/>
                  </a:lnSpc>
                  <a:spcBef>
                    <a:spcPts val="105"/>
                  </a:spcBef>
                </a:pPr>
                <a:r>
                  <a:rPr lang="sk-SK" sz="2000" dirty="0" smtClean="0">
                    <a:latin typeface="Arial"/>
                    <a:cs typeface="Arial"/>
                  </a:rPr>
                  <a:t>mačka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dirty="0" smtClean="0">
                    <a:latin typeface="Arial"/>
                    <a:cs typeface="Arial"/>
                  </a:rPr>
                  <a:t>auto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spc="-5" dirty="0" smtClean="0">
                    <a:latin typeface="Arial"/>
                    <a:cs typeface="Arial"/>
                  </a:rPr>
                  <a:t>žaba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12" name="object 4"/>
              <p:cNvSpPr txBox="1"/>
              <p:nvPr/>
            </p:nvSpPr>
            <p:spPr>
              <a:xfrm>
                <a:off x="1259632" y="3578096"/>
                <a:ext cx="1062990" cy="1579095"/>
              </a:xfrm>
              <a:prstGeom prst="rect">
                <a:avLst/>
              </a:prstGeom>
              <a:ln w="19049">
                <a:noFill/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R="15240" algn="ctr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3.2</a:t>
                </a:r>
                <a:endParaRPr sz="3000">
                  <a:latin typeface="Arial"/>
                  <a:cs typeface="Arial"/>
                </a:endParaRPr>
              </a:p>
              <a:p>
                <a:pPr marR="1524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5.1</a:t>
                </a:r>
                <a:endParaRPr sz="3000">
                  <a:latin typeface="Arial"/>
                  <a:cs typeface="Arial"/>
                </a:endParaRPr>
              </a:p>
              <a:p>
                <a:pPr marR="4000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dirty="0">
                    <a:latin typeface="Arial"/>
                    <a:cs typeface="Arial"/>
                  </a:rPr>
                  <a:t>-1.7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13" name="object 5"/>
              <p:cNvSpPr/>
              <p:nvPr/>
            </p:nvSpPr>
            <p:spPr>
              <a:xfrm>
                <a:off x="899592" y="1988840"/>
                <a:ext cx="1378120" cy="142649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/>
              <p:nvPr/>
            </p:nvSpPr>
            <p:spPr>
              <a:xfrm>
                <a:off x="2483768" y="2276871"/>
                <a:ext cx="1875915" cy="35607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"/>
              <p:cNvSpPr/>
              <p:nvPr/>
            </p:nvSpPr>
            <p:spPr>
              <a:xfrm>
                <a:off x="2411761" y="2187188"/>
                <a:ext cx="1944216" cy="451774"/>
              </a:xfrm>
              <a:custGeom>
                <a:avLst/>
                <a:gdLst/>
                <a:ahLst/>
                <a:cxnLst/>
                <a:rect l="l" t="t" r="r" b="b"/>
                <a:pathLst>
                  <a:path w="1794510" h="365125">
                    <a:moveTo>
                      <a:pt x="0" y="0"/>
                    </a:moveTo>
                    <a:lnTo>
                      <a:pt x="1794396" y="0"/>
                    </a:lnTo>
                    <a:lnTo>
                      <a:pt x="1794396" y="365024"/>
                    </a:lnTo>
                    <a:lnTo>
                      <a:pt x="0" y="365024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8"/>
              <p:cNvSpPr/>
              <p:nvPr/>
            </p:nvSpPr>
            <p:spPr>
              <a:xfrm>
                <a:off x="4788024" y="2132856"/>
                <a:ext cx="2952328" cy="53811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9"/>
              <p:cNvSpPr/>
              <p:nvPr/>
            </p:nvSpPr>
            <p:spPr>
              <a:xfrm>
                <a:off x="4788025" y="2128031"/>
                <a:ext cx="3024335" cy="580890"/>
              </a:xfrm>
              <a:custGeom>
                <a:avLst/>
                <a:gdLst/>
                <a:ahLst/>
                <a:cxnLst/>
                <a:rect l="l" t="t" r="r" b="b"/>
                <a:pathLst>
                  <a:path w="2896234" h="502285">
                    <a:moveTo>
                      <a:pt x="0" y="0"/>
                    </a:moveTo>
                    <a:lnTo>
                      <a:pt x="2896094" y="0"/>
                    </a:lnTo>
                    <a:lnTo>
                      <a:pt x="2896094" y="501761"/>
                    </a:lnTo>
                    <a:lnTo>
                      <a:pt x="0" y="501761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7956376" y="2204864"/>
              <a:ext cx="96500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spc="-5" dirty="0" smtClean="0">
                  <a:latin typeface="Arial"/>
                  <a:cs typeface="Arial"/>
                </a:rPr>
                <a:t>Softmax</a:t>
              </a:r>
            </a:p>
            <a:p>
              <a:r>
                <a:rPr lang="sk-SK" sz="1600" spc="-5" dirty="0" smtClean="0">
                  <a:latin typeface="Arial"/>
                  <a:cs typeface="Arial"/>
                </a:rPr>
                <a:t>Funkcia</a:t>
              </a:r>
              <a:endParaRPr lang="sk-SK" sz="1600" dirty="0" smtClean="0">
                <a:latin typeface="Arial"/>
                <a:cs typeface="Arial"/>
              </a:endParaRPr>
            </a:p>
            <a:p>
              <a:endParaRPr lang="sk-SK" dirty="0"/>
            </a:p>
          </p:txBody>
        </p:sp>
      </p:grpSp>
      <p:sp>
        <p:nvSpPr>
          <p:cNvPr id="19" name="object 13"/>
          <p:cNvSpPr txBox="1"/>
          <p:nvPr/>
        </p:nvSpPr>
        <p:spPr>
          <a:xfrm>
            <a:off x="2700812" y="3172886"/>
            <a:ext cx="45354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600" dirty="0" smtClean="0">
                <a:latin typeface="Arial"/>
                <a:cs typeface="Arial"/>
              </a:rPr>
              <a:t>Maximalizovať pravdepodobnosti  správnej triedy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7" name="Group 22"/>
          <p:cNvGrpSpPr/>
          <p:nvPr/>
        </p:nvGrpSpPr>
        <p:grpSpPr>
          <a:xfrm>
            <a:off x="2699792" y="3501008"/>
            <a:ext cx="4680520" cy="576064"/>
            <a:chOff x="2699792" y="3645024"/>
            <a:chExt cx="4680520" cy="576064"/>
          </a:xfrm>
        </p:grpSpPr>
        <p:sp>
          <p:nvSpPr>
            <p:cNvPr id="18" name="object 12"/>
            <p:cNvSpPr/>
            <p:nvPr/>
          </p:nvSpPr>
          <p:spPr>
            <a:xfrm>
              <a:off x="5186820" y="3645024"/>
              <a:ext cx="2193492" cy="57606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/>
            <p:cNvSpPr/>
            <p:nvPr/>
          </p:nvSpPr>
          <p:spPr>
            <a:xfrm>
              <a:off x="2699792" y="3717032"/>
              <a:ext cx="2795933" cy="37904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15"/>
          <p:cNvSpPr txBox="1"/>
          <p:nvPr/>
        </p:nvSpPr>
        <p:spPr>
          <a:xfrm>
            <a:off x="2483768" y="4369288"/>
            <a:ext cx="6480720" cy="1165704"/>
          </a:xfrm>
          <a:prstGeom prst="rect">
            <a:avLst/>
          </a:prstGeom>
          <a:ln w="9524">
            <a:solidFill>
              <a:srgbClr val="0000FF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85725" marR="302260">
              <a:lnSpc>
                <a:spcPts val="2620"/>
              </a:lnSpc>
              <a:spcBef>
                <a:spcPts val="690"/>
              </a:spcBef>
            </a:pP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lang="en-US" sz="2200" spc="-5" dirty="0" smtClean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: 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Akú </a:t>
            </a:r>
            <a:r>
              <a:rPr sz="2200" dirty="0" smtClean="0">
                <a:solidFill>
                  <a:srgbClr val="0000FF"/>
                </a:solidFill>
                <a:latin typeface="Arial"/>
                <a:cs typeface="Arial"/>
              </a:rPr>
              <a:t>min/max </a:t>
            </a:r>
            <a:r>
              <a:rPr lang="sk-SK" sz="2200" dirty="0" smtClean="0">
                <a:solidFill>
                  <a:srgbClr val="0000FF"/>
                </a:solidFill>
                <a:latin typeface="Arial"/>
                <a:cs typeface="Arial"/>
              </a:rPr>
              <a:t>hodnotu môže nadobudnúť </a:t>
            </a: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200" spc="-5" baseline="-25000" dirty="0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lang="en-US" sz="22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85725" marR="302260">
              <a:lnSpc>
                <a:spcPts val="2620"/>
              </a:lnSpc>
              <a:spcBef>
                <a:spcPts val="690"/>
              </a:spcBef>
            </a:pPr>
            <a:endParaRPr sz="2200" dirty="0">
              <a:latin typeface="Arial"/>
              <a:cs typeface="Arial"/>
            </a:endParaRPr>
          </a:p>
          <a:p>
            <a:pPr marL="85725">
              <a:lnSpc>
                <a:spcPts val="2545"/>
              </a:lnSpc>
            </a:pP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342165" y="2116320"/>
            <a:ext cx="8579219" cy="3168351"/>
            <a:chOff x="342165" y="2116320"/>
            <a:chExt cx="8579219" cy="3168351"/>
          </a:xfrm>
        </p:grpSpPr>
        <p:grpSp>
          <p:nvGrpSpPr>
            <p:cNvPr id="3" name="Group 9"/>
            <p:cNvGrpSpPr/>
            <p:nvPr/>
          </p:nvGrpSpPr>
          <p:grpSpPr>
            <a:xfrm>
              <a:off x="342165" y="2116320"/>
              <a:ext cx="7470195" cy="3168351"/>
              <a:chOff x="342165" y="1988840"/>
              <a:chExt cx="7470195" cy="3168351"/>
            </a:xfrm>
          </p:grpSpPr>
          <p:sp>
            <p:nvSpPr>
              <p:cNvPr id="11" name="object 3"/>
              <p:cNvSpPr txBox="1"/>
              <p:nvPr/>
            </p:nvSpPr>
            <p:spPr>
              <a:xfrm>
                <a:off x="342165" y="3645024"/>
                <a:ext cx="845459" cy="147232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58200"/>
                  </a:lnSpc>
                  <a:spcBef>
                    <a:spcPts val="105"/>
                  </a:spcBef>
                </a:pPr>
                <a:r>
                  <a:rPr lang="sk-SK" sz="2000" dirty="0" smtClean="0">
                    <a:latin typeface="Arial"/>
                    <a:cs typeface="Arial"/>
                  </a:rPr>
                  <a:t>mačka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dirty="0" smtClean="0">
                    <a:latin typeface="Arial"/>
                    <a:cs typeface="Arial"/>
                  </a:rPr>
                  <a:t>auto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spc="-5" dirty="0" smtClean="0">
                    <a:latin typeface="Arial"/>
                    <a:cs typeface="Arial"/>
                  </a:rPr>
                  <a:t>žaba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12" name="object 4"/>
              <p:cNvSpPr txBox="1"/>
              <p:nvPr/>
            </p:nvSpPr>
            <p:spPr>
              <a:xfrm>
                <a:off x="1259632" y="3578096"/>
                <a:ext cx="1062990" cy="1579095"/>
              </a:xfrm>
              <a:prstGeom prst="rect">
                <a:avLst/>
              </a:prstGeom>
              <a:ln w="19049">
                <a:noFill/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R="15240" algn="ctr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3.2</a:t>
                </a:r>
                <a:endParaRPr sz="3000">
                  <a:latin typeface="Arial"/>
                  <a:cs typeface="Arial"/>
                </a:endParaRPr>
              </a:p>
              <a:p>
                <a:pPr marR="1524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5.1</a:t>
                </a:r>
                <a:endParaRPr sz="3000">
                  <a:latin typeface="Arial"/>
                  <a:cs typeface="Arial"/>
                </a:endParaRPr>
              </a:p>
              <a:p>
                <a:pPr marR="4000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dirty="0">
                    <a:latin typeface="Arial"/>
                    <a:cs typeface="Arial"/>
                  </a:rPr>
                  <a:t>-1.7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13" name="object 5"/>
              <p:cNvSpPr/>
              <p:nvPr/>
            </p:nvSpPr>
            <p:spPr>
              <a:xfrm>
                <a:off x="899592" y="1988840"/>
                <a:ext cx="1378120" cy="142649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/>
              <p:nvPr/>
            </p:nvSpPr>
            <p:spPr>
              <a:xfrm>
                <a:off x="2483768" y="2276871"/>
                <a:ext cx="1875915" cy="35607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"/>
              <p:cNvSpPr/>
              <p:nvPr/>
            </p:nvSpPr>
            <p:spPr>
              <a:xfrm>
                <a:off x="2411761" y="2187188"/>
                <a:ext cx="1944216" cy="451774"/>
              </a:xfrm>
              <a:custGeom>
                <a:avLst/>
                <a:gdLst/>
                <a:ahLst/>
                <a:cxnLst/>
                <a:rect l="l" t="t" r="r" b="b"/>
                <a:pathLst>
                  <a:path w="1794510" h="365125">
                    <a:moveTo>
                      <a:pt x="0" y="0"/>
                    </a:moveTo>
                    <a:lnTo>
                      <a:pt x="1794396" y="0"/>
                    </a:lnTo>
                    <a:lnTo>
                      <a:pt x="1794396" y="365024"/>
                    </a:lnTo>
                    <a:lnTo>
                      <a:pt x="0" y="365024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8"/>
              <p:cNvSpPr/>
              <p:nvPr/>
            </p:nvSpPr>
            <p:spPr>
              <a:xfrm>
                <a:off x="4788024" y="2132856"/>
                <a:ext cx="2952328" cy="53811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9"/>
              <p:cNvSpPr/>
              <p:nvPr/>
            </p:nvSpPr>
            <p:spPr>
              <a:xfrm>
                <a:off x="4788025" y="2128031"/>
                <a:ext cx="3024335" cy="580890"/>
              </a:xfrm>
              <a:custGeom>
                <a:avLst/>
                <a:gdLst/>
                <a:ahLst/>
                <a:cxnLst/>
                <a:rect l="l" t="t" r="r" b="b"/>
                <a:pathLst>
                  <a:path w="2896234" h="502285">
                    <a:moveTo>
                      <a:pt x="0" y="0"/>
                    </a:moveTo>
                    <a:lnTo>
                      <a:pt x="2896094" y="0"/>
                    </a:lnTo>
                    <a:lnTo>
                      <a:pt x="2896094" y="501761"/>
                    </a:lnTo>
                    <a:lnTo>
                      <a:pt x="0" y="501761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7956376" y="2204864"/>
              <a:ext cx="96500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spc="-5" dirty="0" smtClean="0">
                  <a:latin typeface="Arial"/>
                  <a:cs typeface="Arial"/>
                </a:rPr>
                <a:t>Softmax</a:t>
              </a:r>
            </a:p>
            <a:p>
              <a:r>
                <a:rPr lang="sk-SK" sz="1600" spc="-5" dirty="0" smtClean="0">
                  <a:latin typeface="Arial"/>
                  <a:cs typeface="Arial"/>
                </a:rPr>
                <a:t>Funkcia</a:t>
              </a:r>
              <a:endParaRPr lang="sk-SK" sz="1600" dirty="0" smtClean="0">
                <a:latin typeface="Arial"/>
                <a:cs typeface="Arial"/>
              </a:endParaRPr>
            </a:p>
            <a:p>
              <a:endParaRPr lang="sk-SK" dirty="0"/>
            </a:p>
          </p:txBody>
        </p:sp>
      </p:grpSp>
      <p:sp>
        <p:nvSpPr>
          <p:cNvPr id="19" name="object 13"/>
          <p:cNvSpPr txBox="1"/>
          <p:nvPr/>
        </p:nvSpPr>
        <p:spPr>
          <a:xfrm>
            <a:off x="2700812" y="3172886"/>
            <a:ext cx="45354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600" dirty="0" smtClean="0">
                <a:latin typeface="Arial"/>
                <a:cs typeface="Arial"/>
              </a:rPr>
              <a:t>Maximalizovať pravdepodobnosti  správnej triedy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7" name="Group 22"/>
          <p:cNvGrpSpPr/>
          <p:nvPr/>
        </p:nvGrpSpPr>
        <p:grpSpPr>
          <a:xfrm>
            <a:off x="2699792" y="3501008"/>
            <a:ext cx="4680520" cy="576064"/>
            <a:chOff x="2699792" y="3645024"/>
            <a:chExt cx="4680520" cy="576064"/>
          </a:xfrm>
        </p:grpSpPr>
        <p:sp>
          <p:nvSpPr>
            <p:cNvPr id="18" name="object 12"/>
            <p:cNvSpPr/>
            <p:nvPr/>
          </p:nvSpPr>
          <p:spPr>
            <a:xfrm>
              <a:off x="5186820" y="3645024"/>
              <a:ext cx="2193492" cy="57606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/>
            <p:cNvSpPr/>
            <p:nvPr/>
          </p:nvSpPr>
          <p:spPr>
            <a:xfrm>
              <a:off x="2699792" y="3717032"/>
              <a:ext cx="2795933" cy="37904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15"/>
          <p:cNvSpPr txBox="1"/>
          <p:nvPr/>
        </p:nvSpPr>
        <p:spPr>
          <a:xfrm>
            <a:off x="2483768" y="4369288"/>
            <a:ext cx="6480720" cy="1588897"/>
          </a:xfrm>
          <a:prstGeom prst="rect">
            <a:avLst/>
          </a:prstGeom>
          <a:ln w="9524">
            <a:solidFill>
              <a:srgbClr val="0000FF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85725" marR="302260">
              <a:lnSpc>
                <a:spcPts val="2620"/>
              </a:lnSpc>
              <a:spcBef>
                <a:spcPts val="690"/>
              </a:spcBef>
            </a:pP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lang="en-US" sz="2200" spc="-5" dirty="0" smtClean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: 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Akú </a:t>
            </a:r>
            <a:r>
              <a:rPr sz="2200" dirty="0" smtClean="0">
                <a:solidFill>
                  <a:srgbClr val="0000FF"/>
                </a:solidFill>
                <a:latin typeface="Arial"/>
                <a:cs typeface="Arial"/>
              </a:rPr>
              <a:t>min/max </a:t>
            </a:r>
            <a:r>
              <a:rPr lang="sk-SK" sz="2200" dirty="0" smtClean="0">
                <a:solidFill>
                  <a:srgbClr val="0000FF"/>
                </a:solidFill>
                <a:latin typeface="Arial"/>
                <a:cs typeface="Arial"/>
              </a:rPr>
              <a:t>hodnotu môže nadobudnúť </a:t>
            </a: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200" spc="-5" baseline="-25000" dirty="0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?</a:t>
            </a:r>
          </a:p>
          <a:p>
            <a:pPr marL="85725" marR="302260">
              <a:lnSpc>
                <a:spcPts val="2620"/>
              </a:lnSpc>
              <a:spcBef>
                <a:spcPts val="690"/>
              </a:spcBef>
            </a:pPr>
            <a:endParaRPr lang="sk-SK" sz="2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85725" marR="302260">
              <a:lnSpc>
                <a:spcPts val="2620"/>
              </a:lnSpc>
              <a:spcBef>
                <a:spcPts val="690"/>
              </a:spcBef>
            </a:pPr>
            <a:r>
              <a:rPr lang="it-IT" sz="2400" spc="-5" dirty="0" smtClean="0">
                <a:solidFill>
                  <a:srgbClr val="0000FF"/>
                </a:solidFill>
                <a:latin typeface="Arial"/>
                <a:cs typeface="Arial"/>
              </a:rPr>
              <a:t>A: </a:t>
            </a:r>
            <a:r>
              <a:rPr lang="it-IT" sz="2400" dirty="0" smtClean="0">
                <a:solidFill>
                  <a:srgbClr val="0000FF"/>
                </a:solidFill>
                <a:latin typeface="Arial"/>
                <a:cs typeface="Arial"/>
              </a:rPr>
              <a:t>min </a:t>
            </a:r>
            <a:r>
              <a:rPr lang="it-IT" sz="2400" spc="-5" dirty="0" smtClean="0">
                <a:solidFill>
                  <a:srgbClr val="0000FF"/>
                </a:solidFill>
                <a:latin typeface="Arial"/>
                <a:cs typeface="Arial"/>
              </a:rPr>
              <a:t>0, </a:t>
            </a:r>
            <a:r>
              <a:rPr lang="it-IT" sz="2400" dirty="0" smtClean="0">
                <a:solidFill>
                  <a:srgbClr val="0000FF"/>
                </a:solidFill>
                <a:latin typeface="Arial"/>
                <a:cs typeface="Arial"/>
              </a:rPr>
              <a:t>max</a:t>
            </a:r>
            <a:r>
              <a:rPr lang="it-IT" sz="2400" spc="-4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it-IT" sz="2400" spc="-5" dirty="0" smtClean="0">
                <a:solidFill>
                  <a:srgbClr val="0000FF"/>
                </a:solidFill>
                <a:latin typeface="Arial"/>
                <a:cs typeface="Arial"/>
              </a:rPr>
              <a:t>infinity</a:t>
            </a:r>
            <a:endParaRPr sz="2200" dirty="0">
              <a:latin typeface="Arial"/>
              <a:cs typeface="Arial"/>
            </a:endParaRPr>
          </a:p>
          <a:p>
            <a:pPr marL="85725">
              <a:lnSpc>
                <a:spcPts val="2545"/>
              </a:lnSpc>
            </a:pP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342165" y="2116320"/>
            <a:ext cx="8579219" cy="3168351"/>
            <a:chOff x="342165" y="2116320"/>
            <a:chExt cx="8579219" cy="3168351"/>
          </a:xfrm>
        </p:grpSpPr>
        <p:grpSp>
          <p:nvGrpSpPr>
            <p:cNvPr id="3" name="Group 9"/>
            <p:cNvGrpSpPr/>
            <p:nvPr/>
          </p:nvGrpSpPr>
          <p:grpSpPr>
            <a:xfrm>
              <a:off x="342165" y="2116320"/>
              <a:ext cx="7470195" cy="3168351"/>
              <a:chOff x="342165" y="1988840"/>
              <a:chExt cx="7470195" cy="3168351"/>
            </a:xfrm>
          </p:grpSpPr>
          <p:sp>
            <p:nvSpPr>
              <p:cNvPr id="11" name="object 3"/>
              <p:cNvSpPr txBox="1"/>
              <p:nvPr/>
            </p:nvSpPr>
            <p:spPr>
              <a:xfrm>
                <a:off x="342165" y="3645024"/>
                <a:ext cx="845459" cy="147232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58200"/>
                  </a:lnSpc>
                  <a:spcBef>
                    <a:spcPts val="105"/>
                  </a:spcBef>
                </a:pPr>
                <a:r>
                  <a:rPr lang="sk-SK" sz="2000" dirty="0" smtClean="0">
                    <a:latin typeface="Arial"/>
                    <a:cs typeface="Arial"/>
                  </a:rPr>
                  <a:t>mačka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dirty="0" smtClean="0">
                    <a:latin typeface="Arial"/>
                    <a:cs typeface="Arial"/>
                  </a:rPr>
                  <a:t>auto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spc="-5" dirty="0" smtClean="0">
                    <a:latin typeface="Arial"/>
                    <a:cs typeface="Arial"/>
                  </a:rPr>
                  <a:t>žaba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12" name="object 4"/>
              <p:cNvSpPr txBox="1"/>
              <p:nvPr/>
            </p:nvSpPr>
            <p:spPr>
              <a:xfrm>
                <a:off x="1259632" y="3578096"/>
                <a:ext cx="1062990" cy="1579095"/>
              </a:xfrm>
              <a:prstGeom prst="rect">
                <a:avLst/>
              </a:prstGeom>
              <a:ln w="19049">
                <a:noFill/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R="15240" algn="ctr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3.2</a:t>
                </a:r>
                <a:endParaRPr sz="3000">
                  <a:latin typeface="Arial"/>
                  <a:cs typeface="Arial"/>
                </a:endParaRPr>
              </a:p>
              <a:p>
                <a:pPr marR="1524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5.1</a:t>
                </a:r>
                <a:endParaRPr sz="3000">
                  <a:latin typeface="Arial"/>
                  <a:cs typeface="Arial"/>
                </a:endParaRPr>
              </a:p>
              <a:p>
                <a:pPr marR="4000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dirty="0">
                    <a:latin typeface="Arial"/>
                    <a:cs typeface="Arial"/>
                  </a:rPr>
                  <a:t>-1.7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13" name="object 5"/>
              <p:cNvSpPr/>
              <p:nvPr/>
            </p:nvSpPr>
            <p:spPr>
              <a:xfrm>
                <a:off x="899592" y="1988840"/>
                <a:ext cx="1378120" cy="142649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/>
              <p:nvPr/>
            </p:nvSpPr>
            <p:spPr>
              <a:xfrm>
                <a:off x="2483768" y="2276871"/>
                <a:ext cx="1875915" cy="35607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"/>
              <p:cNvSpPr/>
              <p:nvPr/>
            </p:nvSpPr>
            <p:spPr>
              <a:xfrm>
                <a:off x="2411761" y="2187188"/>
                <a:ext cx="1944216" cy="451774"/>
              </a:xfrm>
              <a:custGeom>
                <a:avLst/>
                <a:gdLst/>
                <a:ahLst/>
                <a:cxnLst/>
                <a:rect l="l" t="t" r="r" b="b"/>
                <a:pathLst>
                  <a:path w="1794510" h="365125">
                    <a:moveTo>
                      <a:pt x="0" y="0"/>
                    </a:moveTo>
                    <a:lnTo>
                      <a:pt x="1794396" y="0"/>
                    </a:lnTo>
                    <a:lnTo>
                      <a:pt x="1794396" y="365024"/>
                    </a:lnTo>
                    <a:lnTo>
                      <a:pt x="0" y="365024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8"/>
              <p:cNvSpPr/>
              <p:nvPr/>
            </p:nvSpPr>
            <p:spPr>
              <a:xfrm>
                <a:off x="4788024" y="2132856"/>
                <a:ext cx="2952328" cy="53811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9"/>
              <p:cNvSpPr/>
              <p:nvPr/>
            </p:nvSpPr>
            <p:spPr>
              <a:xfrm>
                <a:off x="4788025" y="2128031"/>
                <a:ext cx="3024335" cy="580890"/>
              </a:xfrm>
              <a:custGeom>
                <a:avLst/>
                <a:gdLst/>
                <a:ahLst/>
                <a:cxnLst/>
                <a:rect l="l" t="t" r="r" b="b"/>
                <a:pathLst>
                  <a:path w="2896234" h="502285">
                    <a:moveTo>
                      <a:pt x="0" y="0"/>
                    </a:moveTo>
                    <a:lnTo>
                      <a:pt x="2896094" y="0"/>
                    </a:lnTo>
                    <a:lnTo>
                      <a:pt x="2896094" y="501761"/>
                    </a:lnTo>
                    <a:lnTo>
                      <a:pt x="0" y="501761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7956376" y="2204864"/>
              <a:ext cx="96500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spc="-5" dirty="0" smtClean="0">
                  <a:latin typeface="Arial"/>
                  <a:cs typeface="Arial"/>
                </a:rPr>
                <a:t>Softmax</a:t>
              </a:r>
            </a:p>
            <a:p>
              <a:r>
                <a:rPr lang="sk-SK" sz="1600" spc="-5" dirty="0" smtClean="0">
                  <a:latin typeface="Arial"/>
                  <a:cs typeface="Arial"/>
                </a:rPr>
                <a:t>Funkcia</a:t>
              </a:r>
              <a:endParaRPr lang="sk-SK" sz="1600" dirty="0" smtClean="0">
                <a:latin typeface="Arial"/>
                <a:cs typeface="Arial"/>
              </a:endParaRPr>
            </a:p>
            <a:p>
              <a:endParaRPr lang="sk-SK" dirty="0"/>
            </a:p>
          </p:txBody>
        </p:sp>
      </p:grpSp>
      <p:sp>
        <p:nvSpPr>
          <p:cNvPr id="19" name="object 13"/>
          <p:cNvSpPr txBox="1"/>
          <p:nvPr/>
        </p:nvSpPr>
        <p:spPr>
          <a:xfrm>
            <a:off x="2700812" y="3172886"/>
            <a:ext cx="45354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600" dirty="0" smtClean="0">
                <a:latin typeface="Arial"/>
                <a:cs typeface="Arial"/>
              </a:rPr>
              <a:t>Maximalizovať pravdepodobnosti  správnej triedy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7" name="Group 22"/>
          <p:cNvGrpSpPr/>
          <p:nvPr/>
        </p:nvGrpSpPr>
        <p:grpSpPr>
          <a:xfrm>
            <a:off x="2699792" y="3501008"/>
            <a:ext cx="4680520" cy="576064"/>
            <a:chOff x="2699792" y="3645024"/>
            <a:chExt cx="4680520" cy="576064"/>
          </a:xfrm>
        </p:grpSpPr>
        <p:sp>
          <p:nvSpPr>
            <p:cNvPr id="18" name="object 12"/>
            <p:cNvSpPr/>
            <p:nvPr/>
          </p:nvSpPr>
          <p:spPr>
            <a:xfrm>
              <a:off x="5186820" y="3645024"/>
              <a:ext cx="2193492" cy="57606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/>
            <p:cNvSpPr/>
            <p:nvPr/>
          </p:nvSpPr>
          <p:spPr>
            <a:xfrm>
              <a:off x="2699792" y="3717032"/>
              <a:ext cx="2795933" cy="37904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15"/>
          <p:cNvSpPr txBox="1"/>
          <p:nvPr/>
        </p:nvSpPr>
        <p:spPr>
          <a:xfrm>
            <a:off x="2483768" y="4369288"/>
            <a:ext cx="6480720" cy="2255746"/>
          </a:xfrm>
          <a:prstGeom prst="rect">
            <a:avLst/>
          </a:prstGeom>
          <a:ln w="9524">
            <a:solidFill>
              <a:srgbClr val="0000FF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85725" marR="302260">
              <a:lnSpc>
                <a:spcPts val="2620"/>
              </a:lnSpc>
              <a:spcBef>
                <a:spcPts val="690"/>
              </a:spcBef>
            </a:pP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: 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Ak inicializujeme všetky s na približne rovnakú 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hodnotu blízku 0 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a počet tried je C, akú</a:t>
            </a:r>
            <a:r>
              <a:rPr sz="22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sk-SK" sz="2200" dirty="0" smtClean="0">
                <a:solidFill>
                  <a:srgbClr val="0000FF"/>
                </a:solidFill>
                <a:latin typeface="Arial"/>
                <a:cs typeface="Arial"/>
              </a:rPr>
              <a:t>hodnotu bude mať </a:t>
            </a: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200" spc="-5" baseline="-25000" dirty="0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?</a:t>
            </a:r>
          </a:p>
          <a:p>
            <a:pPr marL="85725" marR="302260">
              <a:lnSpc>
                <a:spcPts val="2620"/>
              </a:lnSpc>
              <a:spcBef>
                <a:spcPts val="690"/>
              </a:spcBef>
            </a:pPr>
            <a:endParaRPr lang="sk-SK" sz="2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85725" marR="302260">
              <a:lnSpc>
                <a:spcPts val="2620"/>
              </a:lnSpc>
              <a:spcBef>
                <a:spcPts val="690"/>
              </a:spcBef>
            </a:pPr>
            <a:endParaRPr sz="2200" dirty="0">
              <a:latin typeface="Arial"/>
              <a:cs typeface="Arial"/>
            </a:endParaRPr>
          </a:p>
          <a:p>
            <a:pPr marL="85725">
              <a:lnSpc>
                <a:spcPts val="2545"/>
              </a:lnSpc>
            </a:pP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7849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latin typeface="Arial"/>
                <a:cs typeface="Arial"/>
              </a:rPr>
              <a:t>Softmax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Clas</a:t>
            </a:r>
            <a:r>
              <a:rPr lang="sk-SK" sz="2800" b="1" spc="-5" dirty="0" smtClean="0">
                <a:latin typeface="Arial"/>
                <a:cs typeface="Arial"/>
              </a:rPr>
              <a:t>ifikátor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dirty="0"/>
              <a:t>(Multinomial </a:t>
            </a:r>
            <a:r>
              <a:rPr sz="2800" spc="-5" dirty="0"/>
              <a:t>Logistic</a:t>
            </a:r>
            <a:r>
              <a:rPr sz="2800" spc="-55" dirty="0"/>
              <a:t> </a:t>
            </a:r>
            <a:r>
              <a:rPr sz="2800" spc="-5" dirty="0"/>
              <a:t>Regression)</a:t>
            </a:r>
          </a:p>
        </p:txBody>
      </p:sp>
      <p:sp>
        <p:nvSpPr>
          <p:cNvPr id="8" name="object 10"/>
          <p:cNvSpPr txBox="1"/>
          <p:nvPr/>
        </p:nvSpPr>
        <p:spPr>
          <a:xfrm>
            <a:off x="2699792" y="1324232"/>
            <a:ext cx="6088380" cy="713657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sk-SK" sz="1800" spc="-5" dirty="0" smtClean="0">
                <a:latin typeface="Arial"/>
                <a:cs typeface="Arial"/>
              </a:rPr>
              <a:t>Chceme interpretovať skóre klasifikátora ako </a:t>
            </a:r>
            <a:r>
              <a:rPr lang="sk-SK" sz="1800" b="1" spc="-5" dirty="0" smtClean="0">
                <a:latin typeface="Arial"/>
                <a:cs typeface="Arial"/>
              </a:rPr>
              <a:t>pravdepodobnosti</a:t>
            </a:r>
            <a:endParaRPr lang="en-US" sz="1800" b="1" spc="-5" dirty="0" smtClean="0">
              <a:latin typeface="Arial"/>
              <a:cs typeface="Arial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342165" y="2116320"/>
            <a:ext cx="8579219" cy="3168351"/>
            <a:chOff x="342165" y="2116320"/>
            <a:chExt cx="8579219" cy="3168351"/>
          </a:xfrm>
        </p:grpSpPr>
        <p:grpSp>
          <p:nvGrpSpPr>
            <p:cNvPr id="3" name="Group 9"/>
            <p:cNvGrpSpPr/>
            <p:nvPr/>
          </p:nvGrpSpPr>
          <p:grpSpPr>
            <a:xfrm>
              <a:off x="342165" y="2116320"/>
              <a:ext cx="7470195" cy="3168351"/>
              <a:chOff x="342165" y="1988840"/>
              <a:chExt cx="7470195" cy="3168351"/>
            </a:xfrm>
          </p:grpSpPr>
          <p:sp>
            <p:nvSpPr>
              <p:cNvPr id="11" name="object 3"/>
              <p:cNvSpPr txBox="1"/>
              <p:nvPr/>
            </p:nvSpPr>
            <p:spPr>
              <a:xfrm>
                <a:off x="342165" y="3645024"/>
                <a:ext cx="845459" cy="1472326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algn="just">
                  <a:lnSpc>
                    <a:spcPct val="158200"/>
                  </a:lnSpc>
                  <a:spcBef>
                    <a:spcPts val="105"/>
                  </a:spcBef>
                </a:pPr>
                <a:r>
                  <a:rPr lang="sk-SK" sz="2000" dirty="0" smtClean="0">
                    <a:latin typeface="Arial"/>
                    <a:cs typeface="Arial"/>
                  </a:rPr>
                  <a:t>mačka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dirty="0" smtClean="0">
                    <a:latin typeface="Arial"/>
                    <a:cs typeface="Arial"/>
                  </a:rPr>
                  <a:t>auto</a:t>
                </a:r>
                <a:r>
                  <a:rPr sz="2000" dirty="0" smtClean="0">
                    <a:latin typeface="Arial"/>
                    <a:cs typeface="Arial"/>
                  </a:rPr>
                  <a:t>  </a:t>
                </a:r>
                <a:r>
                  <a:rPr lang="sk-SK" sz="2000" spc="-5" dirty="0" smtClean="0">
                    <a:latin typeface="Arial"/>
                    <a:cs typeface="Arial"/>
                  </a:rPr>
                  <a:t>žaba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12" name="object 4"/>
              <p:cNvSpPr txBox="1"/>
              <p:nvPr/>
            </p:nvSpPr>
            <p:spPr>
              <a:xfrm>
                <a:off x="1259632" y="3578096"/>
                <a:ext cx="1062990" cy="1579095"/>
              </a:xfrm>
              <a:prstGeom prst="rect">
                <a:avLst/>
              </a:prstGeom>
              <a:ln w="19049">
                <a:noFill/>
              </a:ln>
            </p:spPr>
            <p:txBody>
              <a:bodyPr vert="horz" wrap="square" lIns="0" tIns="45720" rIns="0" bIns="0" rtlCol="0">
                <a:spAutoFit/>
              </a:bodyPr>
              <a:lstStyle/>
              <a:p>
                <a:pPr marR="15240" algn="ctr">
                  <a:lnSpc>
                    <a:spcPct val="100000"/>
                  </a:lnSpc>
                  <a:spcBef>
                    <a:spcPts val="360"/>
                  </a:spcBef>
                </a:pPr>
                <a:r>
                  <a:rPr sz="3000" b="1" spc="-5" dirty="0">
                    <a:latin typeface="Arial"/>
                    <a:cs typeface="Arial"/>
                  </a:rPr>
                  <a:t>3.2</a:t>
                </a:r>
                <a:endParaRPr sz="3000">
                  <a:latin typeface="Arial"/>
                  <a:cs typeface="Arial"/>
                </a:endParaRPr>
              </a:p>
              <a:p>
                <a:pPr marR="15240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spc="-5" dirty="0">
                    <a:latin typeface="Arial"/>
                    <a:cs typeface="Arial"/>
                  </a:rPr>
                  <a:t>5.1</a:t>
                </a:r>
                <a:endParaRPr sz="3000">
                  <a:latin typeface="Arial"/>
                  <a:cs typeface="Arial"/>
                </a:endParaRPr>
              </a:p>
              <a:p>
                <a:pPr marR="40005" algn="ctr">
                  <a:lnSpc>
                    <a:spcPct val="100000"/>
                  </a:lnSpc>
                  <a:spcBef>
                    <a:spcPts val="600"/>
                  </a:spcBef>
                </a:pPr>
                <a:r>
                  <a:rPr sz="3000" dirty="0">
                    <a:latin typeface="Arial"/>
                    <a:cs typeface="Arial"/>
                  </a:rPr>
                  <a:t>-1.7</a:t>
                </a:r>
                <a:endParaRPr sz="3000">
                  <a:latin typeface="Arial"/>
                  <a:cs typeface="Arial"/>
                </a:endParaRPr>
              </a:p>
            </p:txBody>
          </p:sp>
          <p:sp>
            <p:nvSpPr>
              <p:cNvPr id="13" name="object 5"/>
              <p:cNvSpPr/>
              <p:nvPr/>
            </p:nvSpPr>
            <p:spPr>
              <a:xfrm>
                <a:off x="899592" y="1988840"/>
                <a:ext cx="1378120" cy="142649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/>
              <p:nvPr/>
            </p:nvSpPr>
            <p:spPr>
              <a:xfrm>
                <a:off x="2483768" y="2276871"/>
                <a:ext cx="1875915" cy="35607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"/>
              <p:cNvSpPr/>
              <p:nvPr/>
            </p:nvSpPr>
            <p:spPr>
              <a:xfrm>
                <a:off x="2411761" y="2187188"/>
                <a:ext cx="1944216" cy="451774"/>
              </a:xfrm>
              <a:custGeom>
                <a:avLst/>
                <a:gdLst/>
                <a:ahLst/>
                <a:cxnLst/>
                <a:rect l="l" t="t" r="r" b="b"/>
                <a:pathLst>
                  <a:path w="1794510" h="365125">
                    <a:moveTo>
                      <a:pt x="0" y="0"/>
                    </a:moveTo>
                    <a:lnTo>
                      <a:pt x="1794396" y="0"/>
                    </a:lnTo>
                    <a:lnTo>
                      <a:pt x="1794396" y="365024"/>
                    </a:lnTo>
                    <a:lnTo>
                      <a:pt x="0" y="365024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8"/>
              <p:cNvSpPr/>
              <p:nvPr/>
            </p:nvSpPr>
            <p:spPr>
              <a:xfrm>
                <a:off x="4788024" y="2132856"/>
                <a:ext cx="2952328" cy="53811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9"/>
              <p:cNvSpPr/>
              <p:nvPr/>
            </p:nvSpPr>
            <p:spPr>
              <a:xfrm>
                <a:off x="4788025" y="2128031"/>
                <a:ext cx="3024335" cy="580890"/>
              </a:xfrm>
              <a:custGeom>
                <a:avLst/>
                <a:gdLst/>
                <a:ahLst/>
                <a:cxnLst/>
                <a:rect l="l" t="t" r="r" b="b"/>
                <a:pathLst>
                  <a:path w="2896234" h="502285">
                    <a:moveTo>
                      <a:pt x="0" y="0"/>
                    </a:moveTo>
                    <a:lnTo>
                      <a:pt x="2896094" y="0"/>
                    </a:lnTo>
                    <a:lnTo>
                      <a:pt x="2896094" y="501761"/>
                    </a:lnTo>
                    <a:lnTo>
                      <a:pt x="0" y="501761"/>
                    </a:lnTo>
                    <a:lnTo>
                      <a:pt x="0" y="0"/>
                    </a:lnTo>
                    <a:close/>
                  </a:path>
                </a:pathLst>
              </a:custGeom>
              <a:ln w="9524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7956376" y="2204864"/>
              <a:ext cx="96500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spc="-5" dirty="0" smtClean="0">
                  <a:latin typeface="Arial"/>
                  <a:cs typeface="Arial"/>
                </a:rPr>
                <a:t>Softmax</a:t>
              </a:r>
            </a:p>
            <a:p>
              <a:r>
                <a:rPr lang="sk-SK" sz="1600" spc="-5" dirty="0" smtClean="0">
                  <a:latin typeface="Arial"/>
                  <a:cs typeface="Arial"/>
                </a:rPr>
                <a:t>Funkcia</a:t>
              </a:r>
              <a:endParaRPr lang="sk-SK" sz="1600" dirty="0" smtClean="0">
                <a:latin typeface="Arial"/>
                <a:cs typeface="Arial"/>
              </a:endParaRPr>
            </a:p>
            <a:p>
              <a:endParaRPr lang="sk-SK" dirty="0"/>
            </a:p>
          </p:txBody>
        </p:sp>
      </p:grpSp>
      <p:sp>
        <p:nvSpPr>
          <p:cNvPr id="19" name="object 13"/>
          <p:cNvSpPr txBox="1"/>
          <p:nvPr/>
        </p:nvSpPr>
        <p:spPr>
          <a:xfrm>
            <a:off x="2700812" y="3172886"/>
            <a:ext cx="45354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600" dirty="0" smtClean="0">
                <a:latin typeface="Arial"/>
                <a:cs typeface="Arial"/>
              </a:rPr>
              <a:t>Maximalizovať pravdepodobnosti  správnej triedy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7" name="Group 22"/>
          <p:cNvGrpSpPr/>
          <p:nvPr/>
        </p:nvGrpSpPr>
        <p:grpSpPr>
          <a:xfrm>
            <a:off x="2699792" y="3501008"/>
            <a:ext cx="4680520" cy="576064"/>
            <a:chOff x="2699792" y="3645024"/>
            <a:chExt cx="4680520" cy="576064"/>
          </a:xfrm>
        </p:grpSpPr>
        <p:sp>
          <p:nvSpPr>
            <p:cNvPr id="18" name="object 12"/>
            <p:cNvSpPr/>
            <p:nvPr/>
          </p:nvSpPr>
          <p:spPr>
            <a:xfrm>
              <a:off x="5186820" y="3645024"/>
              <a:ext cx="2193492" cy="57606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/>
            <p:cNvSpPr/>
            <p:nvPr/>
          </p:nvSpPr>
          <p:spPr>
            <a:xfrm>
              <a:off x="2699792" y="3717032"/>
              <a:ext cx="2795933" cy="37904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15"/>
          <p:cNvSpPr txBox="1"/>
          <p:nvPr/>
        </p:nvSpPr>
        <p:spPr>
          <a:xfrm>
            <a:off x="2483768" y="4369288"/>
            <a:ext cx="6480720" cy="1935145"/>
          </a:xfrm>
          <a:prstGeom prst="rect">
            <a:avLst/>
          </a:prstGeom>
          <a:ln w="9524">
            <a:solidFill>
              <a:srgbClr val="0000FF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85725" marR="302260">
              <a:lnSpc>
                <a:spcPts val="2620"/>
              </a:lnSpc>
              <a:spcBef>
                <a:spcPts val="690"/>
              </a:spcBef>
            </a:pP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: 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Ak inicializujeme všetky s na približne rovnakú 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hodnotu blízku 0 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a počet tried je C, akú</a:t>
            </a:r>
            <a:r>
              <a:rPr sz="22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sk-SK" sz="2200" dirty="0" smtClean="0">
                <a:solidFill>
                  <a:srgbClr val="0000FF"/>
                </a:solidFill>
                <a:latin typeface="Arial"/>
                <a:cs typeface="Arial"/>
              </a:rPr>
              <a:t>hodnotu bude mať </a:t>
            </a:r>
            <a:r>
              <a:rPr sz="2200" spc="-5" dirty="0" smtClean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200" spc="-5" baseline="-25000" dirty="0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sk-SK" sz="2200" spc="-5" dirty="0" smtClean="0">
                <a:solidFill>
                  <a:srgbClr val="0000FF"/>
                </a:solidFill>
                <a:latin typeface="Arial"/>
                <a:cs typeface="Arial"/>
              </a:rPr>
              <a:t>?</a:t>
            </a:r>
          </a:p>
          <a:p>
            <a:pPr marL="85725" marR="302260">
              <a:lnSpc>
                <a:spcPts val="2620"/>
              </a:lnSpc>
              <a:spcBef>
                <a:spcPts val="690"/>
              </a:spcBef>
            </a:pPr>
            <a:endParaRPr lang="sk-SK" sz="22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85725" marR="302260">
              <a:lnSpc>
                <a:spcPts val="2620"/>
              </a:lnSpc>
              <a:spcBef>
                <a:spcPts val="690"/>
              </a:spcBef>
            </a:pPr>
            <a:r>
              <a:rPr lang="nn-NO" sz="2400" spc="-5" dirty="0" smtClean="0">
                <a:solidFill>
                  <a:srgbClr val="0000FF"/>
                </a:solidFill>
                <a:latin typeface="Arial"/>
                <a:cs typeface="Arial"/>
              </a:rPr>
              <a:t>A: </a:t>
            </a:r>
            <a:r>
              <a:rPr lang="sk-SK" sz="2400" spc="-5" dirty="0" smtClean="0">
                <a:solidFill>
                  <a:srgbClr val="0000FF"/>
                </a:solidFill>
                <a:latin typeface="Arial"/>
                <a:cs typeface="Arial"/>
              </a:rPr>
              <a:t>- log(1/C) = </a:t>
            </a:r>
            <a:r>
              <a:rPr lang="nn-NO" sz="2400" spc="-5" dirty="0" smtClean="0">
                <a:solidFill>
                  <a:srgbClr val="0000FF"/>
                </a:solidFill>
                <a:latin typeface="Arial"/>
                <a:cs typeface="Arial"/>
              </a:rPr>
              <a:t>log(C), eg log(10) </a:t>
            </a:r>
            <a:r>
              <a:rPr lang="nn-NO" sz="2400" dirty="0" smtClean="0">
                <a:solidFill>
                  <a:srgbClr val="0000FF"/>
                </a:solidFill>
                <a:latin typeface="Arial"/>
                <a:cs typeface="Arial"/>
              </a:rPr>
              <a:t>≈</a:t>
            </a:r>
            <a:r>
              <a:rPr lang="nn-NO" sz="2400" spc="-3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nn-NO" sz="2400" spc="-5" dirty="0" smtClean="0">
                <a:solidFill>
                  <a:srgbClr val="0000FF"/>
                </a:solidFill>
                <a:latin typeface="Arial"/>
                <a:cs typeface="Arial"/>
              </a:rPr>
              <a:t>2.3</a:t>
            </a:r>
            <a:endParaRPr lang="sk-SK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14" name="object 2"/>
          <p:cNvSpPr/>
          <p:nvPr/>
        </p:nvSpPr>
        <p:spPr>
          <a:xfrm>
            <a:off x="247749" y="1052736"/>
            <a:ext cx="8648482" cy="4896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3"/>
          <p:cNvSpPr txBox="1">
            <a:spLocks/>
          </p:cNvSpPr>
          <p:nvPr/>
        </p:nvSpPr>
        <p:spPr>
          <a:xfrm>
            <a:off x="899592" y="980728"/>
            <a:ext cx="2940050" cy="474489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Softmax </a:t>
            </a:r>
            <a:r>
              <a:rPr kumimoji="0" lang="sk-SK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vs.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SVM</a:t>
            </a:r>
            <a:endParaRPr kumimoji="0" lang="sk-SK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7" name="object 3"/>
          <p:cNvSpPr/>
          <p:nvPr/>
        </p:nvSpPr>
        <p:spPr>
          <a:xfrm>
            <a:off x="661837" y="2348880"/>
            <a:ext cx="2614019" cy="720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172041" y="2420888"/>
            <a:ext cx="4459815" cy="504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0" y="32129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81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3"/>
          <p:cNvSpPr txBox="1">
            <a:spLocks/>
          </p:cNvSpPr>
          <p:nvPr/>
        </p:nvSpPr>
        <p:spPr>
          <a:xfrm>
            <a:off x="899592" y="980728"/>
            <a:ext cx="2940050" cy="474489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Softmax </a:t>
            </a:r>
            <a:r>
              <a:rPr kumimoji="0" lang="sk-SK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vs.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SVM</a:t>
            </a:r>
            <a:endParaRPr kumimoji="0" lang="sk-SK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7" name="object 3"/>
          <p:cNvSpPr/>
          <p:nvPr/>
        </p:nvSpPr>
        <p:spPr>
          <a:xfrm>
            <a:off x="661837" y="2348880"/>
            <a:ext cx="2614019" cy="720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172041" y="2420888"/>
            <a:ext cx="4459815" cy="504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971600" y="3356992"/>
            <a:ext cx="269240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assume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scores:  </a:t>
            </a:r>
            <a:r>
              <a:rPr sz="2800" spc="-5" dirty="0">
                <a:latin typeface="Arial"/>
                <a:cs typeface="Arial"/>
              </a:rPr>
              <a:t>[</a:t>
            </a:r>
            <a:r>
              <a:rPr sz="2800" spc="-5" dirty="0">
                <a:solidFill>
                  <a:srgbClr val="38751C"/>
                </a:solidFill>
                <a:latin typeface="Arial"/>
                <a:cs typeface="Arial"/>
              </a:rPr>
              <a:t>10</a:t>
            </a:r>
            <a:r>
              <a:rPr sz="2800" spc="-5" dirty="0">
                <a:latin typeface="Arial"/>
                <a:cs typeface="Arial"/>
              </a:rPr>
              <a:t>, </a:t>
            </a:r>
            <a:r>
              <a:rPr sz="2800" dirty="0">
                <a:latin typeface="Arial"/>
                <a:cs typeface="Arial"/>
              </a:rPr>
              <a:t>-2,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3]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[</a:t>
            </a:r>
            <a:r>
              <a:rPr sz="2800" spc="-5" dirty="0">
                <a:solidFill>
                  <a:srgbClr val="38751C"/>
                </a:solidFill>
                <a:latin typeface="Arial"/>
                <a:cs typeface="Arial"/>
              </a:rPr>
              <a:t>10</a:t>
            </a:r>
            <a:r>
              <a:rPr sz="2800" spc="-5" dirty="0">
                <a:latin typeface="Arial"/>
                <a:cs typeface="Arial"/>
              </a:rPr>
              <a:t>, 9,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9]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[</a:t>
            </a:r>
            <a:r>
              <a:rPr sz="2800" spc="-5" dirty="0">
                <a:solidFill>
                  <a:srgbClr val="38751C"/>
                </a:solidFill>
                <a:latin typeface="Arial"/>
                <a:cs typeface="Arial"/>
              </a:rPr>
              <a:t>10</a:t>
            </a:r>
            <a:r>
              <a:rPr sz="2800" spc="-5" dirty="0">
                <a:latin typeface="Arial"/>
                <a:cs typeface="Arial"/>
              </a:rPr>
              <a:t>, </a:t>
            </a:r>
            <a:r>
              <a:rPr sz="2800" dirty="0">
                <a:latin typeface="Arial"/>
                <a:cs typeface="Arial"/>
              </a:rPr>
              <a:t>-100,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-100]</a:t>
            </a: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and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1762150" y="5157192"/>
            <a:ext cx="1009650" cy="443191"/>
            <a:chOff x="1378487" y="5376223"/>
            <a:chExt cx="1009650" cy="584200"/>
          </a:xfrm>
        </p:grpSpPr>
        <p:sp>
          <p:nvSpPr>
            <p:cNvPr id="10" name="object 6"/>
            <p:cNvSpPr/>
            <p:nvPr/>
          </p:nvSpPr>
          <p:spPr>
            <a:xfrm>
              <a:off x="1383249" y="5382589"/>
              <a:ext cx="1000122" cy="5714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/>
            <p:cNvSpPr/>
            <p:nvPr/>
          </p:nvSpPr>
          <p:spPr>
            <a:xfrm>
              <a:off x="1378487" y="5376223"/>
              <a:ext cx="1009650" cy="584200"/>
            </a:xfrm>
            <a:custGeom>
              <a:avLst/>
              <a:gdLst/>
              <a:ahLst/>
              <a:cxnLst/>
              <a:rect l="l" t="t" r="r" b="b"/>
              <a:pathLst>
                <a:path w="1009650" h="438150">
                  <a:moveTo>
                    <a:pt x="0" y="0"/>
                  </a:moveTo>
                  <a:lnTo>
                    <a:pt x="1009647" y="0"/>
                  </a:lnTo>
                  <a:lnTo>
                    <a:pt x="1009647" y="438149"/>
                  </a:lnTo>
                  <a:lnTo>
                    <a:pt x="0" y="43814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387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8"/>
          <p:cNvSpPr/>
          <p:nvPr/>
        </p:nvSpPr>
        <p:spPr>
          <a:xfrm>
            <a:off x="0" y="32129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81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47020" y="3425369"/>
            <a:ext cx="4358005" cy="1515799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19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Q: </a:t>
            </a:r>
            <a:r>
              <a:rPr lang="sk-SK" sz="2400" spc="-5" dirty="0" smtClean="0">
                <a:solidFill>
                  <a:srgbClr val="0000FF"/>
                </a:solidFill>
                <a:latin typeface="Arial"/>
                <a:cs typeface="Arial"/>
              </a:rPr>
              <a:t>Čo sa stane s hodntou Straty v obidvoch prípadoch, ak skóre pre niektorú vzorku trochu pomeníme? 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5" name="object 3"/>
          <p:cNvSpPr txBox="1">
            <a:spLocks/>
          </p:cNvSpPr>
          <p:nvPr/>
        </p:nvSpPr>
        <p:spPr>
          <a:xfrm>
            <a:off x="899592" y="980728"/>
            <a:ext cx="2940050" cy="474489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Softmax </a:t>
            </a:r>
            <a:r>
              <a:rPr kumimoji="0" lang="sk-SK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vs.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SVM</a:t>
            </a:r>
            <a:endParaRPr kumimoji="0" lang="sk-SK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1763688" y="620688"/>
            <a:ext cx="3024336" cy="5668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3600" spc="-5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Opakovanie</a:t>
            </a:r>
            <a:endParaRPr kumimoji="0" lang="sk-SK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63998" y="1556742"/>
            <a:ext cx="635627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har char="-"/>
              <a:tabLst>
                <a:tab pos="325755" algn="l"/>
                <a:tab pos="326390" algn="l"/>
              </a:tabLst>
            </a:pPr>
            <a:r>
              <a:rPr lang="sk-SK" sz="2000" spc="-5" dirty="0" smtClean="0">
                <a:latin typeface="Arial"/>
                <a:cs typeface="Arial"/>
              </a:rPr>
              <a:t>Máme databázu vzoriek </a:t>
            </a:r>
            <a:r>
              <a:rPr sz="2000" dirty="0" smtClean="0">
                <a:latin typeface="Arial"/>
                <a:cs typeface="Arial"/>
              </a:rPr>
              <a:t>(</a:t>
            </a:r>
            <a:r>
              <a:rPr sz="2000" dirty="0" err="1" smtClean="0">
                <a:latin typeface="Arial"/>
                <a:cs typeface="Arial"/>
              </a:rPr>
              <a:t>x,y</a:t>
            </a:r>
            <a:r>
              <a:rPr sz="2000" dirty="0">
                <a:latin typeface="Arial"/>
                <a:cs typeface="Arial"/>
              </a:rPr>
              <a:t>)</a:t>
            </a:r>
          </a:p>
          <a:p>
            <a:pPr marL="325755" indent="-313055">
              <a:lnSpc>
                <a:spcPct val="100000"/>
              </a:lnSpc>
              <a:buChar char="-"/>
              <a:tabLst>
                <a:tab pos="325755" algn="l"/>
                <a:tab pos="326390" algn="l"/>
              </a:tabLst>
            </a:pPr>
            <a:r>
              <a:rPr lang="sk-SK" sz="2000" spc="-5" dirty="0" smtClean="0">
                <a:latin typeface="Arial"/>
                <a:cs typeface="Arial"/>
              </a:rPr>
              <a:t>Máme </a:t>
            </a:r>
            <a:r>
              <a:rPr sz="2000" b="1" dirty="0" smtClean="0">
                <a:latin typeface="Arial"/>
                <a:cs typeface="Arial"/>
              </a:rPr>
              <a:t>fun</a:t>
            </a:r>
            <a:r>
              <a:rPr lang="sk-SK" sz="2000" b="1" dirty="0" smtClean="0">
                <a:latin typeface="Arial"/>
                <a:cs typeface="Arial"/>
              </a:rPr>
              <a:t>ciu ohodnotení (score function)</a:t>
            </a:r>
            <a:r>
              <a:rPr sz="2000" b="1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325755" indent="-313055">
              <a:lnSpc>
                <a:spcPct val="100000"/>
              </a:lnSpc>
              <a:buChar char="-"/>
              <a:tabLst>
                <a:tab pos="325755" algn="l"/>
                <a:tab pos="326390" algn="l"/>
              </a:tabLst>
            </a:pPr>
            <a:r>
              <a:rPr lang="sk-SK" sz="2000" spc="-5" dirty="0" smtClean="0">
                <a:latin typeface="Arial"/>
                <a:cs typeface="Arial"/>
              </a:rPr>
              <a:t>Máme </a:t>
            </a:r>
            <a:r>
              <a:rPr lang="sk-SK" sz="2000" b="1" spc="-5" dirty="0" smtClean="0">
                <a:latin typeface="Arial"/>
                <a:cs typeface="Arial"/>
              </a:rPr>
              <a:t>stratovú funkciu</a:t>
            </a:r>
            <a:r>
              <a:rPr sz="2000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6366444" y="1844824"/>
            <a:ext cx="2382020" cy="38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6372200" y="1700808"/>
            <a:ext cx="3219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e.g.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279017" y="3721494"/>
            <a:ext cx="3680517" cy="2048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26327" y="3212976"/>
            <a:ext cx="2517481" cy="648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276674" y="4221088"/>
            <a:ext cx="4367334" cy="432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76677" y="5085184"/>
            <a:ext cx="2839419" cy="5047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2650401" y="2978755"/>
            <a:ext cx="2209631" cy="11592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Softmax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endParaRPr lang="en-US" sz="18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SVM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3227403" y="5098870"/>
            <a:ext cx="86233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Full</a:t>
            </a:r>
            <a:r>
              <a:rPr sz="18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loss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1763688" y="620688"/>
            <a:ext cx="3384376" cy="5668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Opakovanie</a:t>
            </a:r>
            <a:endParaRPr kumimoji="0" lang="sk-SK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63998" y="1556742"/>
            <a:ext cx="635627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har char="-"/>
              <a:tabLst>
                <a:tab pos="325755" algn="l"/>
                <a:tab pos="326390" algn="l"/>
              </a:tabLst>
            </a:pPr>
            <a:r>
              <a:rPr lang="sk-SK" sz="2000" spc="-5" dirty="0" smtClean="0">
                <a:latin typeface="Arial"/>
                <a:cs typeface="Arial"/>
              </a:rPr>
              <a:t>Máme databázu vzoriek </a:t>
            </a:r>
            <a:r>
              <a:rPr sz="2000" dirty="0" smtClean="0">
                <a:latin typeface="Arial"/>
                <a:cs typeface="Arial"/>
              </a:rPr>
              <a:t>(</a:t>
            </a:r>
            <a:r>
              <a:rPr sz="2000" dirty="0" err="1" smtClean="0">
                <a:latin typeface="Arial"/>
                <a:cs typeface="Arial"/>
              </a:rPr>
              <a:t>x,y</a:t>
            </a:r>
            <a:r>
              <a:rPr sz="2000" dirty="0">
                <a:latin typeface="Arial"/>
                <a:cs typeface="Arial"/>
              </a:rPr>
              <a:t>)</a:t>
            </a:r>
          </a:p>
          <a:p>
            <a:pPr marL="325755" indent="-313055">
              <a:lnSpc>
                <a:spcPct val="100000"/>
              </a:lnSpc>
              <a:buChar char="-"/>
              <a:tabLst>
                <a:tab pos="325755" algn="l"/>
                <a:tab pos="326390" algn="l"/>
              </a:tabLst>
            </a:pPr>
            <a:r>
              <a:rPr lang="sk-SK" sz="2000" spc="-5" dirty="0" smtClean="0">
                <a:latin typeface="Arial"/>
                <a:cs typeface="Arial"/>
              </a:rPr>
              <a:t>Máme </a:t>
            </a:r>
            <a:r>
              <a:rPr sz="2000" b="1" dirty="0" smtClean="0">
                <a:latin typeface="Arial"/>
                <a:cs typeface="Arial"/>
              </a:rPr>
              <a:t>fun</a:t>
            </a:r>
            <a:r>
              <a:rPr lang="sk-SK" sz="2000" b="1" dirty="0" smtClean="0">
                <a:latin typeface="Arial"/>
                <a:cs typeface="Arial"/>
              </a:rPr>
              <a:t>ciu ohodnotení (score function)</a:t>
            </a:r>
            <a:r>
              <a:rPr sz="2000" b="1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325755" indent="-313055">
              <a:lnSpc>
                <a:spcPct val="100000"/>
              </a:lnSpc>
              <a:buChar char="-"/>
              <a:tabLst>
                <a:tab pos="325755" algn="l"/>
                <a:tab pos="326390" algn="l"/>
              </a:tabLst>
            </a:pPr>
            <a:r>
              <a:rPr lang="sk-SK" sz="2000" spc="-5" dirty="0" smtClean="0">
                <a:latin typeface="Arial"/>
                <a:cs typeface="Arial"/>
              </a:rPr>
              <a:t>Máme </a:t>
            </a:r>
            <a:r>
              <a:rPr lang="sk-SK" sz="2000" b="1" spc="-5" dirty="0" smtClean="0">
                <a:latin typeface="Arial"/>
                <a:cs typeface="Arial"/>
              </a:rPr>
              <a:t>stratovú funkciu</a:t>
            </a:r>
            <a:r>
              <a:rPr sz="2000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6366444" y="1844824"/>
            <a:ext cx="2382020" cy="38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6372200" y="1700808"/>
            <a:ext cx="3219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e.g.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279017" y="3721494"/>
            <a:ext cx="3680517" cy="2048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26327" y="3212976"/>
            <a:ext cx="2517481" cy="648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276674" y="4221088"/>
            <a:ext cx="4367334" cy="432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76677" y="5085184"/>
            <a:ext cx="2839419" cy="5047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2650401" y="2978755"/>
            <a:ext cx="2209631" cy="11592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Softmax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endParaRPr lang="en-US" sz="18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800" spc="-5" dirty="0" smtClean="0">
                <a:solidFill>
                  <a:srgbClr val="0000FF"/>
                </a:solidFill>
                <a:latin typeface="Arial"/>
                <a:cs typeface="Arial"/>
              </a:rPr>
              <a:t>SVM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3227403" y="5098870"/>
            <a:ext cx="86233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Full</a:t>
            </a:r>
            <a:r>
              <a:rPr sz="18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loss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 txBox="1">
            <a:spLocks noGrp="1"/>
          </p:cNvSpPr>
          <p:nvPr>
            <p:ph type="title"/>
          </p:nvPr>
        </p:nvSpPr>
        <p:spPr>
          <a:xfrm>
            <a:off x="4644008" y="1123583"/>
            <a:ext cx="424847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spc="-5" dirty="0" smtClean="0">
                <a:solidFill>
                  <a:srgbClr val="0000FF"/>
                </a:solidFill>
              </a:rPr>
              <a:t>Ako nájdem najlepšie </a:t>
            </a:r>
            <a:r>
              <a:rPr sz="2800" spc="-5" dirty="0" smtClean="0">
                <a:solidFill>
                  <a:srgbClr val="0000FF"/>
                </a:solidFill>
              </a:rPr>
              <a:t>W</a:t>
            </a:r>
            <a:r>
              <a:rPr sz="2800" spc="-5" dirty="0">
                <a:solidFill>
                  <a:srgbClr val="0000FF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2620547" y="2933023"/>
            <a:ext cx="3407410" cy="751488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4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Optimalizácia</a:t>
            </a:r>
            <a:endParaRPr kumimoji="0" lang="sk-SK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389120"/>
          </a:xfrm>
        </p:spPr>
        <p:txBody>
          <a:bodyPr/>
          <a:lstStyle/>
          <a:p>
            <a:r>
              <a:rPr lang="sk-SK" dirty="0" smtClean="0">
                <a:latin typeface="+mj-lt"/>
              </a:rPr>
              <a:t>Každý bod na tejto krajine zodpovedá nejakému nastaveniu parametrov W</a:t>
            </a:r>
          </a:p>
          <a:p>
            <a:r>
              <a:rPr lang="sk-SK" dirty="0" smtClean="0">
                <a:latin typeface="+mj-lt"/>
              </a:rPr>
              <a:t>Výška v každom bode zodpoveda hodnote Straty</a:t>
            </a:r>
          </a:p>
          <a:p>
            <a:r>
              <a:rPr lang="sk-SK" dirty="0" smtClean="0">
                <a:latin typeface="+mj-lt"/>
              </a:rPr>
              <a:t>Úlohou je nájsť  dno údolia, najnižší </a:t>
            </a:r>
            <a:r>
              <a:rPr lang="sk-SK" dirty="0" smtClean="0">
                <a:latin typeface="+mj-lt"/>
              </a:rPr>
              <a:t>bod (lokálne minimum)</a:t>
            </a:r>
            <a:endParaRPr lang="sk-SK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63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427984" y="2780928"/>
            <a:ext cx="3960439" cy="3510260"/>
            <a:chOff x="1234697" y="72501"/>
            <a:chExt cx="6674586" cy="5930655"/>
          </a:xfrm>
        </p:grpSpPr>
        <p:sp>
          <p:nvSpPr>
            <p:cNvPr id="6" name="object 2"/>
            <p:cNvSpPr/>
            <p:nvPr/>
          </p:nvSpPr>
          <p:spPr>
            <a:xfrm>
              <a:off x="1234697" y="72501"/>
              <a:ext cx="6674586" cy="593065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/>
            <p:cNvSpPr/>
            <p:nvPr/>
          </p:nvSpPr>
          <p:spPr>
            <a:xfrm>
              <a:off x="1505702" y="3316529"/>
              <a:ext cx="1521569" cy="23436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8496944" cy="4389120"/>
          </a:xfrm>
        </p:spPr>
        <p:txBody>
          <a:bodyPr/>
          <a:lstStyle/>
          <a:p>
            <a:r>
              <a:rPr lang="sk-SK" sz="2800" dirty="0" smtClean="0">
                <a:latin typeface="+mj-lt"/>
              </a:rPr>
              <a:t>Prvý nápad – veľmi zlý</a:t>
            </a:r>
          </a:p>
          <a:p>
            <a:r>
              <a:rPr lang="sk-SK" sz="2800" dirty="0" smtClean="0">
                <a:latin typeface="+mj-lt"/>
              </a:rPr>
              <a:t>Postupne testujem rôzne W v náhodnom poradí a vypočítame Stratu</a:t>
            </a:r>
            <a:endParaRPr lang="en-US" sz="2800" dirty="0" smtClean="0">
              <a:latin typeface="+mj-lt"/>
            </a:endParaRPr>
          </a:p>
          <a:p>
            <a:endParaRPr lang="en-US" sz="2800" dirty="0" smtClean="0">
              <a:latin typeface="+mj-lt"/>
            </a:endParaRPr>
          </a:p>
          <a:p>
            <a:r>
              <a:rPr lang="sk-SK" sz="2800" dirty="0" smtClean="0">
                <a:latin typeface="+mj-lt"/>
              </a:rPr>
              <a:t>Pri náhodnom rozdelení do 10 tried je uspešnosť 10</a:t>
            </a:r>
            <a:r>
              <a:rPr lang="en-US" sz="2800" dirty="0" smtClean="0">
                <a:latin typeface="+mj-lt"/>
              </a:rPr>
              <a:t>%</a:t>
            </a:r>
            <a:endParaRPr lang="sk-SK" sz="2800" dirty="0" smtClean="0">
              <a:latin typeface="+mj-lt"/>
            </a:endParaRPr>
          </a:p>
          <a:p>
            <a:r>
              <a:rPr lang="sk-SK" sz="2800" dirty="0" smtClean="0">
                <a:latin typeface="+mj-lt"/>
              </a:rPr>
              <a:t>Ak dostaneme 15,5</a:t>
            </a:r>
            <a:r>
              <a:rPr lang="en-US" sz="2800" dirty="0" smtClean="0">
                <a:latin typeface="+mj-lt"/>
              </a:rPr>
              <a:t>% </a:t>
            </a:r>
            <a:r>
              <a:rPr lang="en-US" sz="2800" dirty="0" err="1" smtClean="0">
                <a:latin typeface="+mj-lt"/>
              </a:rPr>
              <a:t>sme</a:t>
            </a:r>
            <a:r>
              <a:rPr lang="en-US" sz="2800" dirty="0" smtClean="0">
                <a:latin typeface="+mj-lt"/>
              </a:rPr>
              <a:t> </a:t>
            </a:r>
            <a:r>
              <a:rPr lang="sk-SK" sz="2800" dirty="0" smtClean="0">
                <a:latin typeface="+mj-lt"/>
              </a:rPr>
              <a:t>lepší </a:t>
            </a:r>
          </a:p>
          <a:p>
            <a:r>
              <a:rPr lang="sk-SK" sz="2800" b="1" dirty="0" smtClean="0">
                <a:latin typeface="+mj-lt"/>
              </a:rPr>
              <a:t>ALE </a:t>
            </a:r>
            <a:r>
              <a:rPr lang="sk-SK" sz="2800" dirty="0" smtClean="0">
                <a:latin typeface="+mj-lt"/>
              </a:rPr>
              <a:t>state of the art je 95</a:t>
            </a:r>
            <a:r>
              <a:rPr lang="en-US" sz="2800" dirty="0" smtClean="0">
                <a:latin typeface="+mj-lt"/>
              </a:rPr>
              <a:t>%</a:t>
            </a:r>
            <a:r>
              <a:rPr lang="sk-SK" sz="2800" dirty="0" smtClean="0">
                <a:latin typeface="+mj-lt"/>
              </a:rPr>
              <a:t> </a:t>
            </a:r>
            <a:endParaRPr lang="sk-SK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395536" y="908720"/>
            <a:ext cx="8229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 smtClean="0"/>
              <a:t>S</a:t>
            </a:r>
            <a:r>
              <a:rPr lang="sk-SK" sz="3200" spc="-5" dirty="0" smtClean="0"/>
              <a:t>tratégia</a:t>
            </a:r>
            <a:r>
              <a:rPr sz="3200" spc="-5" dirty="0" smtClean="0"/>
              <a:t> </a:t>
            </a:r>
            <a:r>
              <a:rPr sz="3200" spc="-5" dirty="0"/>
              <a:t>#1: </a:t>
            </a:r>
            <a:r>
              <a:rPr sz="3200" b="1" spc="-5" dirty="0" smtClean="0">
                <a:cs typeface="Arial"/>
              </a:rPr>
              <a:t>Random</a:t>
            </a:r>
            <a:r>
              <a:rPr sz="3200" b="1" spc="-20" dirty="0" smtClean="0">
                <a:cs typeface="Arial"/>
              </a:rPr>
              <a:t> </a:t>
            </a:r>
            <a:r>
              <a:rPr sz="3200" b="1" spc="-5" dirty="0">
                <a:cs typeface="Arial"/>
              </a:rPr>
              <a:t>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67544" y="5661248"/>
            <a:ext cx="7632848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6" name="object 3"/>
          <p:cNvSpPr txBox="1"/>
          <p:nvPr/>
        </p:nvSpPr>
        <p:spPr>
          <a:xfrm>
            <a:off x="547651" y="1556792"/>
            <a:ext cx="7984789" cy="1637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indent="-274320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400" dirty="0" smtClean="0">
                <a:latin typeface="+mj-lt"/>
              </a:rPr>
              <a:t>Na základe lokálnej geometrie</a:t>
            </a:r>
          </a:p>
          <a:p>
            <a:pPr marL="274320" indent="-274320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400" dirty="0" smtClean="0">
                <a:latin typeface="+mj-lt"/>
              </a:rPr>
              <a:t>Pomaly sa posúvať smerom dole svahom</a:t>
            </a:r>
          </a:p>
          <a:p>
            <a:pPr marL="274320" indent="-274320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400" dirty="0" smtClean="0">
                <a:latin typeface="+mj-lt"/>
              </a:rPr>
              <a:t>V 1-rozmernom priestore, svah (sklon) sa určí ako derivácia funkcie:</a:t>
            </a:r>
            <a:endParaRPr lang="sk-SK" sz="2400" dirty="0">
              <a:latin typeface="+mj-lt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2053520" y="3140968"/>
            <a:ext cx="3958640" cy="648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/>
          <p:cNvSpPr txBox="1"/>
          <p:nvPr/>
        </p:nvSpPr>
        <p:spPr>
          <a:xfrm>
            <a:off x="539552" y="4161031"/>
            <a:ext cx="8392128" cy="19087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marR="1778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200" dirty="0" smtClean="0">
                <a:latin typeface="+mj-lt"/>
              </a:rPr>
              <a:t>Vo viacrozmerných dimenziách </a:t>
            </a:r>
            <a:r>
              <a:rPr lang="sk-SK" sz="2200" b="1" dirty="0" smtClean="0">
                <a:latin typeface="+mj-lt"/>
              </a:rPr>
              <a:t>gradient</a:t>
            </a:r>
            <a:r>
              <a:rPr lang="sk-SK" sz="2200" dirty="0" smtClean="0">
                <a:latin typeface="+mj-lt"/>
              </a:rPr>
              <a:t>  je vektor (parciálnych derivácií)  pozdĺž každej dimenzie</a:t>
            </a:r>
          </a:p>
          <a:p>
            <a:pPr marL="274320" marR="1778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sk-SK" sz="2200" dirty="0" smtClean="0">
              <a:latin typeface="+mj-lt"/>
            </a:endParaRPr>
          </a:p>
          <a:p>
            <a:pPr marL="274320" marR="508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200" dirty="0" smtClean="0">
                <a:latin typeface="+mj-lt"/>
              </a:rPr>
              <a:t>Svah v akomkoľvek smere je </a:t>
            </a:r>
            <a:r>
              <a:rPr lang="sk-SK" sz="2200" b="1" dirty="0" smtClean="0">
                <a:latin typeface="+mj-lt"/>
              </a:rPr>
              <a:t>skalárny súčin </a:t>
            </a:r>
            <a:r>
              <a:rPr lang="sk-SK" sz="2200" dirty="0" smtClean="0">
                <a:latin typeface="+mj-lt"/>
              </a:rPr>
              <a:t>daného smeru a gradientu </a:t>
            </a:r>
          </a:p>
          <a:p>
            <a:pPr marL="274320" marR="508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200" dirty="0" smtClean="0">
                <a:latin typeface="+mj-lt"/>
              </a:rPr>
              <a:t>Smer najstrmšieho zostupu je v smere </a:t>
            </a:r>
            <a:r>
              <a:rPr lang="sk-SK" sz="2200" b="1" dirty="0" smtClean="0">
                <a:latin typeface="+mj-lt"/>
              </a:rPr>
              <a:t>negatívneho gradientu</a:t>
            </a:r>
            <a:endParaRPr lang="sk-SK" sz="2200" b="1" dirty="0">
              <a:latin typeface="+mj-lt"/>
            </a:endParaRPr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527015" y="763493"/>
            <a:ext cx="613321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3200" spc="-5" dirty="0" smtClean="0"/>
              <a:t>Stratégia</a:t>
            </a:r>
            <a:r>
              <a:rPr sz="3200" spc="-5" dirty="0" smtClean="0"/>
              <a:t> </a:t>
            </a:r>
            <a:r>
              <a:rPr sz="3200" spc="-5" dirty="0"/>
              <a:t>#2: </a:t>
            </a:r>
            <a:r>
              <a:rPr lang="sk-SK" sz="3200" b="1" spc="-5" dirty="0" smtClean="0">
                <a:latin typeface="Arial"/>
                <a:cs typeface="Arial"/>
              </a:rPr>
              <a:t>Sledovať svah</a:t>
            </a:r>
            <a:endParaRPr sz="3200" b="1" spc="-5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84168" y="1124744"/>
            <a:ext cx="18827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gradient</a:t>
            </a:r>
            <a:r>
              <a:rPr sz="24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dW: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576310" y="1958485"/>
            <a:ext cx="720090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[</a:t>
            </a:r>
            <a:r>
              <a:rPr sz="2400" b="1" dirty="0">
                <a:solidFill>
                  <a:srgbClr val="38751C"/>
                </a:solidFill>
                <a:latin typeface="Arial"/>
                <a:cs typeface="Arial"/>
              </a:rPr>
              <a:t>-2.5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589013" y="2748260"/>
            <a:ext cx="254635" cy="21929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4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r>
              <a:rPr lang="sk-SK" sz="2400" spc="-5" dirty="0" smtClean="0">
                <a:solidFill>
                  <a:srgbClr val="0000FF"/>
                </a:solidFill>
                <a:latin typeface="Arial"/>
                <a:cs typeface="Arial"/>
              </a:rPr>
              <a:t> ?,</a:t>
            </a:r>
            <a:endParaRPr lang="sk-SK" sz="2400" dirty="0" smtClean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lang="sk-SK"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lang="sk-SK" sz="2400" dirty="0" smtClean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6576310" y="4941168"/>
            <a:ext cx="66929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?,…]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8" name="object 13"/>
          <p:cNvSpPr txBox="1">
            <a:spLocks/>
          </p:cNvSpPr>
          <p:nvPr/>
        </p:nvSpPr>
        <p:spPr>
          <a:xfrm>
            <a:off x="251520" y="1124744"/>
            <a:ext cx="1800200" cy="382156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b="1" spc="-5" dirty="0" smtClean="0">
                <a:latin typeface="Arial"/>
                <a:ea typeface="+mj-ea"/>
                <a:cs typeface="Arial"/>
              </a:rPr>
              <a:t>aktuálne</a:t>
            </a:r>
            <a:r>
              <a:rPr kumimoji="0" lang="sk-SK" sz="2400" b="1" i="0" u="none" strike="noStrike" kern="1200" cap="none" spc="-8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W:</a:t>
            </a:r>
            <a:endParaRPr kumimoji="0" lang="sk-SK" sz="2400" b="1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270052" y="1894719"/>
            <a:ext cx="181927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15"/>
          <p:cNvSpPr/>
          <p:nvPr/>
        </p:nvSpPr>
        <p:spPr>
          <a:xfrm flipH="1">
            <a:off x="2326794" y="764703"/>
            <a:ext cx="45719" cy="5185291"/>
          </a:xfrm>
          <a:custGeom>
            <a:avLst/>
            <a:gdLst/>
            <a:ahLst/>
            <a:cxnLst/>
            <a:rect l="l" t="t" r="r" b="b"/>
            <a:pathLst>
              <a:path h="4398645">
                <a:moveTo>
                  <a:pt x="0" y="0"/>
                </a:moveTo>
                <a:lnTo>
                  <a:pt x="0" y="439829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225970" y="797387"/>
            <a:ext cx="45719" cy="5218227"/>
          </a:xfrm>
          <a:custGeom>
            <a:avLst/>
            <a:gdLst/>
            <a:ahLst/>
            <a:cxnLst/>
            <a:rect l="l" t="t" r="r" b="b"/>
            <a:pathLst>
              <a:path h="4426585">
                <a:moveTo>
                  <a:pt x="0" y="0"/>
                </a:moveTo>
                <a:lnTo>
                  <a:pt x="0" y="442649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84168" y="1124744"/>
            <a:ext cx="18827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gradient</a:t>
            </a:r>
            <a:r>
              <a:rPr sz="24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dW: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576310" y="1958485"/>
            <a:ext cx="720090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[</a:t>
            </a:r>
            <a:r>
              <a:rPr sz="2400" b="1" dirty="0">
                <a:solidFill>
                  <a:srgbClr val="38751C"/>
                </a:solidFill>
                <a:latin typeface="Arial"/>
                <a:cs typeface="Arial"/>
              </a:rPr>
              <a:t>-2.5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589013" y="2748260"/>
            <a:ext cx="254635" cy="21929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4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r>
              <a:rPr lang="sk-SK" sz="2400" spc="-5" dirty="0" smtClean="0">
                <a:solidFill>
                  <a:srgbClr val="0000FF"/>
                </a:solidFill>
                <a:latin typeface="Arial"/>
                <a:cs typeface="Arial"/>
              </a:rPr>
              <a:t> ?,</a:t>
            </a:r>
            <a:endParaRPr lang="sk-SK" sz="2400" dirty="0" smtClean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lang="sk-SK"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lang="sk-SK" sz="2400" dirty="0" smtClean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6576310" y="4941168"/>
            <a:ext cx="66929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?,…]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270052" y="1894719"/>
            <a:ext cx="181927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2784646" y="1102628"/>
            <a:ext cx="23031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W + h </a:t>
            </a:r>
            <a:r>
              <a:rPr sz="2400" dirty="0" smtClean="0">
                <a:latin typeface="Arial"/>
                <a:cs typeface="Arial"/>
              </a:rPr>
              <a:t>(</a:t>
            </a:r>
            <a:r>
              <a:rPr lang="sk-SK" sz="2400" dirty="0" smtClean="0">
                <a:latin typeface="Arial"/>
                <a:cs typeface="Arial"/>
              </a:rPr>
              <a:t>1.</a:t>
            </a:r>
            <a:r>
              <a:rPr sz="2400" spc="-10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dim)</a:t>
            </a:r>
            <a:r>
              <a:rPr sz="2400" b="1" spc="-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2784646" y="1894719"/>
            <a:ext cx="206819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 </a:t>
            </a:r>
            <a:r>
              <a:rPr sz="2400" dirty="0">
                <a:latin typeface="Arial"/>
                <a:cs typeface="Arial"/>
              </a:rPr>
              <a:t>+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0.0001</a:t>
            </a:r>
            <a:r>
              <a:rPr sz="2400" spc="-5" dirty="0"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1.25322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15"/>
          <p:cNvSpPr/>
          <p:nvPr/>
        </p:nvSpPr>
        <p:spPr>
          <a:xfrm flipH="1">
            <a:off x="2326794" y="764703"/>
            <a:ext cx="45719" cy="5185291"/>
          </a:xfrm>
          <a:custGeom>
            <a:avLst/>
            <a:gdLst/>
            <a:ahLst/>
            <a:cxnLst/>
            <a:rect l="l" t="t" r="r" b="b"/>
            <a:pathLst>
              <a:path h="4398645">
                <a:moveTo>
                  <a:pt x="0" y="0"/>
                </a:moveTo>
                <a:lnTo>
                  <a:pt x="0" y="439829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225970" y="797387"/>
            <a:ext cx="45719" cy="5218227"/>
          </a:xfrm>
          <a:custGeom>
            <a:avLst/>
            <a:gdLst/>
            <a:ahLst/>
            <a:cxnLst/>
            <a:rect l="l" t="t" r="r" b="b"/>
            <a:pathLst>
              <a:path h="4426585">
                <a:moveTo>
                  <a:pt x="0" y="0"/>
                </a:moveTo>
                <a:lnTo>
                  <a:pt x="0" y="442649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3"/>
          <p:cNvSpPr txBox="1">
            <a:spLocks/>
          </p:cNvSpPr>
          <p:nvPr/>
        </p:nvSpPr>
        <p:spPr>
          <a:xfrm>
            <a:off x="251520" y="1124744"/>
            <a:ext cx="1800200" cy="382156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b="1" spc="-5" dirty="0" smtClean="0">
                <a:latin typeface="Arial"/>
                <a:ea typeface="+mj-ea"/>
                <a:cs typeface="Arial"/>
              </a:rPr>
              <a:t>aktuálne</a:t>
            </a:r>
            <a:r>
              <a:rPr kumimoji="0" lang="sk-SK" sz="2400" b="1" i="0" u="none" strike="noStrike" kern="1200" cap="none" spc="-8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W:</a:t>
            </a:r>
            <a:endParaRPr kumimoji="0" lang="sk-SK" sz="2400" b="1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84168" y="1124744"/>
            <a:ext cx="18827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gradient</a:t>
            </a:r>
            <a:r>
              <a:rPr sz="24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dW: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576310" y="1958485"/>
            <a:ext cx="720090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[</a:t>
            </a:r>
            <a:r>
              <a:rPr sz="2400" b="1" dirty="0">
                <a:solidFill>
                  <a:srgbClr val="38751C"/>
                </a:solidFill>
                <a:latin typeface="Arial"/>
                <a:cs typeface="Arial"/>
              </a:rPr>
              <a:t>-2.5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589013" y="2663037"/>
            <a:ext cx="254635" cy="1449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4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6576310" y="4941168"/>
            <a:ext cx="66929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?,…]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678638" y="2996952"/>
            <a:ext cx="3394710" cy="1987127"/>
          </a:xfrm>
          <a:custGeom>
            <a:avLst/>
            <a:gdLst/>
            <a:ahLst/>
            <a:cxnLst/>
            <a:rect l="l" t="t" r="r" b="b"/>
            <a:pathLst>
              <a:path w="3394709" h="1490345">
                <a:moveTo>
                  <a:pt x="0" y="0"/>
                </a:moveTo>
                <a:lnTo>
                  <a:pt x="3394493" y="0"/>
                </a:lnTo>
                <a:lnTo>
                  <a:pt x="3394493" y="1489797"/>
                </a:lnTo>
                <a:lnTo>
                  <a:pt x="0" y="14897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Group 10"/>
          <p:cNvGrpSpPr/>
          <p:nvPr/>
        </p:nvGrpSpPr>
        <p:grpSpPr>
          <a:xfrm>
            <a:off x="6271865" y="3933056"/>
            <a:ext cx="2309495" cy="712195"/>
            <a:chOff x="6271865" y="4156965"/>
            <a:chExt cx="2309495" cy="712195"/>
          </a:xfrm>
        </p:grpSpPr>
        <p:sp>
          <p:nvSpPr>
            <p:cNvPr id="12" name="object 7"/>
            <p:cNvSpPr/>
            <p:nvPr/>
          </p:nvSpPr>
          <p:spPr>
            <a:xfrm>
              <a:off x="6281387" y="4156965"/>
              <a:ext cx="2289970" cy="63426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/>
            <p:cNvSpPr/>
            <p:nvPr/>
          </p:nvSpPr>
          <p:spPr>
            <a:xfrm>
              <a:off x="6271865" y="4212235"/>
              <a:ext cx="2309495" cy="656925"/>
            </a:xfrm>
            <a:custGeom>
              <a:avLst/>
              <a:gdLst/>
              <a:ahLst/>
              <a:cxnLst/>
              <a:rect l="l" t="t" r="r" b="b"/>
              <a:pathLst>
                <a:path w="2309495" h="558800">
                  <a:moveTo>
                    <a:pt x="0" y="0"/>
                  </a:moveTo>
                  <a:lnTo>
                    <a:pt x="2309020" y="0"/>
                  </a:lnTo>
                  <a:lnTo>
                    <a:pt x="2309020" y="558573"/>
                  </a:lnTo>
                  <a:lnTo>
                    <a:pt x="0" y="558573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387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9"/>
          <p:cNvSpPr txBox="1"/>
          <p:nvPr/>
        </p:nvSpPr>
        <p:spPr>
          <a:xfrm>
            <a:off x="5678638" y="3140968"/>
            <a:ext cx="3394710" cy="1603003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500"/>
              </a:spcBef>
            </a:pPr>
            <a:r>
              <a:rPr sz="2000" spc="-5" dirty="0">
                <a:solidFill>
                  <a:srgbClr val="38751C"/>
                </a:solidFill>
                <a:latin typeface="Arial"/>
                <a:cs typeface="Arial"/>
              </a:rPr>
              <a:t>(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1.25322 </a:t>
            </a:r>
            <a:r>
              <a:rPr sz="2000" dirty="0">
                <a:solidFill>
                  <a:srgbClr val="38751C"/>
                </a:solidFill>
                <a:latin typeface="Arial"/>
                <a:cs typeface="Arial"/>
              </a:rPr>
              <a:t>-</a:t>
            </a:r>
            <a:r>
              <a:rPr sz="2000" spc="-25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r>
              <a:rPr sz="2000" spc="-5" dirty="0">
                <a:solidFill>
                  <a:srgbClr val="38751C"/>
                </a:solidFill>
                <a:latin typeface="Arial"/>
                <a:cs typeface="Arial"/>
              </a:rPr>
              <a:t>)/0.0001</a:t>
            </a:r>
            <a:endParaRPr sz="2000" dirty="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r>
              <a:rPr sz="2000" dirty="0">
                <a:solidFill>
                  <a:srgbClr val="38751C"/>
                </a:solidFill>
                <a:latin typeface="Arial"/>
                <a:cs typeface="Arial"/>
              </a:rPr>
              <a:t>=</a:t>
            </a:r>
            <a:r>
              <a:rPr sz="2000" spc="-15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8751C"/>
                </a:solidFill>
                <a:latin typeface="Arial"/>
                <a:cs typeface="Arial"/>
              </a:rPr>
              <a:t>-</a:t>
            </a:r>
            <a:r>
              <a:rPr sz="2000" dirty="0" smtClean="0">
                <a:solidFill>
                  <a:srgbClr val="38751C"/>
                </a:solidFill>
                <a:latin typeface="Arial"/>
                <a:cs typeface="Arial"/>
              </a:rPr>
              <a:t>2.5</a:t>
            </a:r>
            <a:endParaRPr lang="en-US" sz="2000" dirty="0" smtClean="0">
              <a:solidFill>
                <a:srgbClr val="38751C"/>
              </a:solidFill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endParaRPr lang="en-US" sz="2000" dirty="0" smtClean="0">
              <a:solidFill>
                <a:srgbClr val="38751C"/>
              </a:solidFill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endParaRPr lang="en-US" sz="2000" dirty="0" smtClean="0">
              <a:solidFill>
                <a:srgbClr val="38751C"/>
              </a:solidFill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endParaRPr lang="en-US" sz="2000" dirty="0" smtClean="0">
              <a:solidFill>
                <a:srgbClr val="38751C"/>
              </a:solidFill>
              <a:latin typeface="Arial"/>
              <a:cs typeface="Arial"/>
            </a:endParaRPr>
          </a:p>
        </p:txBody>
      </p:sp>
      <p:sp>
        <p:nvSpPr>
          <p:cNvPr id="15" name="object 10"/>
          <p:cNvSpPr/>
          <p:nvPr/>
        </p:nvSpPr>
        <p:spPr>
          <a:xfrm>
            <a:off x="7145610" y="2340202"/>
            <a:ext cx="666750" cy="850053"/>
          </a:xfrm>
          <a:custGeom>
            <a:avLst/>
            <a:gdLst/>
            <a:ahLst/>
            <a:cxnLst/>
            <a:rect l="l" t="t" r="r" b="b"/>
            <a:pathLst>
              <a:path w="666750" h="637539">
                <a:moveTo>
                  <a:pt x="666398" y="637008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/>
          <p:cNvSpPr/>
          <p:nvPr/>
        </p:nvSpPr>
        <p:spPr>
          <a:xfrm>
            <a:off x="7112594" y="2276872"/>
            <a:ext cx="42545" cy="55033"/>
          </a:xfrm>
          <a:custGeom>
            <a:avLst/>
            <a:gdLst/>
            <a:ahLst/>
            <a:cxnLst/>
            <a:rect l="l" t="t" r="r" b="b"/>
            <a:pathLst>
              <a:path w="42545" h="41275">
                <a:moveTo>
                  <a:pt x="20374" y="41239"/>
                </a:moveTo>
                <a:lnTo>
                  <a:pt x="0" y="0"/>
                </a:lnTo>
                <a:lnTo>
                  <a:pt x="42099" y="18494"/>
                </a:lnTo>
                <a:lnTo>
                  <a:pt x="20374" y="41239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2"/>
          <p:cNvSpPr/>
          <p:nvPr/>
        </p:nvSpPr>
        <p:spPr>
          <a:xfrm>
            <a:off x="7112593" y="2276872"/>
            <a:ext cx="42545" cy="55033"/>
          </a:xfrm>
          <a:custGeom>
            <a:avLst/>
            <a:gdLst/>
            <a:ahLst/>
            <a:cxnLst/>
            <a:rect l="l" t="t" r="r" b="b"/>
            <a:pathLst>
              <a:path w="42545" h="41275">
                <a:moveTo>
                  <a:pt x="42099" y="18494"/>
                </a:moveTo>
                <a:lnTo>
                  <a:pt x="0" y="0"/>
                </a:lnTo>
                <a:lnTo>
                  <a:pt x="20374" y="41239"/>
                </a:lnTo>
                <a:lnTo>
                  <a:pt x="42099" y="1849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/>
          <p:cNvSpPr txBox="1"/>
          <p:nvPr/>
        </p:nvSpPr>
        <p:spPr>
          <a:xfrm>
            <a:off x="270052" y="1894719"/>
            <a:ext cx="181927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2784646" y="1102628"/>
            <a:ext cx="23031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W + h </a:t>
            </a:r>
            <a:r>
              <a:rPr sz="2400" dirty="0" smtClean="0">
                <a:latin typeface="Arial"/>
                <a:cs typeface="Arial"/>
              </a:rPr>
              <a:t>(</a:t>
            </a:r>
            <a:r>
              <a:rPr lang="sk-SK" sz="2400" dirty="0" smtClean="0">
                <a:latin typeface="Arial"/>
                <a:cs typeface="Arial"/>
              </a:rPr>
              <a:t>1.</a:t>
            </a:r>
            <a:r>
              <a:rPr sz="2400" spc="-10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dim)</a:t>
            </a:r>
            <a:r>
              <a:rPr sz="2400" b="1" spc="-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2784646" y="1894719"/>
            <a:ext cx="206819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 </a:t>
            </a:r>
            <a:r>
              <a:rPr sz="2400" dirty="0">
                <a:latin typeface="Arial"/>
                <a:cs typeface="Arial"/>
              </a:rPr>
              <a:t>+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0.0001</a:t>
            </a:r>
            <a:r>
              <a:rPr sz="2400" spc="-5" dirty="0"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1.25322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15"/>
          <p:cNvSpPr/>
          <p:nvPr/>
        </p:nvSpPr>
        <p:spPr>
          <a:xfrm flipH="1">
            <a:off x="2326794" y="764703"/>
            <a:ext cx="45719" cy="5185291"/>
          </a:xfrm>
          <a:custGeom>
            <a:avLst/>
            <a:gdLst/>
            <a:ahLst/>
            <a:cxnLst/>
            <a:rect l="l" t="t" r="r" b="b"/>
            <a:pathLst>
              <a:path h="4398645">
                <a:moveTo>
                  <a:pt x="0" y="0"/>
                </a:moveTo>
                <a:lnTo>
                  <a:pt x="0" y="439829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225970" y="797387"/>
            <a:ext cx="45719" cy="5218227"/>
          </a:xfrm>
          <a:custGeom>
            <a:avLst/>
            <a:gdLst/>
            <a:ahLst/>
            <a:cxnLst/>
            <a:rect l="l" t="t" r="r" b="b"/>
            <a:pathLst>
              <a:path h="4426585">
                <a:moveTo>
                  <a:pt x="0" y="0"/>
                </a:moveTo>
                <a:lnTo>
                  <a:pt x="0" y="442649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3"/>
          <p:cNvSpPr txBox="1">
            <a:spLocks/>
          </p:cNvSpPr>
          <p:nvPr/>
        </p:nvSpPr>
        <p:spPr>
          <a:xfrm>
            <a:off x="251520" y="1124744"/>
            <a:ext cx="1800200" cy="382156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b="1" spc="-5" dirty="0" smtClean="0">
                <a:latin typeface="Arial"/>
                <a:ea typeface="+mj-ea"/>
                <a:cs typeface="Arial"/>
              </a:rPr>
              <a:t>aktuálne</a:t>
            </a:r>
            <a:r>
              <a:rPr kumimoji="0" lang="sk-SK" sz="2400" b="1" i="0" u="none" strike="noStrike" kern="1200" cap="none" spc="-8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W:</a:t>
            </a:r>
            <a:endParaRPr kumimoji="0" lang="sk-SK" sz="2400" b="1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84168" y="1124744"/>
            <a:ext cx="18827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gradient</a:t>
            </a:r>
            <a:r>
              <a:rPr sz="24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dW: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576310" y="1958485"/>
            <a:ext cx="720090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[</a:t>
            </a:r>
            <a:r>
              <a:rPr sz="2400" b="1" dirty="0">
                <a:solidFill>
                  <a:srgbClr val="140FE6"/>
                </a:solidFill>
                <a:latin typeface="Arial"/>
                <a:cs typeface="Arial"/>
              </a:rPr>
              <a:t>-2.5</a:t>
            </a:r>
            <a:r>
              <a:rPr sz="2400" dirty="0">
                <a:solidFill>
                  <a:srgbClr val="140FE6"/>
                </a:solidFill>
                <a:latin typeface="Arial"/>
                <a:cs typeface="Arial"/>
              </a:rPr>
              <a:t>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589013" y="2748260"/>
            <a:ext cx="254635" cy="21929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4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r>
              <a:rPr lang="sk-SK" sz="2400" spc="-5" dirty="0" smtClean="0">
                <a:solidFill>
                  <a:srgbClr val="0000FF"/>
                </a:solidFill>
                <a:latin typeface="Arial"/>
                <a:cs typeface="Arial"/>
              </a:rPr>
              <a:t> ?,</a:t>
            </a:r>
            <a:endParaRPr lang="sk-SK" sz="2400" dirty="0" smtClean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lang="sk-SK"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lang="sk-SK" sz="2400" dirty="0" smtClean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6576310" y="4941168"/>
            <a:ext cx="66929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?,…]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270052" y="1894719"/>
            <a:ext cx="181927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2411760" y="1102628"/>
            <a:ext cx="30114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W + h </a:t>
            </a:r>
            <a:r>
              <a:rPr sz="2400" dirty="0" smtClean="0">
                <a:latin typeface="Arial"/>
                <a:cs typeface="Arial"/>
              </a:rPr>
              <a:t>(</a:t>
            </a:r>
            <a:r>
              <a:rPr lang="sk-SK" sz="2400" dirty="0" smtClean="0">
                <a:latin typeface="Arial"/>
                <a:cs typeface="Arial"/>
              </a:rPr>
              <a:t>2.</a:t>
            </a:r>
            <a:r>
              <a:rPr sz="2400" spc="-10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dim)</a:t>
            </a:r>
            <a:r>
              <a:rPr sz="2400" b="1" spc="-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2784646" y="1894719"/>
            <a:ext cx="2291410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</a:t>
            </a:r>
            <a:r>
              <a:rPr sz="2400" spc="-5" dirty="0" smtClean="0">
                <a:latin typeface="Arial"/>
                <a:cs typeface="Arial"/>
              </a:rPr>
              <a:t>0.34</a:t>
            </a:r>
            <a:r>
              <a:rPr lang="en-US" sz="2400" spc="-5" dirty="0" smtClean="0"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</a:t>
            </a:r>
            <a:r>
              <a:rPr sz="2400" dirty="0" smtClean="0">
                <a:latin typeface="Arial"/>
                <a:cs typeface="Arial"/>
              </a:rPr>
              <a:t>1.11</a:t>
            </a:r>
            <a:r>
              <a:rPr lang="sk-SK" sz="2400" dirty="0" smtClean="0">
                <a:latin typeface="Arial"/>
                <a:cs typeface="Arial"/>
              </a:rPr>
              <a:t> +</a:t>
            </a:r>
            <a:r>
              <a:rPr lang="sk-SK" sz="2400" spc="-65" dirty="0" smtClean="0">
                <a:latin typeface="Arial"/>
                <a:cs typeface="Arial"/>
              </a:rPr>
              <a:t> </a:t>
            </a:r>
            <a:r>
              <a:rPr lang="sk-SK" sz="2400" b="1" spc="-5" dirty="0" smtClean="0">
                <a:latin typeface="Arial"/>
                <a:cs typeface="Arial"/>
              </a:rPr>
              <a:t>0.0001</a:t>
            </a:r>
            <a:r>
              <a:rPr lang="sk-SK" sz="2400" spc="-5" dirty="0" smtClean="0"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1.253</a:t>
            </a:r>
            <a:r>
              <a:rPr lang="en-US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53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15"/>
          <p:cNvSpPr/>
          <p:nvPr/>
        </p:nvSpPr>
        <p:spPr>
          <a:xfrm flipH="1">
            <a:off x="2326794" y="764703"/>
            <a:ext cx="45719" cy="5185291"/>
          </a:xfrm>
          <a:custGeom>
            <a:avLst/>
            <a:gdLst/>
            <a:ahLst/>
            <a:cxnLst/>
            <a:rect l="l" t="t" r="r" b="b"/>
            <a:pathLst>
              <a:path h="4398645">
                <a:moveTo>
                  <a:pt x="0" y="0"/>
                </a:moveTo>
                <a:lnTo>
                  <a:pt x="0" y="439829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225970" y="797387"/>
            <a:ext cx="45719" cy="5218227"/>
          </a:xfrm>
          <a:custGeom>
            <a:avLst/>
            <a:gdLst/>
            <a:ahLst/>
            <a:cxnLst/>
            <a:rect l="l" t="t" r="r" b="b"/>
            <a:pathLst>
              <a:path h="4426585">
                <a:moveTo>
                  <a:pt x="0" y="0"/>
                </a:moveTo>
                <a:lnTo>
                  <a:pt x="0" y="442649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3"/>
          <p:cNvSpPr txBox="1">
            <a:spLocks/>
          </p:cNvSpPr>
          <p:nvPr/>
        </p:nvSpPr>
        <p:spPr>
          <a:xfrm>
            <a:off x="251520" y="1124744"/>
            <a:ext cx="1800200" cy="382156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b="1" spc="-5" dirty="0" smtClean="0">
                <a:latin typeface="Arial"/>
                <a:ea typeface="+mj-ea"/>
                <a:cs typeface="Arial"/>
              </a:rPr>
              <a:t>aktuálne</a:t>
            </a:r>
            <a:r>
              <a:rPr kumimoji="0" lang="sk-SK" sz="2400" b="1" i="0" u="none" strike="noStrike" kern="1200" cap="none" spc="-8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W:</a:t>
            </a:r>
            <a:endParaRPr kumimoji="0" lang="sk-SK" sz="2400" b="1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84168" y="1124744"/>
            <a:ext cx="18827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gradient</a:t>
            </a:r>
            <a:r>
              <a:rPr sz="24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dW: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589013" y="2663037"/>
            <a:ext cx="254635" cy="1449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4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6576310" y="4941168"/>
            <a:ext cx="66929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?,…]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678638" y="3314081"/>
            <a:ext cx="3394710" cy="1987127"/>
          </a:xfrm>
          <a:custGeom>
            <a:avLst/>
            <a:gdLst/>
            <a:ahLst/>
            <a:cxnLst/>
            <a:rect l="l" t="t" r="r" b="b"/>
            <a:pathLst>
              <a:path w="3394709" h="1490345">
                <a:moveTo>
                  <a:pt x="0" y="0"/>
                </a:moveTo>
                <a:lnTo>
                  <a:pt x="3394493" y="0"/>
                </a:lnTo>
                <a:lnTo>
                  <a:pt x="3394493" y="1489797"/>
                </a:lnTo>
                <a:lnTo>
                  <a:pt x="0" y="14897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Group 10"/>
          <p:cNvGrpSpPr/>
          <p:nvPr/>
        </p:nvGrpSpPr>
        <p:grpSpPr>
          <a:xfrm>
            <a:off x="6271865" y="4250185"/>
            <a:ext cx="2309495" cy="712195"/>
            <a:chOff x="6271865" y="4156965"/>
            <a:chExt cx="2309495" cy="712195"/>
          </a:xfrm>
        </p:grpSpPr>
        <p:sp>
          <p:nvSpPr>
            <p:cNvPr id="12" name="object 7"/>
            <p:cNvSpPr/>
            <p:nvPr/>
          </p:nvSpPr>
          <p:spPr>
            <a:xfrm>
              <a:off x="6281387" y="4156965"/>
              <a:ext cx="2289970" cy="63426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/>
            <p:cNvSpPr/>
            <p:nvPr/>
          </p:nvSpPr>
          <p:spPr>
            <a:xfrm>
              <a:off x="6271865" y="4212235"/>
              <a:ext cx="2309495" cy="656925"/>
            </a:xfrm>
            <a:custGeom>
              <a:avLst/>
              <a:gdLst/>
              <a:ahLst/>
              <a:cxnLst/>
              <a:rect l="l" t="t" r="r" b="b"/>
              <a:pathLst>
                <a:path w="2309495" h="558800">
                  <a:moveTo>
                    <a:pt x="0" y="0"/>
                  </a:moveTo>
                  <a:lnTo>
                    <a:pt x="2309020" y="0"/>
                  </a:lnTo>
                  <a:lnTo>
                    <a:pt x="2309020" y="558573"/>
                  </a:lnTo>
                  <a:lnTo>
                    <a:pt x="0" y="558573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387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9"/>
          <p:cNvSpPr txBox="1"/>
          <p:nvPr/>
        </p:nvSpPr>
        <p:spPr>
          <a:xfrm>
            <a:off x="5678638" y="3458097"/>
            <a:ext cx="3394710" cy="1603003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500"/>
              </a:spcBef>
            </a:pPr>
            <a:r>
              <a:rPr sz="2000" spc="-5" dirty="0">
                <a:solidFill>
                  <a:srgbClr val="38751C"/>
                </a:solidFill>
                <a:latin typeface="Arial"/>
                <a:cs typeface="Arial"/>
              </a:rPr>
              <a:t>(</a:t>
            </a:r>
            <a:r>
              <a:rPr sz="2000" spc="-5" dirty="0" smtClean="0">
                <a:solidFill>
                  <a:srgbClr val="FF0000"/>
                </a:solidFill>
                <a:latin typeface="Arial"/>
                <a:cs typeface="Arial"/>
              </a:rPr>
              <a:t>1.253</a:t>
            </a:r>
            <a:r>
              <a:rPr lang="en-US" sz="2000" spc="-5" dirty="0" smtClean="0">
                <a:solidFill>
                  <a:srgbClr val="FF0000"/>
                </a:solidFill>
                <a:latin typeface="Arial"/>
                <a:cs typeface="Arial"/>
              </a:rPr>
              <a:t>53</a:t>
            </a:r>
            <a:r>
              <a:rPr sz="20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8751C"/>
                </a:solidFill>
                <a:latin typeface="Arial"/>
                <a:cs typeface="Arial"/>
              </a:rPr>
              <a:t>-</a:t>
            </a:r>
            <a:r>
              <a:rPr sz="2000" spc="-25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r>
              <a:rPr sz="2000" spc="-5" dirty="0">
                <a:solidFill>
                  <a:srgbClr val="38751C"/>
                </a:solidFill>
                <a:latin typeface="Arial"/>
                <a:cs typeface="Arial"/>
              </a:rPr>
              <a:t>)/0.0001</a:t>
            </a:r>
            <a:endParaRPr sz="2000" dirty="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r>
              <a:rPr sz="2000" dirty="0">
                <a:solidFill>
                  <a:srgbClr val="38751C"/>
                </a:solidFill>
                <a:latin typeface="Arial"/>
                <a:cs typeface="Arial"/>
              </a:rPr>
              <a:t>=</a:t>
            </a:r>
            <a:r>
              <a:rPr sz="2000" spc="-15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rgbClr val="38751C"/>
                </a:solidFill>
                <a:latin typeface="Arial"/>
                <a:cs typeface="Arial"/>
              </a:rPr>
              <a:t>0.6</a:t>
            </a:r>
          </a:p>
          <a:p>
            <a:pPr marL="85725">
              <a:lnSpc>
                <a:spcPct val="100000"/>
              </a:lnSpc>
            </a:pPr>
            <a:endParaRPr lang="en-US" sz="2000" dirty="0" smtClean="0">
              <a:solidFill>
                <a:srgbClr val="38751C"/>
              </a:solidFill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endParaRPr lang="en-US" sz="2000" dirty="0" smtClean="0">
              <a:solidFill>
                <a:srgbClr val="38751C"/>
              </a:solidFill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endParaRPr lang="en-US" sz="2000" dirty="0" smtClean="0">
              <a:solidFill>
                <a:srgbClr val="38751C"/>
              </a:solidFill>
              <a:latin typeface="Arial"/>
              <a:cs typeface="Arial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270052" y="1894719"/>
            <a:ext cx="181927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2784646" y="1894719"/>
            <a:ext cx="206819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</a:t>
            </a:r>
            <a:r>
              <a:rPr sz="2400" spc="-5" dirty="0" smtClean="0">
                <a:latin typeface="Arial"/>
                <a:cs typeface="Arial"/>
              </a:rPr>
              <a:t>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</a:t>
            </a:r>
            <a:r>
              <a:rPr sz="2400" dirty="0" smtClean="0">
                <a:latin typeface="Arial"/>
                <a:cs typeface="Arial"/>
              </a:rPr>
              <a:t>1.11</a:t>
            </a:r>
            <a:r>
              <a:rPr lang="sk-SK" sz="2400" dirty="0" smtClean="0">
                <a:latin typeface="Arial"/>
                <a:cs typeface="Arial"/>
              </a:rPr>
              <a:t> +</a:t>
            </a:r>
            <a:r>
              <a:rPr lang="sk-SK" sz="2400" spc="-65" dirty="0" smtClean="0">
                <a:latin typeface="Arial"/>
                <a:cs typeface="Arial"/>
              </a:rPr>
              <a:t> </a:t>
            </a:r>
            <a:r>
              <a:rPr lang="sk-SK" sz="2400" b="1" spc="-5" dirty="0" smtClean="0">
                <a:latin typeface="Arial"/>
                <a:cs typeface="Arial"/>
              </a:rPr>
              <a:t>0.0001</a:t>
            </a:r>
            <a:r>
              <a:rPr sz="2400" dirty="0" smtClean="0"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1.253</a:t>
            </a:r>
            <a:r>
              <a:rPr lang="en-US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53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15"/>
          <p:cNvSpPr/>
          <p:nvPr/>
        </p:nvSpPr>
        <p:spPr>
          <a:xfrm flipH="1">
            <a:off x="2326794" y="764703"/>
            <a:ext cx="45719" cy="5185291"/>
          </a:xfrm>
          <a:custGeom>
            <a:avLst/>
            <a:gdLst/>
            <a:ahLst/>
            <a:cxnLst/>
            <a:rect l="l" t="t" r="r" b="b"/>
            <a:pathLst>
              <a:path h="4398645">
                <a:moveTo>
                  <a:pt x="0" y="0"/>
                </a:moveTo>
                <a:lnTo>
                  <a:pt x="0" y="439829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225970" y="797387"/>
            <a:ext cx="45719" cy="5218227"/>
          </a:xfrm>
          <a:custGeom>
            <a:avLst/>
            <a:gdLst/>
            <a:ahLst/>
            <a:cxnLst/>
            <a:rect l="l" t="t" r="r" b="b"/>
            <a:pathLst>
              <a:path h="4426585">
                <a:moveTo>
                  <a:pt x="0" y="0"/>
                </a:moveTo>
                <a:lnTo>
                  <a:pt x="0" y="442649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6"/>
          <p:cNvSpPr txBox="1"/>
          <p:nvPr/>
        </p:nvSpPr>
        <p:spPr>
          <a:xfrm>
            <a:off x="2411760" y="1102628"/>
            <a:ext cx="30114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W + h </a:t>
            </a:r>
            <a:r>
              <a:rPr sz="2400" dirty="0" smtClean="0">
                <a:latin typeface="Arial"/>
                <a:cs typeface="Arial"/>
              </a:rPr>
              <a:t>(</a:t>
            </a:r>
            <a:r>
              <a:rPr lang="sk-SK" sz="2400" dirty="0" smtClean="0">
                <a:latin typeface="Arial"/>
                <a:cs typeface="Arial"/>
              </a:rPr>
              <a:t>2.</a:t>
            </a:r>
            <a:r>
              <a:rPr sz="2400" spc="-10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dim)</a:t>
            </a:r>
            <a:r>
              <a:rPr sz="2400" b="1" spc="-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6" name="object 3"/>
          <p:cNvSpPr txBox="1"/>
          <p:nvPr/>
        </p:nvSpPr>
        <p:spPr>
          <a:xfrm>
            <a:off x="6589484" y="1940446"/>
            <a:ext cx="718820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[-2.5,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b="1" spc="-5" dirty="0">
                <a:solidFill>
                  <a:srgbClr val="38751C"/>
                </a:solidFill>
                <a:latin typeface="Arial"/>
                <a:cs typeface="Arial"/>
              </a:rPr>
              <a:t>0.6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6948264" y="2636912"/>
            <a:ext cx="648072" cy="7920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13"/>
          <p:cNvSpPr txBox="1">
            <a:spLocks/>
          </p:cNvSpPr>
          <p:nvPr/>
        </p:nvSpPr>
        <p:spPr>
          <a:xfrm>
            <a:off x="251520" y="1124744"/>
            <a:ext cx="1800200" cy="382156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b="1" spc="-5" dirty="0" smtClean="0">
                <a:latin typeface="Arial"/>
                <a:ea typeface="+mj-ea"/>
                <a:cs typeface="Arial"/>
              </a:rPr>
              <a:t>aktuálne</a:t>
            </a:r>
            <a:r>
              <a:rPr kumimoji="0" lang="sk-SK" sz="2400" b="1" i="0" u="none" strike="noStrike" kern="1200" cap="none" spc="-8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W:</a:t>
            </a:r>
            <a:endParaRPr kumimoji="0" lang="sk-SK" sz="2400" b="1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84168" y="1124744"/>
            <a:ext cx="18827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gradient</a:t>
            </a:r>
            <a:r>
              <a:rPr sz="24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dW: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589013" y="2748260"/>
            <a:ext cx="254635" cy="21929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4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lang="en-US" sz="2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lang="sk-SK"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lang="en-US" sz="24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lang="sk-SK"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6576310" y="4941168"/>
            <a:ext cx="66929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?,…]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270052" y="1894719"/>
            <a:ext cx="181927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2784646" y="1894719"/>
            <a:ext cx="206819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</a:t>
            </a:r>
            <a:r>
              <a:rPr sz="2400" spc="-5" dirty="0" smtClean="0">
                <a:latin typeface="Arial"/>
                <a:cs typeface="Arial"/>
              </a:rPr>
              <a:t>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</a:t>
            </a:r>
            <a:r>
              <a:rPr sz="2400" dirty="0" smtClean="0">
                <a:latin typeface="Arial"/>
                <a:cs typeface="Arial"/>
              </a:rPr>
              <a:t>1.11,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 smtClean="0">
                <a:latin typeface="Arial"/>
                <a:cs typeface="Arial"/>
              </a:rPr>
              <a:t>0.78</a:t>
            </a:r>
            <a:r>
              <a:rPr lang="sk-SK" sz="2400" dirty="0" smtClean="0">
                <a:latin typeface="Arial"/>
                <a:cs typeface="Arial"/>
              </a:rPr>
              <a:t> +</a:t>
            </a:r>
            <a:r>
              <a:rPr lang="sk-SK" sz="2400" spc="-65" dirty="0" smtClean="0">
                <a:latin typeface="Arial"/>
                <a:cs typeface="Arial"/>
              </a:rPr>
              <a:t> </a:t>
            </a:r>
            <a:r>
              <a:rPr lang="sk-SK" sz="2400" b="1" spc="-5" dirty="0" smtClean="0">
                <a:latin typeface="Arial"/>
                <a:cs typeface="Arial"/>
              </a:rPr>
              <a:t>0.0001</a:t>
            </a:r>
            <a:r>
              <a:rPr sz="2400" spc="-5" dirty="0" smtClean="0"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1.253</a:t>
            </a:r>
            <a:r>
              <a:rPr lang="en-US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15"/>
          <p:cNvSpPr/>
          <p:nvPr/>
        </p:nvSpPr>
        <p:spPr>
          <a:xfrm flipH="1">
            <a:off x="2326794" y="764703"/>
            <a:ext cx="45719" cy="5185291"/>
          </a:xfrm>
          <a:custGeom>
            <a:avLst/>
            <a:gdLst/>
            <a:ahLst/>
            <a:cxnLst/>
            <a:rect l="l" t="t" r="r" b="b"/>
            <a:pathLst>
              <a:path h="4398645">
                <a:moveTo>
                  <a:pt x="0" y="0"/>
                </a:moveTo>
                <a:lnTo>
                  <a:pt x="0" y="439829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225970" y="797387"/>
            <a:ext cx="45719" cy="5218227"/>
          </a:xfrm>
          <a:custGeom>
            <a:avLst/>
            <a:gdLst/>
            <a:ahLst/>
            <a:cxnLst/>
            <a:rect l="l" t="t" r="r" b="b"/>
            <a:pathLst>
              <a:path h="4426585">
                <a:moveTo>
                  <a:pt x="0" y="0"/>
                </a:moveTo>
                <a:lnTo>
                  <a:pt x="0" y="442649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6"/>
          <p:cNvSpPr txBox="1"/>
          <p:nvPr/>
        </p:nvSpPr>
        <p:spPr>
          <a:xfrm>
            <a:off x="2411760" y="1102628"/>
            <a:ext cx="30114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W + h </a:t>
            </a:r>
            <a:r>
              <a:rPr sz="2400" dirty="0" smtClean="0">
                <a:latin typeface="Arial"/>
                <a:cs typeface="Arial"/>
              </a:rPr>
              <a:t>(</a:t>
            </a:r>
            <a:r>
              <a:rPr lang="sk-SK" sz="2400" dirty="0" smtClean="0">
                <a:latin typeface="Arial"/>
                <a:cs typeface="Arial"/>
              </a:rPr>
              <a:t>3.</a:t>
            </a:r>
            <a:r>
              <a:rPr sz="2400" spc="-10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dim)</a:t>
            </a:r>
            <a:r>
              <a:rPr sz="2400" b="1" spc="-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7" name="object 3"/>
          <p:cNvSpPr txBox="1"/>
          <p:nvPr/>
        </p:nvSpPr>
        <p:spPr>
          <a:xfrm>
            <a:off x="6576310" y="1958485"/>
            <a:ext cx="720090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[</a:t>
            </a:r>
            <a:r>
              <a:rPr sz="2400" dirty="0">
                <a:solidFill>
                  <a:srgbClr val="140FE6"/>
                </a:solidFill>
                <a:latin typeface="Arial"/>
                <a:cs typeface="Arial"/>
              </a:rPr>
              <a:t>-2.5,</a:t>
            </a:r>
          </a:p>
          <a:p>
            <a:pPr marL="12700">
              <a:lnSpc>
                <a:spcPts val="2850"/>
              </a:lnSpc>
            </a:pPr>
            <a:r>
              <a:rPr lang="en-US" sz="2400" spc="-5" dirty="0" smtClean="0">
                <a:solidFill>
                  <a:srgbClr val="0000FF"/>
                </a:solidFill>
                <a:latin typeface="Arial"/>
                <a:cs typeface="Arial"/>
              </a:rPr>
              <a:t>0.6</a:t>
            </a:r>
            <a:r>
              <a:rPr sz="2400" spc="-5" dirty="0" smtClean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 smtClean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>
          <a:xfrm>
            <a:off x="251520" y="1124744"/>
            <a:ext cx="1800200" cy="382156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b="1" spc="-5" dirty="0" smtClean="0">
                <a:latin typeface="Arial"/>
                <a:ea typeface="+mj-ea"/>
                <a:cs typeface="Arial"/>
              </a:rPr>
              <a:t>aktuálne</a:t>
            </a:r>
            <a:r>
              <a:rPr kumimoji="0" lang="sk-SK" sz="2400" b="1" i="0" u="none" strike="noStrike" kern="1200" cap="none" spc="-8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W:</a:t>
            </a:r>
            <a:endParaRPr kumimoji="0" lang="sk-SK" sz="2400" b="1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84168" y="1124744"/>
            <a:ext cx="18827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gradient</a:t>
            </a:r>
            <a:r>
              <a:rPr sz="24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dW: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589013" y="2663037"/>
            <a:ext cx="254635" cy="1449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4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6576310" y="4941168"/>
            <a:ext cx="66929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?,…]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678638" y="3314081"/>
            <a:ext cx="3394710" cy="1987127"/>
          </a:xfrm>
          <a:custGeom>
            <a:avLst/>
            <a:gdLst/>
            <a:ahLst/>
            <a:cxnLst/>
            <a:rect l="l" t="t" r="r" b="b"/>
            <a:pathLst>
              <a:path w="3394709" h="1490345">
                <a:moveTo>
                  <a:pt x="0" y="0"/>
                </a:moveTo>
                <a:lnTo>
                  <a:pt x="3394493" y="0"/>
                </a:lnTo>
                <a:lnTo>
                  <a:pt x="3394493" y="1489797"/>
                </a:lnTo>
                <a:lnTo>
                  <a:pt x="0" y="14897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Group 10"/>
          <p:cNvGrpSpPr/>
          <p:nvPr/>
        </p:nvGrpSpPr>
        <p:grpSpPr>
          <a:xfrm>
            <a:off x="6271865" y="4250185"/>
            <a:ext cx="2309495" cy="712195"/>
            <a:chOff x="6271865" y="4156965"/>
            <a:chExt cx="2309495" cy="712195"/>
          </a:xfrm>
        </p:grpSpPr>
        <p:sp>
          <p:nvSpPr>
            <p:cNvPr id="12" name="object 7"/>
            <p:cNvSpPr/>
            <p:nvPr/>
          </p:nvSpPr>
          <p:spPr>
            <a:xfrm>
              <a:off x="6281387" y="4156965"/>
              <a:ext cx="2289970" cy="63426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/>
            <p:cNvSpPr/>
            <p:nvPr/>
          </p:nvSpPr>
          <p:spPr>
            <a:xfrm>
              <a:off x="6271865" y="4212235"/>
              <a:ext cx="2309495" cy="656925"/>
            </a:xfrm>
            <a:custGeom>
              <a:avLst/>
              <a:gdLst/>
              <a:ahLst/>
              <a:cxnLst/>
              <a:rect l="l" t="t" r="r" b="b"/>
              <a:pathLst>
                <a:path w="2309495" h="558800">
                  <a:moveTo>
                    <a:pt x="0" y="0"/>
                  </a:moveTo>
                  <a:lnTo>
                    <a:pt x="2309020" y="0"/>
                  </a:lnTo>
                  <a:lnTo>
                    <a:pt x="2309020" y="558573"/>
                  </a:lnTo>
                  <a:lnTo>
                    <a:pt x="0" y="558573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3875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9"/>
          <p:cNvSpPr txBox="1"/>
          <p:nvPr/>
        </p:nvSpPr>
        <p:spPr>
          <a:xfrm>
            <a:off x="5678638" y="3458097"/>
            <a:ext cx="3394710" cy="1603003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500"/>
              </a:spcBef>
            </a:pPr>
            <a:r>
              <a:rPr sz="2000" spc="-5" dirty="0">
                <a:solidFill>
                  <a:srgbClr val="38751C"/>
                </a:solidFill>
                <a:latin typeface="Arial"/>
                <a:cs typeface="Arial"/>
              </a:rPr>
              <a:t>(</a:t>
            </a:r>
            <a:r>
              <a:rPr sz="2000" spc="-5" dirty="0" smtClean="0">
                <a:solidFill>
                  <a:srgbClr val="FF0000"/>
                </a:solidFill>
                <a:latin typeface="Arial"/>
                <a:cs typeface="Arial"/>
              </a:rPr>
              <a:t>1.253</a:t>
            </a:r>
            <a:r>
              <a:rPr lang="en-US" sz="2000" spc="-5" dirty="0" smtClean="0">
                <a:solidFill>
                  <a:srgbClr val="FF0000"/>
                </a:solidFill>
                <a:latin typeface="Arial"/>
                <a:cs typeface="Arial"/>
              </a:rPr>
              <a:t>47</a:t>
            </a:r>
            <a:r>
              <a:rPr sz="20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8751C"/>
                </a:solidFill>
                <a:latin typeface="Arial"/>
                <a:cs typeface="Arial"/>
              </a:rPr>
              <a:t>-</a:t>
            </a:r>
            <a:r>
              <a:rPr sz="2000" spc="-25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r>
              <a:rPr sz="2000" spc="-5" dirty="0">
                <a:solidFill>
                  <a:srgbClr val="38751C"/>
                </a:solidFill>
                <a:latin typeface="Arial"/>
                <a:cs typeface="Arial"/>
              </a:rPr>
              <a:t>)/0.0001</a:t>
            </a:r>
            <a:endParaRPr sz="2000" dirty="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r>
              <a:rPr sz="2000" dirty="0">
                <a:solidFill>
                  <a:srgbClr val="38751C"/>
                </a:solidFill>
                <a:latin typeface="Arial"/>
                <a:cs typeface="Arial"/>
              </a:rPr>
              <a:t>=</a:t>
            </a:r>
            <a:r>
              <a:rPr sz="2000" spc="-15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rgbClr val="38751C"/>
                </a:solidFill>
                <a:latin typeface="Arial"/>
                <a:cs typeface="Arial"/>
              </a:rPr>
              <a:t>0</a:t>
            </a:r>
          </a:p>
          <a:p>
            <a:pPr marL="85725">
              <a:lnSpc>
                <a:spcPct val="100000"/>
              </a:lnSpc>
            </a:pPr>
            <a:endParaRPr lang="en-US" sz="2000" dirty="0" smtClean="0">
              <a:solidFill>
                <a:srgbClr val="38751C"/>
              </a:solidFill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endParaRPr lang="en-US" sz="2000" dirty="0" smtClean="0">
              <a:solidFill>
                <a:srgbClr val="38751C"/>
              </a:solidFill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endParaRPr lang="en-US" sz="2000" dirty="0" smtClean="0">
              <a:solidFill>
                <a:srgbClr val="38751C"/>
              </a:solidFill>
              <a:latin typeface="Arial"/>
              <a:cs typeface="Arial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270052" y="1894719"/>
            <a:ext cx="181927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2784646" y="1894719"/>
            <a:ext cx="206819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</a:t>
            </a:r>
            <a:r>
              <a:rPr sz="2400" spc="-5" dirty="0" smtClean="0">
                <a:latin typeface="Arial"/>
                <a:cs typeface="Arial"/>
              </a:rPr>
              <a:t>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</a:t>
            </a:r>
            <a:r>
              <a:rPr sz="2400" dirty="0" smtClean="0">
                <a:latin typeface="Arial"/>
                <a:cs typeface="Arial"/>
              </a:rPr>
              <a:t>1.11,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 smtClean="0">
                <a:latin typeface="Arial"/>
                <a:cs typeface="Arial"/>
              </a:rPr>
              <a:t>0.78</a:t>
            </a:r>
            <a:r>
              <a:rPr lang="sk-SK" sz="2400" dirty="0" smtClean="0">
                <a:latin typeface="Arial"/>
                <a:cs typeface="Arial"/>
              </a:rPr>
              <a:t> +</a:t>
            </a:r>
            <a:r>
              <a:rPr lang="sk-SK" sz="2400" spc="-65" dirty="0" smtClean="0">
                <a:latin typeface="Arial"/>
                <a:cs typeface="Arial"/>
              </a:rPr>
              <a:t> </a:t>
            </a:r>
            <a:r>
              <a:rPr lang="sk-SK" sz="2400" b="1" spc="-5" dirty="0" smtClean="0">
                <a:latin typeface="Arial"/>
                <a:cs typeface="Arial"/>
              </a:rPr>
              <a:t>0.0001</a:t>
            </a:r>
            <a:r>
              <a:rPr sz="2400" spc="-5" dirty="0" smtClean="0"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1.253</a:t>
            </a:r>
            <a:r>
              <a:rPr lang="en-US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15"/>
          <p:cNvSpPr/>
          <p:nvPr/>
        </p:nvSpPr>
        <p:spPr>
          <a:xfrm flipH="1">
            <a:off x="2326794" y="764703"/>
            <a:ext cx="45719" cy="5185291"/>
          </a:xfrm>
          <a:custGeom>
            <a:avLst/>
            <a:gdLst/>
            <a:ahLst/>
            <a:cxnLst/>
            <a:rect l="l" t="t" r="r" b="b"/>
            <a:pathLst>
              <a:path h="4398645">
                <a:moveTo>
                  <a:pt x="0" y="0"/>
                </a:moveTo>
                <a:lnTo>
                  <a:pt x="0" y="439829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225970" y="797387"/>
            <a:ext cx="45719" cy="5218227"/>
          </a:xfrm>
          <a:custGeom>
            <a:avLst/>
            <a:gdLst/>
            <a:ahLst/>
            <a:cxnLst/>
            <a:rect l="l" t="t" r="r" b="b"/>
            <a:pathLst>
              <a:path h="4426585">
                <a:moveTo>
                  <a:pt x="0" y="0"/>
                </a:moveTo>
                <a:lnTo>
                  <a:pt x="0" y="442649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6"/>
          <p:cNvSpPr txBox="1"/>
          <p:nvPr/>
        </p:nvSpPr>
        <p:spPr>
          <a:xfrm>
            <a:off x="2411760" y="1102628"/>
            <a:ext cx="30114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W + h </a:t>
            </a:r>
            <a:r>
              <a:rPr sz="2400" dirty="0" smtClean="0">
                <a:latin typeface="Arial"/>
                <a:cs typeface="Arial"/>
              </a:rPr>
              <a:t>(</a:t>
            </a:r>
            <a:r>
              <a:rPr lang="sk-SK" sz="2400" dirty="0" smtClean="0">
                <a:latin typeface="Arial"/>
                <a:cs typeface="Arial"/>
              </a:rPr>
              <a:t>3.</a:t>
            </a:r>
            <a:r>
              <a:rPr sz="2400" spc="-10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dim)</a:t>
            </a:r>
            <a:r>
              <a:rPr sz="2400" b="1" spc="-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6804248" y="2924944"/>
            <a:ext cx="792088" cy="504056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3"/>
          <p:cNvSpPr txBox="1"/>
          <p:nvPr/>
        </p:nvSpPr>
        <p:spPr>
          <a:xfrm>
            <a:off x="6576310" y="1916832"/>
            <a:ext cx="718820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[-2.5,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0.6,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b="1" dirty="0">
                <a:solidFill>
                  <a:srgbClr val="38751C"/>
                </a:solidFill>
                <a:latin typeface="Arial"/>
                <a:cs typeface="Arial"/>
              </a:rPr>
              <a:t>0</a:t>
            </a:r>
            <a:r>
              <a:rPr sz="2400" dirty="0" smtClean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5" name="object 13"/>
          <p:cNvSpPr txBox="1">
            <a:spLocks/>
          </p:cNvSpPr>
          <p:nvPr/>
        </p:nvSpPr>
        <p:spPr>
          <a:xfrm>
            <a:off x="251520" y="1124744"/>
            <a:ext cx="1800200" cy="382156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b="1" spc="-5" dirty="0" smtClean="0">
                <a:latin typeface="Arial"/>
                <a:ea typeface="+mj-ea"/>
                <a:cs typeface="Arial"/>
              </a:rPr>
              <a:t>aktuálne</a:t>
            </a:r>
            <a:r>
              <a:rPr kumimoji="0" lang="sk-SK" sz="2400" b="1" i="0" u="none" strike="noStrike" kern="1200" cap="none" spc="-8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W:</a:t>
            </a:r>
            <a:endParaRPr kumimoji="0" lang="sk-SK" sz="2400" b="1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84168" y="1124744"/>
            <a:ext cx="18827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gradient</a:t>
            </a:r>
            <a:r>
              <a:rPr sz="24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dW: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589013" y="2663037"/>
            <a:ext cx="254635" cy="1449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4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6576310" y="4941168"/>
            <a:ext cx="66929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?,…]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678638" y="3314081"/>
            <a:ext cx="3394710" cy="1987127"/>
          </a:xfrm>
          <a:custGeom>
            <a:avLst/>
            <a:gdLst/>
            <a:ahLst/>
            <a:cxnLst/>
            <a:rect l="l" t="t" r="r" b="b"/>
            <a:pathLst>
              <a:path w="3394709" h="1490345">
                <a:moveTo>
                  <a:pt x="0" y="0"/>
                </a:moveTo>
                <a:lnTo>
                  <a:pt x="3394493" y="0"/>
                </a:lnTo>
                <a:lnTo>
                  <a:pt x="3394493" y="1489797"/>
                </a:lnTo>
                <a:lnTo>
                  <a:pt x="0" y="14897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/>
          <p:cNvSpPr txBox="1"/>
          <p:nvPr/>
        </p:nvSpPr>
        <p:spPr>
          <a:xfrm>
            <a:off x="270052" y="1894719"/>
            <a:ext cx="181927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2784646" y="1894719"/>
            <a:ext cx="206819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</a:t>
            </a:r>
            <a:r>
              <a:rPr sz="2400" spc="-5" dirty="0" smtClean="0">
                <a:latin typeface="Arial"/>
                <a:cs typeface="Arial"/>
              </a:rPr>
              <a:t>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</a:t>
            </a:r>
            <a:r>
              <a:rPr sz="2400" dirty="0" smtClean="0">
                <a:latin typeface="Arial"/>
                <a:cs typeface="Arial"/>
              </a:rPr>
              <a:t>1.11,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 smtClean="0">
                <a:latin typeface="Arial"/>
                <a:cs typeface="Arial"/>
              </a:rPr>
              <a:t>0.78</a:t>
            </a:r>
            <a:r>
              <a:rPr lang="sk-SK" sz="2400" dirty="0" smtClean="0">
                <a:latin typeface="Arial"/>
                <a:cs typeface="Arial"/>
              </a:rPr>
              <a:t> +</a:t>
            </a:r>
            <a:r>
              <a:rPr lang="sk-SK" sz="2400" spc="-65" dirty="0" smtClean="0">
                <a:latin typeface="Arial"/>
                <a:cs typeface="Arial"/>
              </a:rPr>
              <a:t> </a:t>
            </a:r>
            <a:r>
              <a:rPr lang="sk-SK" sz="2400" b="1" spc="-5" dirty="0" smtClean="0">
                <a:latin typeface="Arial"/>
                <a:cs typeface="Arial"/>
              </a:rPr>
              <a:t>0.0001</a:t>
            </a:r>
            <a:r>
              <a:rPr sz="2400" spc="-5" dirty="0" smtClean="0"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1.253</a:t>
            </a:r>
            <a:r>
              <a:rPr lang="en-US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15"/>
          <p:cNvSpPr/>
          <p:nvPr/>
        </p:nvSpPr>
        <p:spPr>
          <a:xfrm flipH="1">
            <a:off x="2326794" y="764703"/>
            <a:ext cx="45719" cy="5185291"/>
          </a:xfrm>
          <a:custGeom>
            <a:avLst/>
            <a:gdLst/>
            <a:ahLst/>
            <a:cxnLst/>
            <a:rect l="l" t="t" r="r" b="b"/>
            <a:pathLst>
              <a:path h="4398645">
                <a:moveTo>
                  <a:pt x="0" y="0"/>
                </a:moveTo>
                <a:lnTo>
                  <a:pt x="0" y="439829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225970" y="797387"/>
            <a:ext cx="45719" cy="5218227"/>
          </a:xfrm>
          <a:custGeom>
            <a:avLst/>
            <a:gdLst/>
            <a:ahLst/>
            <a:cxnLst/>
            <a:rect l="l" t="t" r="r" b="b"/>
            <a:pathLst>
              <a:path h="4426585">
                <a:moveTo>
                  <a:pt x="0" y="0"/>
                </a:moveTo>
                <a:lnTo>
                  <a:pt x="0" y="442649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6"/>
          <p:cNvSpPr txBox="1"/>
          <p:nvPr/>
        </p:nvSpPr>
        <p:spPr>
          <a:xfrm>
            <a:off x="2411760" y="1102628"/>
            <a:ext cx="30114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W + h </a:t>
            </a:r>
            <a:r>
              <a:rPr sz="2400" dirty="0" smtClean="0">
                <a:latin typeface="Arial"/>
                <a:cs typeface="Arial"/>
              </a:rPr>
              <a:t>(</a:t>
            </a:r>
            <a:r>
              <a:rPr lang="sk-SK" sz="2400" dirty="0" smtClean="0">
                <a:latin typeface="Arial"/>
                <a:cs typeface="Arial"/>
              </a:rPr>
              <a:t>3.</a:t>
            </a:r>
            <a:r>
              <a:rPr sz="2400" spc="-10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dim)</a:t>
            </a:r>
            <a:r>
              <a:rPr sz="2400" b="1" spc="-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0" name="object 3"/>
          <p:cNvSpPr txBox="1"/>
          <p:nvPr/>
        </p:nvSpPr>
        <p:spPr>
          <a:xfrm>
            <a:off x="6576310" y="1916832"/>
            <a:ext cx="718820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[-2.5,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0.6,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b="1" dirty="0">
                <a:solidFill>
                  <a:srgbClr val="38751C"/>
                </a:solidFill>
                <a:latin typeface="Arial"/>
                <a:cs typeface="Arial"/>
              </a:rPr>
              <a:t>0</a:t>
            </a:r>
            <a:r>
              <a:rPr sz="2400" dirty="0" smtClean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5678638" y="3429000"/>
            <a:ext cx="3394710" cy="1512168"/>
            <a:chOff x="5678638" y="3295795"/>
            <a:chExt cx="3394710" cy="1987127"/>
          </a:xfrm>
        </p:grpSpPr>
        <p:sp>
          <p:nvSpPr>
            <p:cNvPr id="31" name="object 12"/>
            <p:cNvSpPr/>
            <p:nvPr/>
          </p:nvSpPr>
          <p:spPr>
            <a:xfrm>
              <a:off x="5678638" y="3295795"/>
              <a:ext cx="3394710" cy="1987127"/>
            </a:xfrm>
            <a:custGeom>
              <a:avLst/>
              <a:gdLst/>
              <a:ahLst/>
              <a:cxnLst/>
              <a:rect l="l" t="t" r="r" b="b"/>
              <a:pathLst>
                <a:path w="3394709" h="1490345">
                  <a:moveTo>
                    <a:pt x="0" y="0"/>
                  </a:moveTo>
                  <a:lnTo>
                    <a:pt x="3394493" y="0"/>
                  </a:lnTo>
                  <a:lnTo>
                    <a:pt x="3394493" y="1489796"/>
                  </a:lnTo>
                  <a:lnTo>
                    <a:pt x="0" y="148979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4"/>
            <p:cNvSpPr txBox="1"/>
            <p:nvPr/>
          </p:nvSpPr>
          <p:spPr>
            <a:xfrm>
              <a:off x="5895715" y="3770482"/>
              <a:ext cx="3030220" cy="12301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25755" marR="5080" indent="-313055">
                <a:lnSpc>
                  <a:spcPct val="100000"/>
                </a:lnSpc>
                <a:spcBef>
                  <a:spcPts val="100"/>
                </a:spcBef>
                <a:buChar char="-"/>
                <a:tabLst>
                  <a:tab pos="325755" algn="l"/>
                  <a:tab pos="326390" algn="l"/>
                </a:tabLst>
              </a:pPr>
              <a:r>
                <a:rPr lang="sk-SK" sz="2000" spc="-5" dirty="0" smtClean="0">
                  <a:latin typeface="Arial"/>
                  <a:cs typeface="Arial"/>
                </a:rPr>
                <a:t>Pomalý</a:t>
              </a:r>
              <a:r>
                <a:rPr sz="2000" spc="-5" dirty="0" smtClean="0">
                  <a:latin typeface="Arial"/>
                  <a:cs typeface="Arial"/>
                </a:rPr>
                <a:t>! </a:t>
              </a:r>
              <a:r>
                <a:rPr lang="sk-SK" sz="2000" spc="-5" dirty="0" smtClean="0">
                  <a:latin typeface="Arial"/>
                  <a:cs typeface="Arial"/>
                </a:rPr>
                <a:t>Musíme prejsť cez všetky</a:t>
              </a:r>
              <a:r>
                <a:rPr sz="2000" spc="-15" dirty="0" smtClean="0">
                  <a:latin typeface="Arial"/>
                  <a:cs typeface="Arial"/>
                </a:rPr>
                <a:t> </a:t>
              </a:r>
              <a:r>
                <a:rPr sz="2000" spc="-5" dirty="0" err="1" smtClean="0">
                  <a:latin typeface="Arial"/>
                  <a:cs typeface="Arial"/>
                </a:rPr>
                <a:t>dimen</a:t>
              </a:r>
              <a:r>
                <a:rPr lang="sk-SK" sz="2000" spc="-5" dirty="0" smtClean="0">
                  <a:latin typeface="Arial"/>
                  <a:cs typeface="Arial"/>
                </a:rPr>
                <a:t>zie</a:t>
              </a:r>
              <a:endParaRPr sz="2000" dirty="0">
                <a:latin typeface="Arial"/>
                <a:cs typeface="Arial"/>
              </a:endParaRPr>
            </a:p>
            <a:p>
              <a:pPr marL="325755" indent="-313055">
                <a:lnSpc>
                  <a:spcPct val="100000"/>
                </a:lnSpc>
                <a:buChar char="-"/>
                <a:tabLst>
                  <a:tab pos="325755" algn="l"/>
                  <a:tab pos="326390" algn="l"/>
                </a:tabLst>
              </a:pPr>
              <a:r>
                <a:rPr lang="sk-SK" sz="2000" spc="-5" dirty="0" smtClean="0">
                  <a:latin typeface="Arial"/>
                  <a:cs typeface="Arial"/>
                </a:rPr>
                <a:t>Treba aproximovať</a:t>
              </a:r>
              <a:endParaRPr sz="2400" dirty="0">
                <a:latin typeface="Arial"/>
                <a:cs typeface="Arial"/>
              </a:endParaRPr>
            </a:p>
          </p:txBody>
        </p:sp>
      </p:grpSp>
      <p:sp>
        <p:nvSpPr>
          <p:cNvPr id="33" name="object 13"/>
          <p:cNvSpPr txBox="1"/>
          <p:nvPr/>
        </p:nvSpPr>
        <p:spPr>
          <a:xfrm>
            <a:off x="5751668" y="3468439"/>
            <a:ext cx="321282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 smtClean="0">
                <a:latin typeface="Arial"/>
                <a:cs typeface="Arial"/>
              </a:rPr>
              <a:t>Numeric</a:t>
            </a:r>
            <a:r>
              <a:rPr lang="sk-SK" sz="2000" b="1" spc="-5" dirty="0" smtClean="0">
                <a:latin typeface="Arial"/>
                <a:cs typeface="Arial"/>
              </a:rPr>
              <a:t>ký</a:t>
            </a:r>
            <a:r>
              <a:rPr sz="2000" b="1" spc="-80" dirty="0" smtClean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Gradient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5" name="object 13"/>
          <p:cNvSpPr txBox="1">
            <a:spLocks/>
          </p:cNvSpPr>
          <p:nvPr/>
        </p:nvSpPr>
        <p:spPr>
          <a:xfrm>
            <a:off x="251520" y="1124744"/>
            <a:ext cx="1800200" cy="382156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b="1" spc="-5" dirty="0" smtClean="0">
                <a:latin typeface="Arial"/>
                <a:ea typeface="+mj-ea"/>
                <a:cs typeface="Arial"/>
              </a:rPr>
              <a:t>aktuálne</a:t>
            </a:r>
            <a:r>
              <a:rPr kumimoji="0" lang="sk-SK" sz="2400" b="1" i="0" u="none" strike="noStrike" kern="1200" cap="none" spc="-8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W:</a:t>
            </a:r>
            <a:endParaRPr kumimoji="0" lang="sk-SK" sz="2400" b="1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11560" y="4869160"/>
            <a:ext cx="5904656" cy="1224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object 12"/>
          <p:cNvSpPr txBox="1"/>
          <p:nvPr/>
        </p:nvSpPr>
        <p:spPr>
          <a:xfrm>
            <a:off x="1259633" y="4149080"/>
            <a:ext cx="5904655" cy="17117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400" spc="-5" dirty="0" smtClean="0">
                <a:latin typeface="+mj-lt"/>
                <a:cs typeface="Arial"/>
              </a:rPr>
              <a:t>Chceme</a:t>
            </a:r>
            <a:endParaRPr sz="2400" dirty="0">
              <a:latin typeface="+mj-lt"/>
              <a:cs typeface="Arial"/>
            </a:endParaRP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sk-SK" sz="2400" dirty="0" smtClean="0">
              <a:latin typeface="+mj-lt"/>
            </a:endParaRP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sk-SK" sz="2400" dirty="0" smtClean="0">
                <a:latin typeface="+mj-lt"/>
              </a:rPr>
              <a:t>Budeme používať </a:t>
            </a:r>
            <a:r>
              <a:rPr lang="sk-SK" sz="2400" b="1" dirty="0" smtClean="0">
                <a:latin typeface="+mj-lt"/>
              </a:rPr>
              <a:t>analytický gradient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400" dirty="0" smtClean="0">
                <a:latin typeface="+mj-lt"/>
              </a:rPr>
              <a:t> je presnejší a výrazne rýchlejší</a:t>
            </a:r>
            <a:endParaRPr lang="sk-SK" sz="24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692229" y="836712"/>
            <a:ext cx="7336155" cy="474489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Strata je nejaká</a:t>
            </a:r>
            <a:r>
              <a:rPr kumimoji="0" lang="sk-SK" sz="3000" b="0" i="0" u="none" strike="noStrike" kern="1200" cap="none" spc="-5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funkcia W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1480336" y="2696032"/>
            <a:ext cx="4459816" cy="481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480336" y="3421548"/>
            <a:ext cx="2606244" cy="433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521638" y="1872169"/>
            <a:ext cx="3428969" cy="564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2483768" y="4115208"/>
            <a:ext cx="867588" cy="4659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84168" y="1124744"/>
            <a:ext cx="18827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gradient</a:t>
            </a:r>
            <a:r>
              <a:rPr sz="24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dW: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270052" y="1894719"/>
            <a:ext cx="181927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[0.34,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-1.11,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0.78,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0.12,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0.55,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2.81,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-3.1,</a:t>
            </a:r>
          </a:p>
          <a:p>
            <a:pPr marL="12700">
              <a:lnSpc>
                <a:spcPts val="2850"/>
              </a:lnSpc>
            </a:pPr>
            <a:r>
              <a:rPr sz="2400" dirty="0">
                <a:latin typeface="Arial"/>
                <a:cs typeface="Arial"/>
              </a:rPr>
              <a:t>-1.5,</a:t>
            </a:r>
          </a:p>
          <a:p>
            <a:pPr marL="12700">
              <a:lnSpc>
                <a:spcPts val="2850"/>
              </a:lnSpc>
            </a:pPr>
            <a:r>
              <a:rPr sz="2400" spc="-5" dirty="0">
                <a:latin typeface="Arial"/>
                <a:cs typeface="Arial"/>
              </a:rPr>
              <a:t>0.33,…]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1.25347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15"/>
          <p:cNvSpPr/>
          <p:nvPr/>
        </p:nvSpPr>
        <p:spPr>
          <a:xfrm flipH="1">
            <a:off x="2326794" y="764703"/>
            <a:ext cx="45719" cy="5185291"/>
          </a:xfrm>
          <a:custGeom>
            <a:avLst/>
            <a:gdLst/>
            <a:ahLst/>
            <a:cxnLst/>
            <a:rect l="l" t="t" r="r" b="b"/>
            <a:pathLst>
              <a:path h="4398645">
                <a:moveTo>
                  <a:pt x="0" y="0"/>
                </a:moveTo>
                <a:lnTo>
                  <a:pt x="0" y="439829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5225970" y="797387"/>
            <a:ext cx="45719" cy="5218227"/>
          </a:xfrm>
          <a:custGeom>
            <a:avLst/>
            <a:gdLst/>
            <a:ahLst/>
            <a:cxnLst/>
            <a:rect l="l" t="t" r="r" b="b"/>
            <a:pathLst>
              <a:path h="4426585">
                <a:moveTo>
                  <a:pt x="0" y="0"/>
                </a:moveTo>
                <a:lnTo>
                  <a:pt x="0" y="442649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3"/>
          <p:cNvSpPr txBox="1">
            <a:spLocks/>
          </p:cNvSpPr>
          <p:nvPr/>
        </p:nvSpPr>
        <p:spPr>
          <a:xfrm>
            <a:off x="251520" y="1124744"/>
            <a:ext cx="1800200" cy="382156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b="1" spc="-5" dirty="0" smtClean="0">
                <a:latin typeface="Arial"/>
                <a:ea typeface="+mj-ea"/>
                <a:cs typeface="Arial"/>
              </a:rPr>
              <a:t>aktuálne</a:t>
            </a:r>
            <a:r>
              <a:rPr kumimoji="0" lang="sk-SK" sz="2400" b="1" i="0" u="none" strike="noStrike" kern="1200" cap="none" spc="-8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2400" b="1" i="0" u="none" strike="noStrike" kern="1200" cap="none" spc="-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W:</a:t>
            </a:r>
            <a:endParaRPr kumimoji="0" lang="sk-SK" sz="2400" b="1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5" name="object 3"/>
          <p:cNvSpPr txBox="1"/>
          <p:nvPr/>
        </p:nvSpPr>
        <p:spPr>
          <a:xfrm>
            <a:off x="6444208" y="1916832"/>
            <a:ext cx="1024890" cy="33598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[-2.5,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0.6,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0,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0.2,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0.7,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-0.5,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1.1,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5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1.3,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5"/>
              </a:lnSpc>
            </a:pP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-2.1,…]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6" name="object 7"/>
          <p:cNvSpPr txBox="1"/>
          <p:nvPr/>
        </p:nvSpPr>
        <p:spPr>
          <a:xfrm>
            <a:off x="2900048" y="1471503"/>
            <a:ext cx="2020570" cy="11413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dW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24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...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850"/>
              </a:lnSpc>
              <a:spcBef>
                <a:spcPts val="105"/>
              </a:spcBef>
            </a:pP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(some</a:t>
            </a:r>
            <a:r>
              <a:rPr sz="2400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function  data and</a:t>
            </a:r>
            <a:r>
              <a:rPr sz="24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W)</a:t>
            </a:r>
            <a:endParaRPr sz="2400">
              <a:latin typeface="Arial"/>
              <a:cs typeface="Arial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563888" y="2708920"/>
            <a:ext cx="2736304" cy="136815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54751" y="807441"/>
            <a:ext cx="2120265" cy="505267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2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</a:t>
            </a:r>
            <a:r>
              <a:rPr kumimoji="0" lang="sk-SK" sz="3200" b="0" i="0" u="none" strike="noStrike" kern="1200" cap="none" spc="-9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summary:</a:t>
            </a:r>
            <a:endParaRPr kumimoji="0" lang="sk-SK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827226" y="1871290"/>
            <a:ext cx="7489190" cy="33573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304800">
              <a:lnSpc>
                <a:spcPct val="100000"/>
              </a:lnSpc>
              <a:spcBef>
                <a:spcPts val="100"/>
              </a:spcBef>
              <a:buChar char="-"/>
              <a:tabLst>
                <a:tab pos="469265" algn="l"/>
                <a:tab pos="469900" algn="l"/>
              </a:tabLst>
            </a:pPr>
            <a:r>
              <a:rPr lang="sk-SK" sz="2400" spc="-5" dirty="0" smtClean="0">
                <a:latin typeface="+mj-lt"/>
                <a:cs typeface="Arial"/>
              </a:rPr>
              <a:t>Numerický gradient: aproximácia, pomalé, ľahké napísať</a:t>
            </a:r>
            <a:endParaRPr sz="2400" dirty="0">
              <a:latin typeface="+mj-lt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2400" dirty="0">
              <a:latin typeface="+mj-lt"/>
              <a:cs typeface="Times New Roman"/>
            </a:endParaRPr>
          </a:p>
          <a:p>
            <a:pPr marL="469900" indent="-3048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lang="sk-SK" sz="2400" spc="-5" dirty="0" smtClean="0">
                <a:latin typeface="+mj-lt"/>
                <a:cs typeface="Arial"/>
              </a:rPr>
              <a:t>Analytický gradient: presný, rýchly, náchylný na chyby</a:t>
            </a:r>
            <a:endParaRPr sz="2400" dirty="0">
              <a:latin typeface="+mj-lt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 dirty="0">
              <a:latin typeface="+mj-lt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+mj-lt"/>
                <a:cs typeface="Arial"/>
              </a:rPr>
              <a:t>=&gt;</a:t>
            </a:r>
            <a:endParaRPr sz="2400" dirty="0">
              <a:latin typeface="+mj-lt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latin typeface="+mj-lt"/>
              <a:cs typeface="Times New Roman"/>
            </a:endParaRPr>
          </a:p>
          <a:p>
            <a:pPr marL="12700" marR="5080">
              <a:lnSpc>
                <a:spcPts val="2850"/>
              </a:lnSpc>
            </a:pPr>
            <a:r>
              <a:rPr lang="sk-SK" sz="2400" u="heavy" spc="-5" dirty="0" smtClean="0">
                <a:uFill>
                  <a:solidFill>
                    <a:srgbClr val="000000"/>
                  </a:solidFill>
                </a:uFill>
                <a:latin typeface="+mj-lt"/>
                <a:cs typeface="Arial"/>
              </a:rPr>
              <a:t>V praxi</a:t>
            </a:r>
            <a:r>
              <a:rPr sz="2400" u="heavy" spc="-5" dirty="0" smtClean="0">
                <a:uFill>
                  <a:solidFill>
                    <a:srgbClr val="000000"/>
                  </a:solidFill>
                </a:uFill>
                <a:latin typeface="+mj-lt"/>
                <a:cs typeface="Arial"/>
              </a:rPr>
              <a:t>:</a:t>
            </a:r>
            <a:r>
              <a:rPr sz="2400" spc="-5" dirty="0" smtClean="0">
                <a:latin typeface="+mj-lt"/>
                <a:cs typeface="Arial"/>
              </a:rPr>
              <a:t> </a:t>
            </a:r>
            <a:r>
              <a:rPr lang="sk-SK" sz="2400" spc="-5" dirty="0" smtClean="0">
                <a:latin typeface="+mj-lt"/>
                <a:cs typeface="Arial"/>
              </a:rPr>
              <a:t>Vždy používajte analytický gradient, ale kontrolujte implementáciu pomocou numerického gradientu.</a:t>
            </a:r>
          </a:p>
          <a:p>
            <a:pPr marL="12700" marR="5080">
              <a:lnSpc>
                <a:spcPts val="2850"/>
              </a:lnSpc>
            </a:pPr>
            <a:r>
              <a:rPr lang="sk-SK" sz="2400" spc="-5" dirty="0" smtClean="0">
                <a:latin typeface="+mj-lt"/>
                <a:cs typeface="Arial"/>
              </a:rPr>
              <a:t>Toto sa nazýva</a:t>
            </a:r>
            <a:r>
              <a:rPr sz="2400" dirty="0" smtClean="0">
                <a:latin typeface="+mj-lt"/>
                <a:cs typeface="Arial"/>
              </a:rPr>
              <a:t> </a:t>
            </a:r>
            <a:r>
              <a:rPr sz="2400" b="1" spc="-5" dirty="0" smtClean="0">
                <a:latin typeface="+mj-lt"/>
                <a:cs typeface="Arial"/>
              </a:rPr>
              <a:t>gradient</a:t>
            </a:r>
            <a:r>
              <a:rPr sz="2400" b="1" spc="-15" dirty="0" smtClean="0">
                <a:latin typeface="+mj-lt"/>
                <a:cs typeface="Arial"/>
              </a:rPr>
              <a:t> </a:t>
            </a:r>
            <a:r>
              <a:rPr sz="2400" b="1" spc="-5" dirty="0">
                <a:latin typeface="+mj-lt"/>
                <a:cs typeface="Arial"/>
              </a:rPr>
              <a:t>check.</a:t>
            </a:r>
            <a:endParaRPr sz="2400" dirty="0">
              <a:latin typeface="+mj-lt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latin typeface="+mj-lt"/>
              </a:rPr>
              <a:t>Základ trénovania všetkých NN</a:t>
            </a:r>
          </a:p>
          <a:p>
            <a:endParaRPr lang="sk-SK" dirty="0" smtClean="0">
              <a:latin typeface="+mj-lt"/>
            </a:endParaRPr>
          </a:p>
          <a:p>
            <a:endParaRPr lang="sk-SK" dirty="0" smtClean="0">
              <a:latin typeface="+mj-lt"/>
            </a:endParaRPr>
          </a:p>
          <a:p>
            <a:endParaRPr lang="sk-SK" dirty="0" smtClean="0">
              <a:latin typeface="+mj-lt"/>
            </a:endParaRPr>
          </a:p>
          <a:p>
            <a:endParaRPr lang="sk-SK" dirty="0" smtClean="0">
              <a:latin typeface="+mj-lt"/>
            </a:endParaRPr>
          </a:p>
          <a:p>
            <a:endParaRPr lang="sk-SK" dirty="0" smtClean="0">
              <a:latin typeface="+mj-lt"/>
            </a:endParaRPr>
          </a:p>
          <a:p>
            <a:r>
              <a:rPr lang="sk-SK" dirty="0" smtClean="0">
                <a:latin typeface="+mj-lt"/>
              </a:rPr>
              <a:t>Step size (learning rate) – veľmi dôležitý hyperparameter</a:t>
            </a:r>
            <a:endParaRPr lang="sk-SK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12049" y="758331"/>
            <a:ext cx="3576320" cy="5668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0" i="0" u="none" strike="noStrike" kern="1200" cap="none" spc="-1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Gradient</a:t>
            </a:r>
            <a:r>
              <a:rPr kumimoji="0" lang="sk-SK" sz="3600" b="0" i="0" u="none" strike="noStrike" kern="1200" cap="none" spc="-9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36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Descent</a:t>
            </a:r>
            <a:endParaRPr kumimoji="0" lang="sk-SK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04799" y="2780928"/>
            <a:ext cx="8534382" cy="20319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876490" y="1018002"/>
            <a:ext cx="2872219" cy="3829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 rot="21277236" flipV="1">
            <a:off x="2920030" y="4167398"/>
            <a:ext cx="1152128" cy="144016"/>
          </a:xfrm>
          <a:custGeom>
            <a:avLst/>
            <a:gdLst/>
            <a:ahLst/>
            <a:cxnLst/>
            <a:rect l="l" t="t" r="r" b="b"/>
            <a:pathLst>
              <a:path w="1619884">
                <a:moveTo>
                  <a:pt x="1619696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863536" y="4319195"/>
            <a:ext cx="105499" cy="1093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41053" y="5268639"/>
            <a:ext cx="2082675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000" spc="-5" dirty="0" smtClean="0">
                <a:latin typeface="Arial"/>
                <a:cs typeface="Arial"/>
              </a:rPr>
              <a:t>Smer záporného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 smtClean="0">
                <a:latin typeface="Arial"/>
                <a:cs typeface="Arial"/>
              </a:rPr>
              <a:t>gradient</a:t>
            </a:r>
            <a:r>
              <a:rPr lang="sk-SK" sz="2000" spc="-5" dirty="0" smtClean="0">
                <a:latin typeface="Arial"/>
                <a:cs typeface="Arial"/>
              </a:rPr>
              <a:t>u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840612" y="4971659"/>
            <a:ext cx="3248660" cy="0"/>
          </a:xfrm>
          <a:custGeom>
            <a:avLst/>
            <a:gdLst/>
            <a:ahLst/>
            <a:cxnLst/>
            <a:rect l="l" t="t" r="r" b="b"/>
            <a:pathLst>
              <a:path w="3248660">
                <a:moveTo>
                  <a:pt x="0" y="0"/>
                </a:moveTo>
                <a:lnTo>
                  <a:pt x="3248543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4089159" y="4950692"/>
            <a:ext cx="43815" cy="42333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49"/>
                </a:moveTo>
                <a:lnTo>
                  <a:pt x="0" y="0"/>
                </a:lnTo>
                <a:lnTo>
                  <a:pt x="43224" y="15724"/>
                </a:lnTo>
                <a:lnTo>
                  <a:pt x="0" y="314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4089159" y="4950692"/>
            <a:ext cx="43815" cy="42333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49"/>
                </a:moveTo>
                <a:lnTo>
                  <a:pt x="43224" y="15724"/>
                </a:lnTo>
                <a:lnTo>
                  <a:pt x="0" y="0"/>
                </a:lnTo>
                <a:lnTo>
                  <a:pt x="0" y="3144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3203849" y="5013176"/>
            <a:ext cx="792088" cy="467436"/>
          </a:xfrm>
          <a:prstGeom prst="rect">
            <a:avLst/>
          </a:prstGeom>
        </p:spPr>
        <p:txBody>
          <a:bodyPr vert="horz" wrap="square" lIns="0" tIns="1885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800" spc="-5" dirty="0" smtClean="0">
                <a:latin typeface="Arial"/>
                <a:cs typeface="Arial"/>
              </a:rPr>
              <a:t>W_1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773087" y="763067"/>
            <a:ext cx="0" cy="4208780"/>
          </a:xfrm>
          <a:custGeom>
            <a:avLst/>
            <a:gdLst/>
            <a:ahLst/>
            <a:cxnLst/>
            <a:rect l="l" t="t" r="r" b="b"/>
            <a:pathLst>
              <a:path h="3156585">
                <a:moveTo>
                  <a:pt x="0" y="3156443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57362" y="705435"/>
            <a:ext cx="31750" cy="58420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57362" y="705435"/>
            <a:ext cx="31750" cy="58420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72915" y="941265"/>
            <a:ext cx="4953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W_2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2570996" y="4229512"/>
            <a:ext cx="216524" cy="288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1211987" y="1056287"/>
            <a:ext cx="1394460" cy="3220720"/>
          </a:xfrm>
          <a:custGeom>
            <a:avLst/>
            <a:gdLst/>
            <a:ahLst/>
            <a:cxnLst/>
            <a:rect l="l" t="t" r="r" b="b"/>
            <a:pathLst>
              <a:path w="1394460" h="2415540">
                <a:moveTo>
                  <a:pt x="1394097" y="2415005"/>
                </a:moveTo>
                <a:lnTo>
                  <a:pt x="0" y="0"/>
                </a:lnTo>
              </a:path>
            </a:pathLst>
          </a:custGeom>
          <a:ln w="28574">
            <a:solidFill>
              <a:srgbClr val="EFE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480534" y="3986263"/>
            <a:ext cx="125730" cy="290405"/>
          </a:xfrm>
          <a:custGeom>
            <a:avLst/>
            <a:gdLst/>
            <a:ahLst/>
            <a:cxnLst/>
            <a:rect l="l" t="t" r="r" b="b"/>
            <a:pathLst>
              <a:path w="125729" h="217805">
                <a:moveTo>
                  <a:pt x="125549" y="217524"/>
                </a:moveTo>
                <a:lnTo>
                  <a:pt x="0" y="0"/>
                </a:lnTo>
              </a:path>
            </a:pathLst>
          </a:custGeom>
          <a:ln w="38099">
            <a:solidFill>
              <a:srgbClr val="EFE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424062" y="3874394"/>
            <a:ext cx="134049" cy="2152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528438" y="4183416"/>
            <a:ext cx="1800200" cy="108012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16016" y="1371540"/>
            <a:ext cx="41764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400" dirty="0" smtClean="0">
                <a:latin typeface="+mj-lt"/>
              </a:rPr>
              <a:t>Pohybujem sa vždy v smere negatívneho gradientu 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sk-SK" sz="2400" dirty="0" smtClean="0">
              <a:latin typeface="+mj-lt"/>
            </a:endParaRP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400" dirty="0" smtClean="0">
                <a:latin typeface="+mj-lt"/>
              </a:rPr>
              <a:t>V praxi iné algoritmy na hladanie update rules</a:t>
            </a:r>
          </a:p>
          <a:p>
            <a:pPr marL="731520" lvl="1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400" dirty="0" smtClean="0">
                <a:latin typeface="+mj-lt"/>
              </a:rPr>
              <a:t>Gradient descent with momentum</a:t>
            </a:r>
          </a:p>
          <a:p>
            <a:pPr marL="731520" lvl="1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400" dirty="0" smtClean="0">
                <a:latin typeface="+mj-lt"/>
              </a:rPr>
              <a:t>ADAM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sk-SK" sz="2400" dirty="0" smtClean="0">
                <a:latin typeface="+mj-lt"/>
              </a:rPr>
              <a:t>Neskôr v prednáškach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75856" y="3933056"/>
            <a:ext cx="1194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33475" indent="-1133475">
              <a:lnSpc>
                <a:spcPct val="100000"/>
              </a:lnSpc>
              <a:spcBef>
                <a:spcPts val="1485"/>
              </a:spcBef>
            </a:pPr>
            <a:r>
              <a:rPr lang="sk-SK" spc="-5" dirty="0" smtClean="0">
                <a:latin typeface="Arial"/>
                <a:cs typeface="Arial"/>
              </a:rPr>
              <a:t>original</a:t>
            </a:r>
            <a:r>
              <a:rPr lang="sk-SK" spc="-85" dirty="0" smtClean="0">
                <a:latin typeface="Arial"/>
                <a:cs typeface="Arial"/>
              </a:rPr>
              <a:t> </a:t>
            </a:r>
            <a:r>
              <a:rPr lang="sk-SK" dirty="0" smtClean="0">
                <a:latin typeface="Arial"/>
                <a:cs typeface="Arial"/>
              </a:rPr>
              <a:t>W</a:t>
            </a:r>
            <a:endParaRPr lang="sk-SK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384724" y="759580"/>
            <a:ext cx="5624830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800" b="0" i="0" u="none" strike="noStrike" kern="1200" cap="none" spc="-1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Stochastic </a:t>
            </a:r>
            <a:r>
              <a:rPr kumimoji="0" lang="sk-SK" sz="2800" b="0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Gradient Descent</a:t>
            </a:r>
            <a:r>
              <a:rPr kumimoji="0" lang="sk-SK" sz="2800" b="0" i="0" u="none" strike="noStrike" kern="1200" cap="none" spc="-8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(SGD)</a:t>
            </a:r>
            <a:endParaRPr kumimoji="0" lang="sk-SK" sz="2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578380" y="1556792"/>
            <a:ext cx="4146303" cy="9544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09564" y="3858225"/>
            <a:ext cx="8524845" cy="2451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1196" y="2564904"/>
            <a:ext cx="5442932" cy="8935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6317719" y="1248703"/>
            <a:ext cx="2234565" cy="281064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59715">
              <a:lnSpc>
                <a:spcPct val="100699"/>
              </a:lnSpc>
              <a:spcBef>
                <a:spcPts val="85"/>
              </a:spcBef>
            </a:pPr>
            <a:r>
              <a:rPr lang="sk-SK" sz="1800" spc="-5" dirty="0" smtClean="0">
                <a:latin typeface="Arial"/>
                <a:cs typeface="Arial"/>
              </a:rPr>
              <a:t>Celú sumu je problém vypočítať ked N je veľké</a:t>
            </a:r>
            <a:r>
              <a:rPr sz="1800" spc="-5" dirty="0" smtClean="0">
                <a:latin typeface="Arial"/>
                <a:cs typeface="Arial"/>
              </a:rPr>
              <a:t>!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79375">
              <a:lnSpc>
                <a:spcPct val="100699"/>
              </a:lnSpc>
            </a:pPr>
            <a:r>
              <a:rPr sz="1800" spc="-5" dirty="0" err="1" smtClean="0">
                <a:latin typeface="Arial"/>
                <a:cs typeface="Arial"/>
              </a:rPr>
              <a:t>Aproxim</a:t>
            </a:r>
            <a:r>
              <a:rPr lang="sk-SK" sz="1800" spc="-5" dirty="0" smtClean="0">
                <a:latin typeface="Arial"/>
                <a:cs typeface="Arial"/>
              </a:rPr>
              <a:t>ujeme sumu pomocou </a:t>
            </a:r>
            <a:r>
              <a:rPr sz="1800" b="1" spc="-5" dirty="0" err="1" smtClean="0">
                <a:latin typeface="Arial"/>
                <a:cs typeface="Arial"/>
              </a:rPr>
              <a:t>minibatch</a:t>
            </a:r>
            <a:r>
              <a:rPr lang="sk-SK" sz="1800" b="1" spc="-5" smtClean="0">
                <a:latin typeface="Arial"/>
                <a:cs typeface="Arial"/>
              </a:rPr>
              <a:t> (minidávka)</a:t>
            </a:r>
            <a:r>
              <a:rPr sz="1800" b="1" spc="-85" dirty="0" smtClean="0">
                <a:latin typeface="Arial"/>
                <a:cs typeface="Arial"/>
              </a:rPr>
              <a:t> </a:t>
            </a:r>
            <a:endParaRPr lang="sk-SK" spc="-5" dirty="0" smtClean="0">
              <a:latin typeface="Arial"/>
              <a:cs typeface="Arial"/>
            </a:endParaRPr>
          </a:p>
          <a:p>
            <a:pPr marL="12700" marR="79375">
              <a:lnSpc>
                <a:spcPct val="100699"/>
              </a:lnSpc>
            </a:pPr>
            <a:endParaRPr lang="sk-SK" sz="1800" spc="-5" dirty="0" smtClean="0">
              <a:latin typeface="Arial"/>
              <a:cs typeface="Arial"/>
            </a:endParaRPr>
          </a:p>
          <a:p>
            <a:pPr marL="12700" marR="79375">
              <a:lnSpc>
                <a:spcPct val="100699"/>
              </a:lnSpc>
            </a:pPr>
            <a:r>
              <a:rPr lang="sk-SK" sz="1800" spc="-5" dirty="0" smtClean="0">
                <a:latin typeface="Arial"/>
                <a:cs typeface="Arial"/>
              </a:rPr>
              <a:t>Najčastejšie 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32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spc="-5" dirty="0">
                <a:latin typeface="Arial"/>
                <a:cs typeface="Arial"/>
              </a:rPr>
              <a:t>64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spc="-5" dirty="0">
                <a:latin typeface="Arial"/>
                <a:cs typeface="Arial"/>
              </a:rPr>
              <a:t>128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lang="sk-SK" sz="1800" spc="-100" dirty="0" smtClean="0">
                <a:latin typeface="Arial"/>
                <a:cs typeface="Arial"/>
              </a:rPr>
              <a:t>vzoriek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95537" y="1556792"/>
            <a:ext cx="8064896" cy="41829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387599" y="840080"/>
            <a:ext cx="5031105" cy="474489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Interactive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Web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Demo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sk-SK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422247" y="6153060"/>
            <a:ext cx="50742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heavy" spc="-5" dirty="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http://vision.stanford.edu/teaching/cs231n-demos/linear-classify/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384727" y="969065"/>
            <a:ext cx="6491529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spc="-10" noProof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Bokom</a:t>
            </a:r>
            <a:r>
              <a:rPr kumimoji="0" lang="sk-SK" sz="28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Príznaky v obraze (</a:t>
            </a: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</a:t>
            </a:r>
            <a:r>
              <a:rPr kumimoji="0" lang="sk-SK" sz="2800" b="0" i="0" u="none" strike="noStrike" kern="1200" cap="none" spc="-9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Features)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87899" y="2444896"/>
            <a:ext cx="1574919" cy="21651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125043" y="4069223"/>
            <a:ext cx="3513488" cy="1984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234595" y="2788793"/>
            <a:ext cx="5123180" cy="0"/>
          </a:xfrm>
          <a:custGeom>
            <a:avLst/>
            <a:gdLst/>
            <a:ahLst/>
            <a:cxnLst/>
            <a:rect l="l" t="t" r="r" b="b"/>
            <a:pathLst>
              <a:path w="5123180">
                <a:moveTo>
                  <a:pt x="0" y="0"/>
                </a:moveTo>
                <a:lnTo>
                  <a:pt x="5122939" y="0"/>
                </a:lnTo>
              </a:path>
            </a:pathLst>
          </a:custGeom>
          <a:ln w="2857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7343250" y="2706815"/>
            <a:ext cx="158249" cy="1639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4093938" y="3105622"/>
            <a:ext cx="155575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f(x) </a:t>
            </a:r>
            <a:r>
              <a:rPr sz="3000" dirty="0">
                <a:latin typeface="Arial"/>
                <a:cs typeface="Arial"/>
              </a:rPr>
              <a:t>=</a:t>
            </a:r>
            <a:r>
              <a:rPr sz="3000" spc="-10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Wx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7809760" y="2606642"/>
            <a:ext cx="699135" cy="57041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Class  </a:t>
            </a:r>
            <a:r>
              <a:rPr sz="1800" dirty="0">
                <a:latin typeface="Arial"/>
                <a:cs typeface="Arial"/>
              </a:rPr>
              <a:t>scores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384727" y="969065"/>
            <a:ext cx="6491529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spc="-10" noProof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Bokom</a:t>
            </a:r>
            <a:r>
              <a:rPr kumimoji="0" lang="sk-SK" sz="28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Príznaky v obraze (</a:t>
            </a: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</a:t>
            </a:r>
            <a:r>
              <a:rPr kumimoji="0" lang="sk-SK" sz="2800" b="0" i="0" u="none" strike="noStrike" kern="1200" cap="none" spc="-9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Features)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87899" y="2444896"/>
            <a:ext cx="1574919" cy="21651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7809760" y="2606642"/>
            <a:ext cx="699135" cy="57041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Class  </a:t>
            </a:r>
            <a:r>
              <a:rPr sz="1800" dirty="0">
                <a:latin typeface="Arial"/>
                <a:cs typeface="Arial"/>
              </a:rPr>
              <a:t>scores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4"/>
          <p:cNvSpPr/>
          <p:nvPr/>
        </p:nvSpPr>
        <p:spPr>
          <a:xfrm>
            <a:off x="2234598" y="2820212"/>
            <a:ext cx="709295" cy="0"/>
          </a:xfrm>
          <a:custGeom>
            <a:avLst/>
            <a:gdLst/>
            <a:ahLst/>
            <a:cxnLst/>
            <a:rect l="l" t="t" r="r" b="b"/>
            <a:pathLst>
              <a:path w="709294">
                <a:moveTo>
                  <a:pt x="0" y="0"/>
                </a:moveTo>
                <a:lnTo>
                  <a:pt x="709048" y="0"/>
                </a:lnTo>
              </a:path>
            </a:pathLst>
          </a:custGeom>
          <a:ln w="2857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5"/>
          <p:cNvSpPr/>
          <p:nvPr/>
        </p:nvSpPr>
        <p:spPr>
          <a:xfrm>
            <a:off x="2929359" y="2738234"/>
            <a:ext cx="158249" cy="163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6"/>
          <p:cNvSpPr txBox="1"/>
          <p:nvPr/>
        </p:nvSpPr>
        <p:spPr>
          <a:xfrm>
            <a:off x="5941660" y="1931244"/>
            <a:ext cx="155575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f(x) </a:t>
            </a:r>
            <a:r>
              <a:rPr sz="3000" dirty="0">
                <a:latin typeface="Arial"/>
                <a:cs typeface="Arial"/>
              </a:rPr>
              <a:t>=</a:t>
            </a:r>
            <a:r>
              <a:rPr sz="3000" spc="-10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Wx</a:t>
            </a:r>
            <a:endParaRPr sz="3000">
              <a:latin typeface="Arial"/>
              <a:cs typeface="Arial"/>
            </a:endParaRPr>
          </a:p>
        </p:txBody>
      </p:sp>
      <p:sp>
        <p:nvSpPr>
          <p:cNvPr id="17" name="object 8"/>
          <p:cNvSpPr/>
          <p:nvPr/>
        </p:nvSpPr>
        <p:spPr>
          <a:xfrm>
            <a:off x="3171621" y="2992226"/>
            <a:ext cx="997585" cy="0"/>
          </a:xfrm>
          <a:custGeom>
            <a:avLst/>
            <a:gdLst/>
            <a:ahLst/>
            <a:cxnLst/>
            <a:rect l="l" t="t" r="r" b="b"/>
            <a:pathLst>
              <a:path w="997585">
                <a:moveTo>
                  <a:pt x="0" y="0"/>
                </a:moveTo>
                <a:lnTo>
                  <a:pt x="997272" y="0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9"/>
          <p:cNvSpPr/>
          <p:nvPr/>
        </p:nvSpPr>
        <p:spPr>
          <a:xfrm>
            <a:off x="3241543" y="2438850"/>
            <a:ext cx="0" cy="553720"/>
          </a:xfrm>
          <a:custGeom>
            <a:avLst/>
            <a:gdLst/>
            <a:ahLst/>
            <a:cxnLst/>
            <a:rect l="l" t="t" r="r" b="b"/>
            <a:pathLst>
              <a:path h="415289">
                <a:moveTo>
                  <a:pt x="0" y="0"/>
                </a:moveTo>
                <a:lnTo>
                  <a:pt x="0" y="415031"/>
                </a:lnTo>
              </a:path>
            </a:pathLst>
          </a:custGeom>
          <a:ln w="74649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0"/>
          <p:cNvSpPr/>
          <p:nvPr/>
        </p:nvSpPr>
        <p:spPr>
          <a:xfrm>
            <a:off x="3204218" y="2438850"/>
            <a:ext cx="74930" cy="553720"/>
          </a:xfrm>
          <a:custGeom>
            <a:avLst/>
            <a:gdLst/>
            <a:ahLst/>
            <a:cxnLst/>
            <a:rect l="l" t="t" r="r" b="b"/>
            <a:pathLst>
              <a:path w="74929" h="415289">
                <a:moveTo>
                  <a:pt x="0" y="0"/>
                </a:moveTo>
                <a:lnTo>
                  <a:pt x="74649" y="0"/>
                </a:lnTo>
                <a:lnTo>
                  <a:pt x="74649" y="415031"/>
                </a:lnTo>
                <a:lnTo>
                  <a:pt x="0" y="415031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1"/>
          <p:cNvSpPr/>
          <p:nvPr/>
        </p:nvSpPr>
        <p:spPr>
          <a:xfrm>
            <a:off x="3361080" y="2628224"/>
            <a:ext cx="0" cy="364067"/>
          </a:xfrm>
          <a:custGeom>
            <a:avLst/>
            <a:gdLst/>
            <a:ahLst/>
            <a:cxnLst/>
            <a:rect l="l" t="t" r="r" b="b"/>
            <a:pathLst>
              <a:path h="273050">
                <a:moveTo>
                  <a:pt x="0" y="0"/>
                </a:moveTo>
                <a:lnTo>
                  <a:pt x="0" y="273016"/>
                </a:lnTo>
              </a:path>
            </a:pathLst>
          </a:custGeom>
          <a:ln w="74624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2"/>
          <p:cNvSpPr/>
          <p:nvPr/>
        </p:nvSpPr>
        <p:spPr>
          <a:xfrm>
            <a:off x="3323768" y="2628224"/>
            <a:ext cx="74930" cy="364067"/>
          </a:xfrm>
          <a:custGeom>
            <a:avLst/>
            <a:gdLst/>
            <a:ahLst/>
            <a:cxnLst/>
            <a:rect l="l" t="t" r="r" b="b"/>
            <a:pathLst>
              <a:path w="74929" h="273050">
                <a:moveTo>
                  <a:pt x="0" y="0"/>
                </a:moveTo>
                <a:lnTo>
                  <a:pt x="74624" y="0"/>
                </a:lnTo>
                <a:lnTo>
                  <a:pt x="74624" y="273016"/>
                </a:lnTo>
                <a:lnTo>
                  <a:pt x="0" y="273016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3"/>
          <p:cNvSpPr/>
          <p:nvPr/>
        </p:nvSpPr>
        <p:spPr>
          <a:xfrm>
            <a:off x="3480605" y="2788394"/>
            <a:ext cx="0" cy="204047"/>
          </a:xfrm>
          <a:custGeom>
            <a:avLst/>
            <a:gdLst/>
            <a:ahLst/>
            <a:cxnLst/>
            <a:rect l="l" t="t" r="r" b="b"/>
            <a:pathLst>
              <a:path h="153035">
                <a:moveTo>
                  <a:pt x="0" y="0"/>
                </a:moveTo>
                <a:lnTo>
                  <a:pt x="0" y="152862"/>
                </a:lnTo>
              </a:path>
            </a:pathLst>
          </a:custGeom>
          <a:ln w="74624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4"/>
          <p:cNvSpPr/>
          <p:nvPr/>
        </p:nvSpPr>
        <p:spPr>
          <a:xfrm>
            <a:off x="3443292" y="2788394"/>
            <a:ext cx="74930" cy="204047"/>
          </a:xfrm>
          <a:custGeom>
            <a:avLst/>
            <a:gdLst/>
            <a:ahLst/>
            <a:cxnLst/>
            <a:rect l="l" t="t" r="r" b="b"/>
            <a:pathLst>
              <a:path w="74929" h="153035">
                <a:moveTo>
                  <a:pt x="0" y="0"/>
                </a:moveTo>
                <a:lnTo>
                  <a:pt x="74624" y="0"/>
                </a:lnTo>
                <a:lnTo>
                  <a:pt x="74624" y="152862"/>
                </a:lnTo>
                <a:lnTo>
                  <a:pt x="0" y="15286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5"/>
          <p:cNvSpPr/>
          <p:nvPr/>
        </p:nvSpPr>
        <p:spPr>
          <a:xfrm>
            <a:off x="3600143" y="2628208"/>
            <a:ext cx="0" cy="364067"/>
          </a:xfrm>
          <a:custGeom>
            <a:avLst/>
            <a:gdLst/>
            <a:ahLst/>
            <a:cxnLst/>
            <a:rect l="l" t="t" r="r" b="b"/>
            <a:pathLst>
              <a:path h="273050">
                <a:moveTo>
                  <a:pt x="0" y="0"/>
                </a:moveTo>
                <a:lnTo>
                  <a:pt x="0" y="273014"/>
                </a:lnTo>
              </a:path>
            </a:pathLst>
          </a:custGeom>
          <a:ln w="74649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/>
          <p:cNvSpPr/>
          <p:nvPr/>
        </p:nvSpPr>
        <p:spPr>
          <a:xfrm>
            <a:off x="3562817" y="2628208"/>
            <a:ext cx="74930" cy="364067"/>
          </a:xfrm>
          <a:custGeom>
            <a:avLst/>
            <a:gdLst/>
            <a:ahLst/>
            <a:cxnLst/>
            <a:rect l="l" t="t" r="r" b="b"/>
            <a:pathLst>
              <a:path w="74929" h="273050">
                <a:moveTo>
                  <a:pt x="0" y="0"/>
                </a:moveTo>
                <a:lnTo>
                  <a:pt x="74649" y="0"/>
                </a:lnTo>
                <a:lnTo>
                  <a:pt x="74649" y="273014"/>
                </a:lnTo>
                <a:lnTo>
                  <a:pt x="0" y="27301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7"/>
          <p:cNvSpPr/>
          <p:nvPr/>
        </p:nvSpPr>
        <p:spPr>
          <a:xfrm>
            <a:off x="3719679" y="2560870"/>
            <a:ext cx="0" cy="431800"/>
          </a:xfrm>
          <a:custGeom>
            <a:avLst/>
            <a:gdLst/>
            <a:ahLst/>
            <a:cxnLst/>
            <a:rect l="l" t="t" r="r" b="b"/>
            <a:pathLst>
              <a:path h="323850">
                <a:moveTo>
                  <a:pt x="0" y="0"/>
                </a:moveTo>
                <a:lnTo>
                  <a:pt x="0" y="323516"/>
                </a:lnTo>
              </a:path>
            </a:pathLst>
          </a:custGeom>
          <a:ln w="74624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8"/>
          <p:cNvSpPr/>
          <p:nvPr/>
        </p:nvSpPr>
        <p:spPr>
          <a:xfrm>
            <a:off x="3682367" y="2560870"/>
            <a:ext cx="74930" cy="431800"/>
          </a:xfrm>
          <a:custGeom>
            <a:avLst/>
            <a:gdLst/>
            <a:ahLst/>
            <a:cxnLst/>
            <a:rect l="l" t="t" r="r" b="b"/>
            <a:pathLst>
              <a:path w="74929" h="323850">
                <a:moveTo>
                  <a:pt x="0" y="0"/>
                </a:moveTo>
                <a:lnTo>
                  <a:pt x="74624" y="0"/>
                </a:lnTo>
                <a:lnTo>
                  <a:pt x="74624" y="323516"/>
                </a:lnTo>
                <a:lnTo>
                  <a:pt x="0" y="323516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9"/>
          <p:cNvSpPr/>
          <p:nvPr/>
        </p:nvSpPr>
        <p:spPr>
          <a:xfrm>
            <a:off x="3801892" y="2890321"/>
            <a:ext cx="74930" cy="102447"/>
          </a:xfrm>
          <a:custGeom>
            <a:avLst/>
            <a:gdLst/>
            <a:ahLst/>
            <a:cxnLst/>
            <a:rect l="l" t="t" r="r" b="b"/>
            <a:pathLst>
              <a:path w="74929" h="76835">
                <a:moveTo>
                  <a:pt x="0" y="0"/>
                </a:moveTo>
                <a:lnTo>
                  <a:pt x="74624" y="0"/>
                </a:lnTo>
                <a:lnTo>
                  <a:pt x="74624" y="76429"/>
                </a:lnTo>
                <a:lnTo>
                  <a:pt x="0" y="76429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0"/>
          <p:cNvSpPr/>
          <p:nvPr/>
        </p:nvSpPr>
        <p:spPr>
          <a:xfrm>
            <a:off x="3801892" y="2890321"/>
            <a:ext cx="74930" cy="102447"/>
          </a:xfrm>
          <a:custGeom>
            <a:avLst/>
            <a:gdLst/>
            <a:ahLst/>
            <a:cxnLst/>
            <a:rect l="l" t="t" r="r" b="b"/>
            <a:pathLst>
              <a:path w="74929" h="76835">
                <a:moveTo>
                  <a:pt x="0" y="0"/>
                </a:moveTo>
                <a:lnTo>
                  <a:pt x="74624" y="0"/>
                </a:lnTo>
                <a:lnTo>
                  <a:pt x="74624" y="76429"/>
                </a:lnTo>
                <a:lnTo>
                  <a:pt x="0" y="7642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1"/>
          <p:cNvSpPr/>
          <p:nvPr/>
        </p:nvSpPr>
        <p:spPr>
          <a:xfrm>
            <a:off x="3958742" y="2680570"/>
            <a:ext cx="0" cy="312420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3699"/>
                </a:lnTo>
              </a:path>
            </a:pathLst>
          </a:custGeom>
          <a:ln w="74649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2"/>
          <p:cNvSpPr/>
          <p:nvPr/>
        </p:nvSpPr>
        <p:spPr>
          <a:xfrm>
            <a:off x="3921417" y="2680570"/>
            <a:ext cx="74930" cy="312420"/>
          </a:xfrm>
          <a:custGeom>
            <a:avLst/>
            <a:gdLst/>
            <a:ahLst/>
            <a:cxnLst/>
            <a:rect l="l" t="t" r="r" b="b"/>
            <a:pathLst>
              <a:path w="74929" h="234314">
                <a:moveTo>
                  <a:pt x="0" y="0"/>
                </a:moveTo>
                <a:lnTo>
                  <a:pt x="74649" y="0"/>
                </a:lnTo>
                <a:lnTo>
                  <a:pt x="74649" y="233699"/>
                </a:lnTo>
                <a:lnTo>
                  <a:pt x="0" y="233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3"/>
          <p:cNvSpPr/>
          <p:nvPr/>
        </p:nvSpPr>
        <p:spPr>
          <a:xfrm>
            <a:off x="4078279" y="2836919"/>
            <a:ext cx="0" cy="155785"/>
          </a:xfrm>
          <a:custGeom>
            <a:avLst/>
            <a:gdLst/>
            <a:ahLst/>
            <a:cxnLst/>
            <a:rect l="l" t="t" r="r" b="b"/>
            <a:pathLst>
              <a:path h="116839">
                <a:moveTo>
                  <a:pt x="0" y="0"/>
                </a:moveTo>
                <a:lnTo>
                  <a:pt x="0" y="116427"/>
                </a:lnTo>
              </a:path>
            </a:pathLst>
          </a:custGeom>
          <a:ln w="74624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4"/>
          <p:cNvSpPr/>
          <p:nvPr/>
        </p:nvSpPr>
        <p:spPr>
          <a:xfrm>
            <a:off x="4040966" y="2836919"/>
            <a:ext cx="74930" cy="155785"/>
          </a:xfrm>
          <a:custGeom>
            <a:avLst/>
            <a:gdLst/>
            <a:ahLst/>
            <a:cxnLst/>
            <a:rect l="l" t="t" r="r" b="b"/>
            <a:pathLst>
              <a:path w="74929" h="116839">
                <a:moveTo>
                  <a:pt x="0" y="0"/>
                </a:moveTo>
                <a:lnTo>
                  <a:pt x="74624" y="0"/>
                </a:lnTo>
                <a:lnTo>
                  <a:pt x="74624" y="116427"/>
                </a:lnTo>
                <a:lnTo>
                  <a:pt x="0" y="11642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5"/>
          <p:cNvSpPr/>
          <p:nvPr/>
        </p:nvSpPr>
        <p:spPr>
          <a:xfrm>
            <a:off x="4168894" y="2991826"/>
            <a:ext cx="997585" cy="0"/>
          </a:xfrm>
          <a:custGeom>
            <a:avLst/>
            <a:gdLst/>
            <a:ahLst/>
            <a:cxnLst/>
            <a:rect l="l" t="t" r="r" b="b"/>
            <a:pathLst>
              <a:path w="997585">
                <a:moveTo>
                  <a:pt x="0" y="0"/>
                </a:moveTo>
                <a:lnTo>
                  <a:pt x="997497" y="0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6"/>
          <p:cNvSpPr/>
          <p:nvPr/>
        </p:nvSpPr>
        <p:spPr>
          <a:xfrm>
            <a:off x="4203841" y="2438454"/>
            <a:ext cx="0" cy="553720"/>
          </a:xfrm>
          <a:custGeom>
            <a:avLst/>
            <a:gdLst/>
            <a:ahLst/>
            <a:cxnLst/>
            <a:rect l="l" t="t" r="r" b="b"/>
            <a:pathLst>
              <a:path h="415289">
                <a:moveTo>
                  <a:pt x="0" y="0"/>
                </a:moveTo>
                <a:lnTo>
                  <a:pt x="0" y="415029"/>
                </a:lnTo>
              </a:path>
            </a:pathLst>
          </a:custGeom>
          <a:ln w="372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7"/>
          <p:cNvSpPr/>
          <p:nvPr/>
        </p:nvSpPr>
        <p:spPr>
          <a:xfrm>
            <a:off x="4185194" y="2438454"/>
            <a:ext cx="37465" cy="553720"/>
          </a:xfrm>
          <a:custGeom>
            <a:avLst/>
            <a:gdLst/>
            <a:ahLst/>
            <a:cxnLst/>
            <a:rect l="l" t="t" r="r" b="b"/>
            <a:pathLst>
              <a:path w="37464" h="415289">
                <a:moveTo>
                  <a:pt x="0" y="0"/>
                </a:moveTo>
                <a:lnTo>
                  <a:pt x="37299" y="0"/>
                </a:lnTo>
                <a:lnTo>
                  <a:pt x="37299" y="415029"/>
                </a:lnTo>
                <a:lnTo>
                  <a:pt x="0" y="41502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8"/>
          <p:cNvSpPr/>
          <p:nvPr/>
        </p:nvSpPr>
        <p:spPr>
          <a:xfrm>
            <a:off x="4240228" y="2981095"/>
            <a:ext cx="106574" cy="216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29"/>
          <p:cNvSpPr/>
          <p:nvPr/>
        </p:nvSpPr>
        <p:spPr>
          <a:xfrm>
            <a:off x="4383153" y="2576365"/>
            <a:ext cx="0" cy="415713"/>
          </a:xfrm>
          <a:custGeom>
            <a:avLst/>
            <a:gdLst/>
            <a:ahLst/>
            <a:cxnLst/>
            <a:rect l="l" t="t" r="r" b="b"/>
            <a:pathLst>
              <a:path h="311785">
                <a:moveTo>
                  <a:pt x="0" y="0"/>
                </a:moveTo>
                <a:lnTo>
                  <a:pt x="0" y="311654"/>
                </a:lnTo>
              </a:path>
            </a:pathLst>
          </a:custGeom>
          <a:ln w="37274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0"/>
          <p:cNvSpPr/>
          <p:nvPr/>
        </p:nvSpPr>
        <p:spPr>
          <a:xfrm>
            <a:off x="4364519" y="2576365"/>
            <a:ext cx="37465" cy="415713"/>
          </a:xfrm>
          <a:custGeom>
            <a:avLst/>
            <a:gdLst/>
            <a:ahLst/>
            <a:cxnLst/>
            <a:rect l="l" t="t" r="r" b="b"/>
            <a:pathLst>
              <a:path w="37464" h="311785">
                <a:moveTo>
                  <a:pt x="0" y="0"/>
                </a:moveTo>
                <a:lnTo>
                  <a:pt x="37274" y="0"/>
                </a:lnTo>
                <a:lnTo>
                  <a:pt x="37274" y="311654"/>
                </a:lnTo>
                <a:lnTo>
                  <a:pt x="0" y="31165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1"/>
          <p:cNvSpPr/>
          <p:nvPr/>
        </p:nvSpPr>
        <p:spPr>
          <a:xfrm>
            <a:off x="4419531" y="2653827"/>
            <a:ext cx="281137" cy="5477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2"/>
          <p:cNvSpPr/>
          <p:nvPr/>
        </p:nvSpPr>
        <p:spPr>
          <a:xfrm>
            <a:off x="4663368" y="2653827"/>
            <a:ext cx="37465" cy="338667"/>
          </a:xfrm>
          <a:custGeom>
            <a:avLst/>
            <a:gdLst/>
            <a:ahLst/>
            <a:cxnLst/>
            <a:rect l="l" t="t" r="r" b="b"/>
            <a:pathLst>
              <a:path w="37464" h="254000">
                <a:moveTo>
                  <a:pt x="0" y="0"/>
                </a:moveTo>
                <a:lnTo>
                  <a:pt x="37299" y="0"/>
                </a:lnTo>
                <a:lnTo>
                  <a:pt x="37299" y="253524"/>
                </a:lnTo>
                <a:lnTo>
                  <a:pt x="0" y="25352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3"/>
          <p:cNvSpPr/>
          <p:nvPr/>
        </p:nvSpPr>
        <p:spPr>
          <a:xfrm>
            <a:off x="4723141" y="2991841"/>
            <a:ext cx="37465" cy="86359"/>
          </a:xfrm>
          <a:custGeom>
            <a:avLst/>
            <a:gdLst/>
            <a:ahLst/>
            <a:cxnLst/>
            <a:rect l="l" t="t" r="r" b="b"/>
            <a:pathLst>
              <a:path w="37464" h="64769">
                <a:moveTo>
                  <a:pt x="0" y="64737"/>
                </a:moveTo>
                <a:lnTo>
                  <a:pt x="37299" y="64737"/>
                </a:lnTo>
                <a:lnTo>
                  <a:pt x="37299" y="0"/>
                </a:lnTo>
                <a:lnTo>
                  <a:pt x="0" y="0"/>
                </a:lnTo>
                <a:lnTo>
                  <a:pt x="0" y="64737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4"/>
          <p:cNvSpPr/>
          <p:nvPr/>
        </p:nvSpPr>
        <p:spPr>
          <a:xfrm>
            <a:off x="4723141" y="2991841"/>
            <a:ext cx="37465" cy="86359"/>
          </a:xfrm>
          <a:custGeom>
            <a:avLst/>
            <a:gdLst/>
            <a:ahLst/>
            <a:cxnLst/>
            <a:rect l="l" t="t" r="r" b="b"/>
            <a:pathLst>
              <a:path w="37464" h="64769">
                <a:moveTo>
                  <a:pt x="0" y="64737"/>
                </a:moveTo>
                <a:lnTo>
                  <a:pt x="37299" y="64737"/>
                </a:lnTo>
                <a:lnTo>
                  <a:pt x="37299" y="0"/>
                </a:lnTo>
                <a:lnTo>
                  <a:pt x="0" y="0"/>
                </a:lnTo>
                <a:lnTo>
                  <a:pt x="0" y="64737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5"/>
          <p:cNvSpPr/>
          <p:nvPr/>
        </p:nvSpPr>
        <p:spPr>
          <a:xfrm>
            <a:off x="4801553" y="2532088"/>
            <a:ext cx="0" cy="460587"/>
          </a:xfrm>
          <a:custGeom>
            <a:avLst/>
            <a:gdLst/>
            <a:ahLst/>
            <a:cxnLst/>
            <a:rect l="l" t="t" r="r" b="b"/>
            <a:pathLst>
              <a:path h="345439">
                <a:moveTo>
                  <a:pt x="0" y="0"/>
                </a:moveTo>
                <a:lnTo>
                  <a:pt x="0" y="344871"/>
                </a:lnTo>
              </a:path>
            </a:pathLst>
          </a:custGeom>
          <a:ln w="37274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6"/>
          <p:cNvSpPr/>
          <p:nvPr/>
        </p:nvSpPr>
        <p:spPr>
          <a:xfrm>
            <a:off x="4782918" y="2532088"/>
            <a:ext cx="37465" cy="460587"/>
          </a:xfrm>
          <a:custGeom>
            <a:avLst/>
            <a:gdLst/>
            <a:ahLst/>
            <a:cxnLst/>
            <a:rect l="l" t="t" r="r" b="b"/>
            <a:pathLst>
              <a:path w="37464" h="345439">
                <a:moveTo>
                  <a:pt x="0" y="0"/>
                </a:moveTo>
                <a:lnTo>
                  <a:pt x="37274" y="0"/>
                </a:lnTo>
                <a:lnTo>
                  <a:pt x="37274" y="344871"/>
                </a:lnTo>
                <a:lnTo>
                  <a:pt x="0" y="344871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7"/>
          <p:cNvSpPr/>
          <p:nvPr/>
        </p:nvSpPr>
        <p:spPr>
          <a:xfrm>
            <a:off x="4837930" y="2673814"/>
            <a:ext cx="285899" cy="4262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8"/>
          <p:cNvSpPr/>
          <p:nvPr/>
        </p:nvSpPr>
        <p:spPr>
          <a:xfrm>
            <a:off x="5147217" y="2994399"/>
            <a:ext cx="997585" cy="0"/>
          </a:xfrm>
          <a:custGeom>
            <a:avLst/>
            <a:gdLst/>
            <a:ahLst/>
            <a:cxnLst/>
            <a:rect l="l" t="t" r="r" b="b"/>
            <a:pathLst>
              <a:path w="997585">
                <a:moveTo>
                  <a:pt x="0" y="0"/>
                </a:moveTo>
                <a:lnTo>
                  <a:pt x="997322" y="0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39"/>
          <p:cNvSpPr/>
          <p:nvPr/>
        </p:nvSpPr>
        <p:spPr>
          <a:xfrm>
            <a:off x="5217102" y="2578863"/>
            <a:ext cx="0" cy="415713"/>
          </a:xfrm>
          <a:custGeom>
            <a:avLst/>
            <a:gdLst/>
            <a:ahLst/>
            <a:cxnLst/>
            <a:rect l="l" t="t" r="r" b="b"/>
            <a:pathLst>
              <a:path h="311785">
                <a:moveTo>
                  <a:pt x="0" y="0"/>
                </a:moveTo>
                <a:lnTo>
                  <a:pt x="0" y="311654"/>
                </a:lnTo>
              </a:path>
            </a:pathLst>
          </a:custGeom>
          <a:ln w="74574">
            <a:solidFill>
              <a:srgbClr val="D8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0"/>
          <p:cNvSpPr/>
          <p:nvPr/>
        </p:nvSpPr>
        <p:spPr>
          <a:xfrm>
            <a:off x="5179814" y="2578863"/>
            <a:ext cx="74930" cy="415713"/>
          </a:xfrm>
          <a:custGeom>
            <a:avLst/>
            <a:gdLst/>
            <a:ahLst/>
            <a:cxnLst/>
            <a:rect l="l" t="t" r="r" b="b"/>
            <a:pathLst>
              <a:path w="74929" h="311785">
                <a:moveTo>
                  <a:pt x="0" y="0"/>
                </a:moveTo>
                <a:lnTo>
                  <a:pt x="74574" y="0"/>
                </a:lnTo>
                <a:lnTo>
                  <a:pt x="74574" y="311654"/>
                </a:lnTo>
                <a:lnTo>
                  <a:pt x="0" y="31165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1"/>
          <p:cNvSpPr/>
          <p:nvPr/>
        </p:nvSpPr>
        <p:spPr>
          <a:xfrm>
            <a:off x="5336626" y="2774287"/>
            <a:ext cx="0" cy="220133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5064"/>
                </a:lnTo>
              </a:path>
            </a:pathLst>
          </a:custGeom>
          <a:ln w="74574">
            <a:solidFill>
              <a:srgbClr val="D8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2"/>
          <p:cNvSpPr/>
          <p:nvPr/>
        </p:nvSpPr>
        <p:spPr>
          <a:xfrm>
            <a:off x="5299339" y="2774287"/>
            <a:ext cx="74930" cy="220133"/>
          </a:xfrm>
          <a:custGeom>
            <a:avLst/>
            <a:gdLst/>
            <a:ahLst/>
            <a:cxnLst/>
            <a:rect l="l" t="t" r="r" b="b"/>
            <a:pathLst>
              <a:path w="74929" h="165100">
                <a:moveTo>
                  <a:pt x="0" y="0"/>
                </a:moveTo>
                <a:lnTo>
                  <a:pt x="74574" y="0"/>
                </a:lnTo>
                <a:lnTo>
                  <a:pt x="74574" y="165064"/>
                </a:lnTo>
                <a:lnTo>
                  <a:pt x="0" y="16506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3"/>
          <p:cNvSpPr/>
          <p:nvPr/>
        </p:nvSpPr>
        <p:spPr>
          <a:xfrm>
            <a:off x="5418889" y="2991074"/>
            <a:ext cx="74930" cy="86359"/>
          </a:xfrm>
          <a:custGeom>
            <a:avLst/>
            <a:gdLst/>
            <a:ahLst/>
            <a:cxnLst/>
            <a:rect l="l" t="t" r="r" b="b"/>
            <a:pathLst>
              <a:path w="74929" h="64769">
                <a:moveTo>
                  <a:pt x="0" y="64737"/>
                </a:moveTo>
                <a:lnTo>
                  <a:pt x="74549" y="64737"/>
                </a:lnTo>
                <a:lnTo>
                  <a:pt x="74549" y="0"/>
                </a:lnTo>
                <a:lnTo>
                  <a:pt x="0" y="0"/>
                </a:lnTo>
                <a:lnTo>
                  <a:pt x="0" y="64737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4"/>
          <p:cNvSpPr/>
          <p:nvPr/>
        </p:nvSpPr>
        <p:spPr>
          <a:xfrm>
            <a:off x="5418889" y="2991074"/>
            <a:ext cx="74930" cy="86359"/>
          </a:xfrm>
          <a:custGeom>
            <a:avLst/>
            <a:gdLst/>
            <a:ahLst/>
            <a:cxnLst/>
            <a:rect l="l" t="t" r="r" b="b"/>
            <a:pathLst>
              <a:path w="74929" h="64769">
                <a:moveTo>
                  <a:pt x="0" y="64737"/>
                </a:moveTo>
                <a:lnTo>
                  <a:pt x="74549" y="64737"/>
                </a:lnTo>
                <a:lnTo>
                  <a:pt x="74549" y="0"/>
                </a:lnTo>
                <a:lnTo>
                  <a:pt x="0" y="0"/>
                </a:lnTo>
                <a:lnTo>
                  <a:pt x="0" y="64737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5"/>
          <p:cNvSpPr/>
          <p:nvPr/>
        </p:nvSpPr>
        <p:spPr>
          <a:xfrm>
            <a:off x="5575701" y="2998178"/>
            <a:ext cx="0" cy="204047"/>
          </a:xfrm>
          <a:custGeom>
            <a:avLst/>
            <a:gdLst/>
            <a:ahLst/>
            <a:cxnLst/>
            <a:rect l="l" t="t" r="r" b="b"/>
            <a:pathLst>
              <a:path h="153035">
                <a:moveTo>
                  <a:pt x="0" y="0"/>
                </a:moveTo>
                <a:lnTo>
                  <a:pt x="0" y="152862"/>
                </a:lnTo>
              </a:path>
            </a:pathLst>
          </a:custGeom>
          <a:ln w="74574">
            <a:solidFill>
              <a:srgbClr val="D8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6"/>
          <p:cNvSpPr/>
          <p:nvPr/>
        </p:nvSpPr>
        <p:spPr>
          <a:xfrm>
            <a:off x="5538413" y="2998178"/>
            <a:ext cx="74930" cy="204047"/>
          </a:xfrm>
          <a:custGeom>
            <a:avLst/>
            <a:gdLst/>
            <a:ahLst/>
            <a:cxnLst/>
            <a:rect l="l" t="t" r="r" b="b"/>
            <a:pathLst>
              <a:path w="74929" h="153035">
                <a:moveTo>
                  <a:pt x="0" y="152862"/>
                </a:moveTo>
                <a:lnTo>
                  <a:pt x="74574" y="152862"/>
                </a:lnTo>
                <a:lnTo>
                  <a:pt x="74574" y="0"/>
                </a:lnTo>
                <a:lnTo>
                  <a:pt x="0" y="0"/>
                </a:lnTo>
                <a:lnTo>
                  <a:pt x="0" y="152862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7"/>
          <p:cNvSpPr/>
          <p:nvPr/>
        </p:nvSpPr>
        <p:spPr>
          <a:xfrm>
            <a:off x="5695251" y="2807515"/>
            <a:ext cx="0" cy="187113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152"/>
                </a:lnTo>
              </a:path>
            </a:pathLst>
          </a:custGeom>
          <a:ln w="74574">
            <a:solidFill>
              <a:srgbClr val="D8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48"/>
          <p:cNvSpPr/>
          <p:nvPr/>
        </p:nvSpPr>
        <p:spPr>
          <a:xfrm>
            <a:off x="5657963" y="2807515"/>
            <a:ext cx="74930" cy="187113"/>
          </a:xfrm>
          <a:custGeom>
            <a:avLst/>
            <a:gdLst/>
            <a:ahLst/>
            <a:cxnLst/>
            <a:rect l="l" t="t" r="r" b="b"/>
            <a:pathLst>
              <a:path w="74929" h="140335">
                <a:moveTo>
                  <a:pt x="0" y="0"/>
                </a:moveTo>
                <a:lnTo>
                  <a:pt x="74574" y="0"/>
                </a:lnTo>
                <a:lnTo>
                  <a:pt x="74574" y="140152"/>
                </a:lnTo>
                <a:lnTo>
                  <a:pt x="0" y="14015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49"/>
          <p:cNvSpPr/>
          <p:nvPr/>
        </p:nvSpPr>
        <p:spPr>
          <a:xfrm>
            <a:off x="5777488" y="2892494"/>
            <a:ext cx="74930" cy="102447"/>
          </a:xfrm>
          <a:custGeom>
            <a:avLst/>
            <a:gdLst/>
            <a:ahLst/>
            <a:cxnLst/>
            <a:rect l="l" t="t" r="r" b="b"/>
            <a:pathLst>
              <a:path w="74929" h="76835">
                <a:moveTo>
                  <a:pt x="0" y="0"/>
                </a:moveTo>
                <a:lnTo>
                  <a:pt x="74574" y="0"/>
                </a:lnTo>
                <a:lnTo>
                  <a:pt x="74574" y="76429"/>
                </a:lnTo>
                <a:lnTo>
                  <a:pt x="0" y="76429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0"/>
          <p:cNvSpPr/>
          <p:nvPr/>
        </p:nvSpPr>
        <p:spPr>
          <a:xfrm>
            <a:off x="5777488" y="2892494"/>
            <a:ext cx="74930" cy="102447"/>
          </a:xfrm>
          <a:custGeom>
            <a:avLst/>
            <a:gdLst/>
            <a:ahLst/>
            <a:cxnLst/>
            <a:rect l="l" t="t" r="r" b="b"/>
            <a:pathLst>
              <a:path w="74929" h="76835">
                <a:moveTo>
                  <a:pt x="0" y="0"/>
                </a:moveTo>
                <a:lnTo>
                  <a:pt x="74574" y="0"/>
                </a:lnTo>
                <a:lnTo>
                  <a:pt x="74574" y="76429"/>
                </a:lnTo>
                <a:lnTo>
                  <a:pt x="0" y="7642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1"/>
          <p:cNvSpPr/>
          <p:nvPr/>
        </p:nvSpPr>
        <p:spPr>
          <a:xfrm>
            <a:off x="5934313" y="2995639"/>
            <a:ext cx="0" cy="155785"/>
          </a:xfrm>
          <a:custGeom>
            <a:avLst/>
            <a:gdLst/>
            <a:ahLst/>
            <a:cxnLst/>
            <a:rect l="l" t="t" r="r" b="b"/>
            <a:pathLst>
              <a:path h="116839">
                <a:moveTo>
                  <a:pt x="0" y="0"/>
                </a:moveTo>
                <a:lnTo>
                  <a:pt x="0" y="116424"/>
                </a:lnTo>
              </a:path>
            </a:pathLst>
          </a:custGeom>
          <a:ln w="74549">
            <a:solidFill>
              <a:srgbClr val="D8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2"/>
          <p:cNvSpPr/>
          <p:nvPr/>
        </p:nvSpPr>
        <p:spPr>
          <a:xfrm>
            <a:off x="5897038" y="2995637"/>
            <a:ext cx="74930" cy="155785"/>
          </a:xfrm>
          <a:custGeom>
            <a:avLst/>
            <a:gdLst/>
            <a:ahLst/>
            <a:cxnLst/>
            <a:rect l="l" t="t" r="r" b="b"/>
            <a:pathLst>
              <a:path w="74929" h="116839">
                <a:moveTo>
                  <a:pt x="0" y="116424"/>
                </a:moveTo>
                <a:lnTo>
                  <a:pt x="74549" y="116424"/>
                </a:lnTo>
                <a:lnTo>
                  <a:pt x="74549" y="0"/>
                </a:lnTo>
                <a:lnTo>
                  <a:pt x="0" y="0"/>
                </a:lnTo>
                <a:lnTo>
                  <a:pt x="0" y="116424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3"/>
          <p:cNvSpPr/>
          <p:nvPr/>
        </p:nvSpPr>
        <p:spPr>
          <a:xfrm>
            <a:off x="6053837" y="2839092"/>
            <a:ext cx="0" cy="155785"/>
          </a:xfrm>
          <a:custGeom>
            <a:avLst/>
            <a:gdLst/>
            <a:ahLst/>
            <a:cxnLst/>
            <a:rect l="l" t="t" r="r" b="b"/>
            <a:pathLst>
              <a:path h="116839">
                <a:moveTo>
                  <a:pt x="0" y="0"/>
                </a:moveTo>
                <a:lnTo>
                  <a:pt x="0" y="116427"/>
                </a:lnTo>
              </a:path>
            </a:pathLst>
          </a:custGeom>
          <a:ln w="74549">
            <a:solidFill>
              <a:srgbClr val="D8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4"/>
          <p:cNvSpPr/>
          <p:nvPr/>
        </p:nvSpPr>
        <p:spPr>
          <a:xfrm>
            <a:off x="6016562" y="2839092"/>
            <a:ext cx="74930" cy="155785"/>
          </a:xfrm>
          <a:custGeom>
            <a:avLst/>
            <a:gdLst/>
            <a:ahLst/>
            <a:cxnLst/>
            <a:rect l="l" t="t" r="r" b="b"/>
            <a:pathLst>
              <a:path w="74929" h="116839">
                <a:moveTo>
                  <a:pt x="0" y="0"/>
                </a:moveTo>
                <a:lnTo>
                  <a:pt x="74549" y="0"/>
                </a:lnTo>
                <a:lnTo>
                  <a:pt x="74549" y="116427"/>
                </a:lnTo>
                <a:lnTo>
                  <a:pt x="0" y="11642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55"/>
          <p:cNvSpPr/>
          <p:nvPr/>
        </p:nvSpPr>
        <p:spPr>
          <a:xfrm>
            <a:off x="6296840" y="2820212"/>
            <a:ext cx="709295" cy="0"/>
          </a:xfrm>
          <a:custGeom>
            <a:avLst/>
            <a:gdLst/>
            <a:ahLst/>
            <a:cxnLst/>
            <a:rect l="l" t="t" r="r" b="b"/>
            <a:pathLst>
              <a:path w="709295">
                <a:moveTo>
                  <a:pt x="0" y="0"/>
                </a:moveTo>
                <a:lnTo>
                  <a:pt x="709048" y="0"/>
                </a:lnTo>
              </a:path>
            </a:pathLst>
          </a:custGeom>
          <a:ln w="2857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56"/>
          <p:cNvSpPr/>
          <p:nvPr/>
        </p:nvSpPr>
        <p:spPr>
          <a:xfrm>
            <a:off x="6991601" y="2738234"/>
            <a:ext cx="158249" cy="163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57"/>
          <p:cNvSpPr txBox="1"/>
          <p:nvPr/>
        </p:nvSpPr>
        <p:spPr>
          <a:xfrm>
            <a:off x="3298919" y="3283193"/>
            <a:ext cx="24237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Representation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95134" y="904321"/>
            <a:ext cx="4325620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Príznaky:</a:t>
            </a:r>
            <a:r>
              <a:rPr kumimoji="0" lang="sk-SK" sz="2800" b="0" i="0" u="none" strike="noStrike" kern="1200" cap="none" spc="-5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motivácia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1707281" y="1934603"/>
            <a:ext cx="0" cy="2977727"/>
          </a:xfrm>
          <a:custGeom>
            <a:avLst/>
            <a:gdLst/>
            <a:ahLst/>
            <a:cxnLst/>
            <a:rect l="l" t="t" r="r" b="b"/>
            <a:pathLst>
              <a:path h="2233295">
                <a:moveTo>
                  <a:pt x="0" y="0"/>
                </a:moveTo>
                <a:lnTo>
                  <a:pt x="0" y="2232895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00733" y="3423198"/>
            <a:ext cx="2213610" cy="0"/>
          </a:xfrm>
          <a:custGeom>
            <a:avLst/>
            <a:gdLst/>
            <a:ahLst/>
            <a:cxnLst/>
            <a:rect l="l" t="t" r="r" b="b"/>
            <a:pathLst>
              <a:path w="2213610">
                <a:moveTo>
                  <a:pt x="2213095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452610" y="3026268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764034" y="2902568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538710" y="3512167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777234" y="3591700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1757409" y="3256002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1399610" y="3218384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624883" y="3079302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214085" y="2513836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1452610" y="2275303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1942959" y="2407803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2194733" y="3079268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2121859" y="3786034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1856808" y="3998066"/>
            <a:ext cx="105149" cy="140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1412860" y="3989232"/>
            <a:ext cx="105149" cy="140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1180935" y="3715367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1015286" y="3282467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1094811" y="2911402"/>
            <a:ext cx="105149" cy="1401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2188108" y="2681702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2333858" y="3733034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571885" y="4307299"/>
            <a:ext cx="105149" cy="140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2314008" y="3370800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095334" y="4280799"/>
            <a:ext cx="105149" cy="140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 txBox="1"/>
          <p:nvPr/>
        </p:nvSpPr>
        <p:spPr>
          <a:xfrm>
            <a:off x="574383" y="3400753"/>
            <a:ext cx="1143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62" name="object 58"/>
          <p:cNvSpPr txBox="1"/>
          <p:nvPr/>
        </p:nvSpPr>
        <p:spPr>
          <a:xfrm>
            <a:off x="1747208" y="1934185"/>
            <a:ext cx="1143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68" name="object 64"/>
          <p:cNvSpPr txBox="1"/>
          <p:nvPr/>
        </p:nvSpPr>
        <p:spPr>
          <a:xfrm>
            <a:off x="743358" y="5052778"/>
            <a:ext cx="2100450" cy="67710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sk-SK" sz="1400" spc="-5" dirty="0" smtClean="0">
                <a:latin typeface="Arial"/>
                <a:cs typeface="Arial"/>
              </a:rPr>
              <a:t>Nevieme oddeliť červené a modré pomocou lineárneho klasifikátora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95134" y="904321"/>
            <a:ext cx="4325620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Príznaky:</a:t>
            </a:r>
            <a:r>
              <a:rPr kumimoji="0" lang="sk-SK" sz="2800" b="0" i="0" u="none" strike="noStrike" kern="1200" cap="none" spc="-5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motivácia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1707281" y="1934603"/>
            <a:ext cx="0" cy="2977727"/>
          </a:xfrm>
          <a:custGeom>
            <a:avLst/>
            <a:gdLst/>
            <a:ahLst/>
            <a:cxnLst/>
            <a:rect l="l" t="t" r="r" b="b"/>
            <a:pathLst>
              <a:path h="2233295">
                <a:moveTo>
                  <a:pt x="0" y="0"/>
                </a:moveTo>
                <a:lnTo>
                  <a:pt x="0" y="2232895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00733" y="3423198"/>
            <a:ext cx="2213610" cy="0"/>
          </a:xfrm>
          <a:custGeom>
            <a:avLst/>
            <a:gdLst/>
            <a:ahLst/>
            <a:cxnLst/>
            <a:rect l="l" t="t" r="r" b="b"/>
            <a:pathLst>
              <a:path w="2213610">
                <a:moveTo>
                  <a:pt x="2213095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452610" y="3026268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764034" y="2902568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538710" y="3512167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777234" y="3591700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1757409" y="3256002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1399610" y="3218384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624883" y="3079302"/>
            <a:ext cx="105149" cy="14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214085" y="2513836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1452610" y="2275303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1942959" y="2407803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2194733" y="3079268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2121859" y="3786034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1856808" y="3998066"/>
            <a:ext cx="105149" cy="140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1412860" y="3989232"/>
            <a:ext cx="105149" cy="140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1180935" y="3715367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1015286" y="3282467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1094811" y="2911402"/>
            <a:ext cx="105149" cy="1401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2188108" y="2681702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2333858" y="3733034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1571885" y="4307299"/>
            <a:ext cx="105149" cy="140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2314008" y="3370800"/>
            <a:ext cx="105149" cy="140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095334" y="4280799"/>
            <a:ext cx="105149" cy="140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7137346" y="1952303"/>
            <a:ext cx="0" cy="2977727"/>
          </a:xfrm>
          <a:custGeom>
            <a:avLst/>
            <a:gdLst/>
            <a:ahLst/>
            <a:cxnLst/>
            <a:rect l="l" t="t" r="r" b="b"/>
            <a:pathLst>
              <a:path h="2233295">
                <a:moveTo>
                  <a:pt x="0" y="0"/>
                </a:moveTo>
                <a:lnTo>
                  <a:pt x="0" y="2232895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6030798" y="3440898"/>
            <a:ext cx="2213610" cy="0"/>
          </a:xfrm>
          <a:custGeom>
            <a:avLst/>
            <a:gdLst/>
            <a:ahLst/>
            <a:cxnLst/>
            <a:rect l="l" t="t" r="r" b="b"/>
            <a:pathLst>
              <a:path w="2213609">
                <a:moveTo>
                  <a:pt x="2213095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7213973" y="4413332"/>
            <a:ext cx="105149" cy="1401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7194098" y="2920268"/>
            <a:ext cx="105149" cy="1401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7187423" y="2637535"/>
            <a:ext cx="105149" cy="1401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7207298" y="3609400"/>
            <a:ext cx="105149" cy="1401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7187474" y="3273700"/>
            <a:ext cx="105149" cy="1401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7174223" y="3863348"/>
            <a:ext cx="105149" cy="1402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7213948" y="4139499"/>
            <a:ext cx="105149" cy="1401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7750697" y="4678398"/>
            <a:ext cx="105149" cy="1401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7532045" y="2310637"/>
            <a:ext cx="164774" cy="29926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634319" y="3109666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43049" y="86099"/>
                </a:move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51492" y="834"/>
                </a:lnTo>
                <a:lnTo>
                  <a:pt x="82827" y="26575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7634319" y="3109666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0" y="43049"/>
                </a:move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78875" y="19166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close/>
              </a:path>
            </a:pathLst>
          </a:custGeom>
          <a:ln w="19049">
            <a:solidFill>
              <a:srgbClr val="0736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819844" y="4125630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43049" y="86099"/>
                </a:move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lnTo>
                  <a:pt x="3383" y="26293"/>
                </a:lnTo>
                <a:lnTo>
                  <a:pt x="12623" y="12599"/>
                </a:lnTo>
                <a:lnTo>
                  <a:pt x="26293" y="3383"/>
                </a:lnTo>
                <a:lnTo>
                  <a:pt x="43049" y="0"/>
                </a:lnTo>
                <a:lnTo>
                  <a:pt x="51492" y="833"/>
                </a:lnTo>
                <a:lnTo>
                  <a:pt x="82827" y="26568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7819844" y="4125630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0" y="43049"/>
                </a:move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78875" y="19157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close/>
              </a:path>
            </a:pathLst>
          </a:custGeom>
          <a:ln w="19049">
            <a:solidFill>
              <a:srgbClr val="0736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7691072" y="2884902"/>
            <a:ext cx="105149" cy="140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7746969" y="3224501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43049" y="86099"/>
                </a:move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51492" y="834"/>
                </a:lnTo>
                <a:lnTo>
                  <a:pt x="82827" y="26575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7746969" y="3224498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0" y="43049"/>
                </a:move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78875" y="19166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close/>
              </a:path>
            </a:pathLst>
          </a:custGeom>
          <a:ln w="19049">
            <a:solidFill>
              <a:srgbClr val="0736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7823547" y="3927432"/>
            <a:ext cx="105149" cy="1401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7852969" y="4284698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43049" y="86099"/>
                </a:move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lnTo>
                  <a:pt x="3383" y="26293"/>
                </a:lnTo>
                <a:lnTo>
                  <a:pt x="12623" y="12599"/>
                </a:lnTo>
                <a:lnTo>
                  <a:pt x="26293" y="3383"/>
                </a:lnTo>
                <a:lnTo>
                  <a:pt x="43049" y="0"/>
                </a:lnTo>
                <a:lnTo>
                  <a:pt x="51492" y="833"/>
                </a:lnTo>
                <a:lnTo>
                  <a:pt x="82827" y="26568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7852969" y="4284698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0" y="43049"/>
                </a:move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78875" y="19157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close/>
              </a:path>
            </a:pathLst>
          </a:custGeom>
          <a:ln w="19049">
            <a:solidFill>
              <a:srgbClr val="0736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7826470" y="3551398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43049" y="86099"/>
                </a:move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51492" y="834"/>
                </a:lnTo>
                <a:lnTo>
                  <a:pt x="82827" y="26575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7826469" y="3551398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0" y="43049"/>
                </a:move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78875" y="19166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close/>
              </a:path>
            </a:pathLst>
          </a:custGeom>
          <a:ln w="19049">
            <a:solidFill>
              <a:srgbClr val="0736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7618172" y="2699402"/>
            <a:ext cx="105149" cy="1401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7763921" y="3750734"/>
            <a:ext cx="105149" cy="140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7578423" y="2027970"/>
            <a:ext cx="105149" cy="140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7753594" y="3401198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43049" y="86099"/>
                </a:move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51492" y="834"/>
                </a:lnTo>
                <a:lnTo>
                  <a:pt x="82827" y="26575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7753594" y="3401198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0" y="43049"/>
                </a:move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78875" y="19166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close/>
              </a:path>
            </a:pathLst>
          </a:custGeom>
          <a:ln w="19049">
            <a:solidFill>
              <a:srgbClr val="0736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7740319" y="4408365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43049" y="86099"/>
                </a:move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lnTo>
                  <a:pt x="3383" y="26293"/>
                </a:lnTo>
                <a:lnTo>
                  <a:pt x="12623" y="12599"/>
                </a:lnTo>
                <a:lnTo>
                  <a:pt x="26293" y="3383"/>
                </a:lnTo>
                <a:lnTo>
                  <a:pt x="43049" y="0"/>
                </a:lnTo>
                <a:lnTo>
                  <a:pt x="51492" y="833"/>
                </a:lnTo>
                <a:lnTo>
                  <a:pt x="82827" y="26568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7740319" y="4408365"/>
            <a:ext cx="86360" cy="115147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0" y="43049"/>
                </a:moveTo>
                <a:lnTo>
                  <a:pt x="3383" y="26293"/>
                </a:lnTo>
                <a:lnTo>
                  <a:pt x="12609" y="12609"/>
                </a:lnTo>
                <a:lnTo>
                  <a:pt x="26293" y="3383"/>
                </a:lnTo>
                <a:lnTo>
                  <a:pt x="43049" y="0"/>
                </a:lnTo>
                <a:lnTo>
                  <a:pt x="78875" y="19157"/>
                </a:lnTo>
                <a:lnTo>
                  <a:pt x="86099" y="43049"/>
                </a:lnTo>
                <a:lnTo>
                  <a:pt x="82716" y="59806"/>
                </a:lnTo>
                <a:lnTo>
                  <a:pt x="73490" y="73490"/>
                </a:lnTo>
                <a:lnTo>
                  <a:pt x="59806" y="82716"/>
                </a:lnTo>
                <a:lnTo>
                  <a:pt x="43049" y="86099"/>
                </a:lnTo>
                <a:lnTo>
                  <a:pt x="26293" y="82716"/>
                </a:lnTo>
                <a:lnTo>
                  <a:pt x="12609" y="73490"/>
                </a:lnTo>
                <a:lnTo>
                  <a:pt x="3383" y="59806"/>
                </a:lnTo>
                <a:lnTo>
                  <a:pt x="0" y="43049"/>
                </a:lnTo>
                <a:close/>
              </a:path>
            </a:pathLst>
          </a:custGeom>
          <a:ln w="19049">
            <a:solidFill>
              <a:srgbClr val="0736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 txBox="1"/>
          <p:nvPr/>
        </p:nvSpPr>
        <p:spPr>
          <a:xfrm>
            <a:off x="574383" y="3400753"/>
            <a:ext cx="1143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62" name="object 58"/>
          <p:cNvSpPr txBox="1"/>
          <p:nvPr/>
        </p:nvSpPr>
        <p:spPr>
          <a:xfrm>
            <a:off x="1747208" y="1934185"/>
            <a:ext cx="1143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63" name="object 59"/>
          <p:cNvSpPr txBox="1"/>
          <p:nvPr/>
        </p:nvSpPr>
        <p:spPr>
          <a:xfrm>
            <a:off x="6064100" y="3497945"/>
            <a:ext cx="85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60"/>
          <p:cNvSpPr txBox="1"/>
          <p:nvPr/>
        </p:nvSpPr>
        <p:spPr>
          <a:xfrm>
            <a:off x="7250170" y="1978356"/>
            <a:ext cx="1244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θ</a:t>
            </a:r>
            <a:endParaRPr sz="1400">
              <a:latin typeface="Arial"/>
              <a:cs typeface="Arial"/>
            </a:endParaRPr>
          </a:p>
        </p:txBody>
      </p:sp>
      <p:sp>
        <p:nvSpPr>
          <p:cNvPr id="65" name="object 61"/>
          <p:cNvSpPr txBox="1"/>
          <p:nvPr/>
        </p:nvSpPr>
        <p:spPr>
          <a:xfrm>
            <a:off x="3096767" y="2743375"/>
            <a:ext cx="235267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f(x, </a:t>
            </a:r>
            <a:r>
              <a:rPr sz="1800" dirty="0">
                <a:latin typeface="Arial"/>
                <a:cs typeface="Arial"/>
              </a:rPr>
              <a:t>y) = (r(x, y), </a:t>
            </a:r>
            <a:r>
              <a:rPr sz="1800" spc="-5" dirty="0">
                <a:latin typeface="Arial"/>
                <a:cs typeface="Arial"/>
              </a:rPr>
              <a:t>θ(x,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y))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6" name="object 62"/>
          <p:cNvSpPr/>
          <p:nvPr/>
        </p:nvSpPr>
        <p:spPr>
          <a:xfrm>
            <a:off x="3125278" y="3427665"/>
            <a:ext cx="2299970" cy="0"/>
          </a:xfrm>
          <a:custGeom>
            <a:avLst/>
            <a:gdLst/>
            <a:ahLst/>
            <a:cxnLst/>
            <a:rect l="l" t="t" r="r" b="b"/>
            <a:pathLst>
              <a:path w="2299970">
                <a:moveTo>
                  <a:pt x="0" y="0"/>
                </a:moveTo>
                <a:lnTo>
                  <a:pt x="2299945" y="0"/>
                </a:lnTo>
              </a:path>
            </a:pathLst>
          </a:custGeom>
          <a:ln w="2857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5410939" y="3345687"/>
            <a:ext cx="158249" cy="1639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 txBox="1"/>
          <p:nvPr/>
        </p:nvSpPr>
        <p:spPr>
          <a:xfrm>
            <a:off x="743358" y="5052778"/>
            <a:ext cx="2100450" cy="67710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sk-SK" sz="1400" spc="-5" dirty="0" smtClean="0">
                <a:latin typeface="Arial"/>
                <a:cs typeface="Arial"/>
              </a:rPr>
              <a:t>Nevieme oddeliť červené a modré pomocou lineárneho klasifikátora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69" name="object 65"/>
          <p:cNvSpPr txBox="1"/>
          <p:nvPr/>
        </p:nvSpPr>
        <p:spPr>
          <a:xfrm>
            <a:off x="6173418" y="5054163"/>
            <a:ext cx="2503038" cy="67710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sk-SK" sz="1400" spc="-5" dirty="0" smtClean="0">
                <a:latin typeface="Arial"/>
                <a:cs typeface="Arial"/>
              </a:rPr>
              <a:t>Po aplikovaní transformácie príznakov (</a:t>
            </a:r>
            <a:r>
              <a:rPr sz="1400" spc="-5" dirty="0" smtClean="0">
                <a:latin typeface="Arial"/>
                <a:cs typeface="Arial"/>
              </a:rPr>
              <a:t>feature  transform</a:t>
            </a:r>
            <a:r>
              <a:rPr lang="sk-SK" sz="1400" spc="-5" dirty="0" smtClean="0">
                <a:latin typeface="Arial"/>
                <a:cs typeface="Arial"/>
              </a:rPr>
              <a:t>), body môžeme separovať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491880" y="3645024"/>
            <a:ext cx="1861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>
                <a:latin typeface="+mj-lt"/>
              </a:rPr>
              <a:t>Polárne súradnice</a:t>
            </a:r>
            <a:endParaRPr lang="sk-SK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459736" y="908720"/>
            <a:ext cx="4168140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8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Príklad:</a:t>
            </a:r>
            <a:r>
              <a:rPr kumimoji="0" lang="sk-SK" sz="2800" b="0" i="0" u="none" strike="noStrike" kern="1200" cap="none" spc="-1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Farebný histogram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364281" y="1972601"/>
            <a:ext cx="4791715" cy="24201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372680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851054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4329428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807802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5286151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5764525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242899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721273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199622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677996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8156370" y="1862756"/>
            <a:ext cx="0" cy="2639907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06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364180" y="6033092"/>
            <a:ext cx="4808220" cy="0"/>
          </a:xfrm>
          <a:custGeom>
            <a:avLst/>
            <a:gdLst/>
            <a:ahLst/>
            <a:cxnLst/>
            <a:rect l="l" t="t" r="r" b="b"/>
            <a:pathLst>
              <a:path w="4808220">
                <a:moveTo>
                  <a:pt x="0" y="0"/>
                </a:moveTo>
                <a:lnTo>
                  <a:pt x="4807965" y="0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435808" y="6005827"/>
            <a:ext cx="360045" cy="0"/>
          </a:xfrm>
          <a:custGeom>
            <a:avLst/>
            <a:gdLst/>
            <a:ahLst/>
            <a:cxnLst/>
            <a:rect l="l" t="t" r="r" b="b"/>
            <a:pathLst>
              <a:path w="360045">
                <a:moveTo>
                  <a:pt x="0" y="0"/>
                </a:moveTo>
                <a:lnTo>
                  <a:pt x="359699" y="0"/>
                </a:lnTo>
              </a:path>
            </a:pathLst>
          </a:custGeom>
          <a:ln w="40799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435808" y="5978628"/>
            <a:ext cx="360045" cy="55033"/>
          </a:xfrm>
          <a:custGeom>
            <a:avLst/>
            <a:gdLst/>
            <a:ahLst/>
            <a:cxnLst/>
            <a:rect l="l" t="t" r="r" b="b"/>
            <a:pathLst>
              <a:path w="360045" h="41275">
                <a:moveTo>
                  <a:pt x="0" y="0"/>
                </a:moveTo>
                <a:lnTo>
                  <a:pt x="359699" y="0"/>
                </a:lnTo>
                <a:lnTo>
                  <a:pt x="359699" y="40799"/>
                </a:lnTo>
                <a:lnTo>
                  <a:pt x="0" y="40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57486" y="2100101"/>
            <a:ext cx="1574919" cy="21651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919832" y="5660427"/>
            <a:ext cx="360045" cy="373380"/>
          </a:xfrm>
          <a:custGeom>
            <a:avLst/>
            <a:gdLst/>
            <a:ahLst/>
            <a:cxnLst/>
            <a:rect l="l" t="t" r="r" b="b"/>
            <a:pathLst>
              <a:path w="360045" h="280035">
                <a:moveTo>
                  <a:pt x="0" y="0"/>
                </a:moveTo>
                <a:lnTo>
                  <a:pt x="359699" y="0"/>
                </a:lnTo>
                <a:lnTo>
                  <a:pt x="359699" y="279599"/>
                </a:lnTo>
                <a:lnTo>
                  <a:pt x="0" y="279599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919832" y="5660427"/>
            <a:ext cx="360045" cy="373380"/>
          </a:xfrm>
          <a:custGeom>
            <a:avLst/>
            <a:gdLst/>
            <a:ahLst/>
            <a:cxnLst/>
            <a:rect l="l" t="t" r="r" b="b"/>
            <a:pathLst>
              <a:path w="360045" h="280035">
                <a:moveTo>
                  <a:pt x="0" y="0"/>
                </a:moveTo>
                <a:lnTo>
                  <a:pt x="359699" y="0"/>
                </a:lnTo>
                <a:lnTo>
                  <a:pt x="359699" y="279599"/>
                </a:lnTo>
                <a:lnTo>
                  <a:pt x="0" y="279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385531" y="5573662"/>
            <a:ext cx="360045" cy="459740"/>
          </a:xfrm>
          <a:custGeom>
            <a:avLst/>
            <a:gdLst/>
            <a:ahLst/>
            <a:cxnLst/>
            <a:rect l="l" t="t" r="r" b="b"/>
            <a:pathLst>
              <a:path w="360045" h="344804">
                <a:moveTo>
                  <a:pt x="0" y="0"/>
                </a:moveTo>
                <a:lnTo>
                  <a:pt x="359699" y="0"/>
                </a:lnTo>
                <a:lnTo>
                  <a:pt x="359699" y="344699"/>
                </a:lnTo>
                <a:lnTo>
                  <a:pt x="0" y="344699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4385531" y="5573662"/>
            <a:ext cx="360045" cy="459740"/>
          </a:xfrm>
          <a:custGeom>
            <a:avLst/>
            <a:gdLst/>
            <a:ahLst/>
            <a:cxnLst/>
            <a:rect l="l" t="t" r="r" b="b"/>
            <a:pathLst>
              <a:path w="360045" h="344804">
                <a:moveTo>
                  <a:pt x="0" y="0"/>
                </a:moveTo>
                <a:lnTo>
                  <a:pt x="359699" y="0"/>
                </a:lnTo>
                <a:lnTo>
                  <a:pt x="359699" y="344699"/>
                </a:lnTo>
                <a:lnTo>
                  <a:pt x="0" y="344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4867130" y="5363960"/>
            <a:ext cx="360045" cy="669712"/>
          </a:xfrm>
          <a:custGeom>
            <a:avLst/>
            <a:gdLst/>
            <a:ahLst/>
            <a:cxnLst/>
            <a:rect l="l" t="t" r="r" b="b"/>
            <a:pathLst>
              <a:path w="360045" h="502285">
                <a:moveTo>
                  <a:pt x="0" y="0"/>
                </a:moveTo>
                <a:lnTo>
                  <a:pt x="359699" y="0"/>
                </a:lnTo>
                <a:lnTo>
                  <a:pt x="359699" y="501899"/>
                </a:lnTo>
                <a:lnTo>
                  <a:pt x="0" y="501899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4867130" y="5363960"/>
            <a:ext cx="360045" cy="669712"/>
          </a:xfrm>
          <a:custGeom>
            <a:avLst/>
            <a:gdLst/>
            <a:ahLst/>
            <a:cxnLst/>
            <a:rect l="l" t="t" r="r" b="b"/>
            <a:pathLst>
              <a:path w="360045" h="502285">
                <a:moveTo>
                  <a:pt x="0" y="0"/>
                </a:moveTo>
                <a:lnTo>
                  <a:pt x="359699" y="0"/>
                </a:lnTo>
                <a:lnTo>
                  <a:pt x="359699" y="501898"/>
                </a:lnTo>
                <a:lnTo>
                  <a:pt x="0" y="50189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5345179" y="4749295"/>
            <a:ext cx="360045" cy="1284392"/>
          </a:xfrm>
          <a:custGeom>
            <a:avLst/>
            <a:gdLst/>
            <a:ahLst/>
            <a:cxnLst/>
            <a:rect l="l" t="t" r="r" b="b"/>
            <a:pathLst>
              <a:path w="360045" h="963295">
                <a:moveTo>
                  <a:pt x="0" y="0"/>
                </a:moveTo>
                <a:lnTo>
                  <a:pt x="359699" y="0"/>
                </a:lnTo>
                <a:lnTo>
                  <a:pt x="359699" y="962998"/>
                </a:lnTo>
                <a:lnTo>
                  <a:pt x="0" y="962998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5345179" y="4749295"/>
            <a:ext cx="360045" cy="1284392"/>
          </a:xfrm>
          <a:custGeom>
            <a:avLst/>
            <a:gdLst/>
            <a:ahLst/>
            <a:cxnLst/>
            <a:rect l="l" t="t" r="r" b="b"/>
            <a:pathLst>
              <a:path w="360045" h="963295">
                <a:moveTo>
                  <a:pt x="0" y="0"/>
                </a:moveTo>
                <a:lnTo>
                  <a:pt x="359699" y="0"/>
                </a:lnTo>
                <a:lnTo>
                  <a:pt x="359699" y="962998"/>
                </a:lnTo>
                <a:lnTo>
                  <a:pt x="0" y="96299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5823878" y="4662528"/>
            <a:ext cx="360045" cy="1371600"/>
          </a:xfrm>
          <a:custGeom>
            <a:avLst/>
            <a:gdLst/>
            <a:ahLst/>
            <a:cxnLst/>
            <a:rect l="l" t="t" r="r" b="b"/>
            <a:pathLst>
              <a:path w="360045" h="1028700">
                <a:moveTo>
                  <a:pt x="0" y="0"/>
                </a:moveTo>
                <a:lnTo>
                  <a:pt x="359699" y="0"/>
                </a:lnTo>
                <a:lnTo>
                  <a:pt x="359699" y="1028097"/>
                </a:lnTo>
                <a:lnTo>
                  <a:pt x="0" y="1028097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5823878" y="4662528"/>
            <a:ext cx="360045" cy="1371600"/>
          </a:xfrm>
          <a:custGeom>
            <a:avLst/>
            <a:gdLst/>
            <a:ahLst/>
            <a:cxnLst/>
            <a:rect l="l" t="t" r="r" b="b"/>
            <a:pathLst>
              <a:path w="360045" h="1028700">
                <a:moveTo>
                  <a:pt x="0" y="0"/>
                </a:moveTo>
                <a:lnTo>
                  <a:pt x="359699" y="0"/>
                </a:lnTo>
                <a:lnTo>
                  <a:pt x="359699" y="1028097"/>
                </a:lnTo>
                <a:lnTo>
                  <a:pt x="0" y="102809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6302252" y="5074696"/>
            <a:ext cx="360045" cy="958427"/>
          </a:xfrm>
          <a:custGeom>
            <a:avLst/>
            <a:gdLst/>
            <a:ahLst/>
            <a:cxnLst/>
            <a:rect l="l" t="t" r="r" b="b"/>
            <a:pathLst>
              <a:path w="360045" h="718820">
                <a:moveTo>
                  <a:pt x="0" y="0"/>
                </a:moveTo>
                <a:lnTo>
                  <a:pt x="359699" y="0"/>
                </a:lnTo>
                <a:lnTo>
                  <a:pt x="359699" y="718798"/>
                </a:lnTo>
                <a:lnTo>
                  <a:pt x="0" y="718798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6302252" y="5074696"/>
            <a:ext cx="360045" cy="958427"/>
          </a:xfrm>
          <a:custGeom>
            <a:avLst/>
            <a:gdLst/>
            <a:ahLst/>
            <a:cxnLst/>
            <a:rect l="l" t="t" r="r" b="b"/>
            <a:pathLst>
              <a:path w="360045" h="718820">
                <a:moveTo>
                  <a:pt x="0" y="0"/>
                </a:moveTo>
                <a:lnTo>
                  <a:pt x="359699" y="0"/>
                </a:lnTo>
                <a:lnTo>
                  <a:pt x="359699" y="718798"/>
                </a:lnTo>
                <a:lnTo>
                  <a:pt x="0" y="71879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780601" y="5269496"/>
            <a:ext cx="360045" cy="763693"/>
          </a:xfrm>
          <a:custGeom>
            <a:avLst/>
            <a:gdLst/>
            <a:ahLst/>
            <a:cxnLst/>
            <a:rect l="l" t="t" r="r" b="b"/>
            <a:pathLst>
              <a:path w="360045" h="572770">
                <a:moveTo>
                  <a:pt x="0" y="0"/>
                </a:moveTo>
                <a:lnTo>
                  <a:pt x="359699" y="0"/>
                </a:lnTo>
                <a:lnTo>
                  <a:pt x="359699" y="572698"/>
                </a:lnTo>
                <a:lnTo>
                  <a:pt x="0" y="572698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6780601" y="5269495"/>
            <a:ext cx="360045" cy="763693"/>
          </a:xfrm>
          <a:custGeom>
            <a:avLst/>
            <a:gdLst/>
            <a:ahLst/>
            <a:cxnLst/>
            <a:rect l="l" t="t" r="r" b="b"/>
            <a:pathLst>
              <a:path w="360045" h="572770">
                <a:moveTo>
                  <a:pt x="0" y="0"/>
                </a:moveTo>
                <a:lnTo>
                  <a:pt x="359699" y="0"/>
                </a:lnTo>
                <a:lnTo>
                  <a:pt x="359699" y="572698"/>
                </a:lnTo>
                <a:lnTo>
                  <a:pt x="0" y="57269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7258975" y="5739996"/>
            <a:ext cx="360045" cy="293793"/>
          </a:xfrm>
          <a:custGeom>
            <a:avLst/>
            <a:gdLst/>
            <a:ahLst/>
            <a:cxnLst/>
            <a:rect l="l" t="t" r="r" b="b"/>
            <a:pathLst>
              <a:path w="360045" h="220345">
                <a:moveTo>
                  <a:pt x="0" y="0"/>
                </a:moveTo>
                <a:lnTo>
                  <a:pt x="359699" y="0"/>
                </a:lnTo>
                <a:lnTo>
                  <a:pt x="359699" y="219899"/>
                </a:lnTo>
                <a:lnTo>
                  <a:pt x="0" y="219899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7258975" y="5739996"/>
            <a:ext cx="360045" cy="293793"/>
          </a:xfrm>
          <a:custGeom>
            <a:avLst/>
            <a:gdLst/>
            <a:ahLst/>
            <a:cxnLst/>
            <a:rect l="l" t="t" r="r" b="b"/>
            <a:pathLst>
              <a:path w="360045" h="220345">
                <a:moveTo>
                  <a:pt x="0" y="0"/>
                </a:moveTo>
                <a:lnTo>
                  <a:pt x="359699" y="0"/>
                </a:lnTo>
                <a:lnTo>
                  <a:pt x="359699" y="219899"/>
                </a:lnTo>
                <a:lnTo>
                  <a:pt x="0" y="219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7737349" y="6005893"/>
            <a:ext cx="360045" cy="0"/>
          </a:xfrm>
          <a:custGeom>
            <a:avLst/>
            <a:gdLst/>
            <a:ahLst/>
            <a:cxnLst/>
            <a:rect l="l" t="t" r="r" b="b"/>
            <a:pathLst>
              <a:path w="360045">
                <a:moveTo>
                  <a:pt x="0" y="0"/>
                </a:moveTo>
                <a:lnTo>
                  <a:pt x="359699" y="0"/>
                </a:lnTo>
              </a:path>
            </a:pathLst>
          </a:custGeom>
          <a:ln w="40799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7737349" y="5978694"/>
            <a:ext cx="360045" cy="55033"/>
          </a:xfrm>
          <a:custGeom>
            <a:avLst/>
            <a:gdLst/>
            <a:ahLst/>
            <a:cxnLst/>
            <a:rect l="l" t="t" r="r" b="b"/>
            <a:pathLst>
              <a:path w="360045" h="41275">
                <a:moveTo>
                  <a:pt x="0" y="0"/>
                </a:moveTo>
                <a:lnTo>
                  <a:pt x="359699" y="0"/>
                </a:lnTo>
                <a:lnTo>
                  <a:pt x="359699" y="40799"/>
                </a:lnTo>
                <a:lnTo>
                  <a:pt x="0" y="40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1640796" y="3046865"/>
            <a:ext cx="3754754" cy="0"/>
          </a:xfrm>
          <a:custGeom>
            <a:avLst/>
            <a:gdLst/>
            <a:ahLst/>
            <a:cxnLst/>
            <a:rect l="l" t="t" r="r" b="b"/>
            <a:pathLst>
              <a:path w="3754754">
                <a:moveTo>
                  <a:pt x="0" y="0"/>
                </a:moveTo>
                <a:lnTo>
                  <a:pt x="3754179" y="0"/>
                </a:lnTo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5385451" y="2992214"/>
            <a:ext cx="105524" cy="1093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5498501" y="3064400"/>
            <a:ext cx="0" cy="1952413"/>
          </a:xfrm>
          <a:custGeom>
            <a:avLst/>
            <a:gdLst/>
            <a:ahLst/>
            <a:cxnLst/>
            <a:rect l="l" t="t" r="r" b="b"/>
            <a:pathLst>
              <a:path h="1464310">
                <a:moveTo>
                  <a:pt x="0" y="0"/>
                </a:moveTo>
                <a:lnTo>
                  <a:pt x="0" y="1463997"/>
                </a:lnTo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5457504" y="5003697"/>
            <a:ext cx="81999" cy="1406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 txBox="1"/>
          <p:nvPr/>
        </p:nvSpPr>
        <p:spPr>
          <a:xfrm>
            <a:off x="5389577" y="5236183"/>
            <a:ext cx="2279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+1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84724" y="826210"/>
            <a:ext cx="77736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spc="-10" dirty="0" smtClean="0"/>
              <a:t>Príklad:</a:t>
            </a:r>
            <a:r>
              <a:rPr sz="2800" spc="-10" dirty="0" smtClean="0"/>
              <a:t> </a:t>
            </a:r>
            <a:r>
              <a:rPr lang="sk-SK" sz="2800" spc="-10" dirty="0" smtClean="0"/>
              <a:t>Histogram orientovaných gradientov 		</a:t>
            </a:r>
            <a:r>
              <a:rPr sz="2000" spc="-5" dirty="0" smtClean="0"/>
              <a:t>Histogram </a:t>
            </a:r>
            <a:r>
              <a:rPr sz="2000" spc="-5" dirty="0"/>
              <a:t>of Oriented Gradients</a:t>
            </a:r>
            <a:r>
              <a:rPr sz="2000" spc="-85" dirty="0"/>
              <a:t> </a:t>
            </a:r>
            <a:r>
              <a:rPr sz="2000" dirty="0"/>
              <a:t>(HoG)</a:t>
            </a:r>
          </a:p>
        </p:txBody>
      </p:sp>
      <p:sp>
        <p:nvSpPr>
          <p:cNvPr id="7" name="object 3"/>
          <p:cNvSpPr/>
          <p:nvPr/>
        </p:nvSpPr>
        <p:spPr>
          <a:xfrm>
            <a:off x="923898" y="2031573"/>
            <a:ext cx="3041918" cy="3042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969840" y="2031908"/>
            <a:ext cx="3041918" cy="30418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119364" y="2829741"/>
            <a:ext cx="173990" cy="242993"/>
          </a:xfrm>
          <a:custGeom>
            <a:avLst/>
            <a:gdLst/>
            <a:ahLst/>
            <a:cxnLst/>
            <a:rect l="l" t="t" r="r" b="b"/>
            <a:pathLst>
              <a:path w="173989" h="182244">
                <a:moveTo>
                  <a:pt x="0" y="0"/>
                </a:moveTo>
                <a:lnTo>
                  <a:pt x="173399" y="0"/>
                </a:lnTo>
                <a:lnTo>
                  <a:pt x="173399" y="182099"/>
                </a:lnTo>
                <a:lnTo>
                  <a:pt x="0" y="1820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094607" y="2829741"/>
            <a:ext cx="173990" cy="242993"/>
          </a:xfrm>
          <a:custGeom>
            <a:avLst/>
            <a:gdLst/>
            <a:ahLst/>
            <a:cxnLst/>
            <a:rect l="l" t="t" r="r" b="b"/>
            <a:pathLst>
              <a:path w="173990" h="182244">
                <a:moveTo>
                  <a:pt x="0" y="0"/>
                </a:moveTo>
                <a:lnTo>
                  <a:pt x="173399" y="0"/>
                </a:lnTo>
                <a:lnTo>
                  <a:pt x="173399" y="182099"/>
                </a:lnTo>
                <a:lnTo>
                  <a:pt x="0" y="1820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380312" y="4050103"/>
            <a:ext cx="173990" cy="242993"/>
          </a:xfrm>
          <a:custGeom>
            <a:avLst/>
            <a:gdLst/>
            <a:ahLst/>
            <a:cxnLst/>
            <a:rect l="l" t="t" r="r" b="b"/>
            <a:pathLst>
              <a:path w="173990" h="182244">
                <a:moveTo>
                  <a:pt x="0" y="0"/>
                </a:moveTo>
                <a:lnTo>
                  <a:pt x="173399" y="0"/>
                </a:lnTo>
                <a:lnTo>
                  <a:pt x="173399" y="182099"/>
                </a:lnTo>
                <a:lnTo>
                  <a:pt x="0" y="1820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245882" y="4050103"/>
            <a:ext cx="173990" cy="242993"/>
          </a:xfrm>
          <a:custGeom>
            <a:avLst/>
            <a:gdLst/>
            <a:ahLst/>
            <a:cxnLst/>
            <a:rect l="l" t="t" r="r" b="b"/>
            <a:pathLst>
              <a:path w="173989" h="182244">
                <a:moveTo>
                  <a:pt x="0" y="0"/>
                </a:moveTo>
                <a:lnTo>
                  <a:pt x="173399" y="0"/>
                </a:lnTo>
                <a:lnTo>
                  <a:pt x="173399" y="182099"/>
                </a:lnTo>
                <a:lnTo>
                  <a:pt x="0" y="1820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967635" y="5263977"/>
            <a:ext cx="2771140" cy="67710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Divide image into 8x8 pixel </a:t>
            </a:r>
            <a:r>
              <a:rPr sz="1400" dirty="0">
                <a:latin typeface="Arial"/>
                <a:cs typeface="Arial"/>
              </a:rPr>
              <a:t>regions  </a:t>
            </a:r>
            <a:r>
              <a:rPr sz="1400" spc="-5" dirty="0">
                <a:latin typeface="Arial"/>
                <a:cs typeface="Arial"/>
              </a:rPr>
              <a:t>Within each </a:t>
            </a:r>
            <a:r>
              <a:rPr sz="1400" dirty="0">
                <a:latin typeface="Arial"/>
                <a:cs typeface="Arial"/>
              </a:rPr>
              <a:t>region </a:t>
            </a:r>
            <a:r>
              <a:rPr sz="1400" spc="-5" dirty="0">
                <a:latin typeface="Arial"/>
                <a:cs typeface="Arial"/>
              </a:rPr>
              <a:t>quantize edge  direction into </a:t>
            </a:r>
            <a:r>
              <a:rPr sz="1400" dirty="0">
                <a:latin typeface="Arial"/>
                <a:cs typeface="Arial"/>
              </a:rPr>
              <a:t>9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bins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4961533" y="5198179"/>
            <a:ext cx="3025775" cy="89511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Example: 320x240 image gets divided  into 40x30 bins; in each bin there are  </a:t>
            </a:r>
            <a:r>
              <a:rPr sz="1400" dirty="0">
                <a:latin typeface="Arial"/>
                <a:cs typeface="Arial"/>
              </a:rPr>
              <a:t>9 </a:t>
            </a:r>
            <a:r>
              <a:rPr sz="1400" spc="-5" dirty="0">
                <a:latin typeface="Arial"/>
                <a:cs typeface="Arial"/>
              </a:rPr>
              <a:t>numbers </a:t>
            </a:r>
            <a:r>
              <a:rPr sz="1400" dirty="0">
                <a:latin typeface="Arial"/>
                <a:cs typeface="Arial"/>
              </a:rPr>
              <a:t>so </a:t>
            </a:r>
            <a:r>
              <a:rPr sz="1400" spc="-5" dirty="0">
                <a:latin typeface="Arial"/>
                <a:cs typeface="Arial"/>
              </a:rPr>
              <a:t>feature </a:t>
            </a:r>
            <a:r>
              <a:rPr sz="1400" dirty="0">
                <a:latin typeface="Arial"/>
                <a:cs typeface="Arial"/>
              </a:rPr>
              <a:t>vector </a:t>
            </a:r>
            <a:r>
              <a:rPr sz="1400" spc="-5" dirty="0">
                <a:latin typeface="Arial"/>
                <a:cs typeface="Arial"/>
              </a:rPr>
              <a:t>has  30*40*9 </a:t>
            </a:r>
            <a:r>
              <a:rPr sz="1400" dirty="0">
                <a:latin typeface="Arial"/>
                <a:cs typeface="Arial"/>
              </a:rPr>
              <a:t>= </a:t>
            </a:r>
            <a:r>
              <a:rPr sz="1400" spc="-5" dirty="0">
                <a:latin typeface="Arial"/>
                <a:cs typeface="Arial"/>
              </a:rPr>
              <a:t>10,800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numbers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07704" y="6031801"/>
            <a:ext cx="5691250" cy="346881"/>
          </a:xfrm>
        </p:spPr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031801"/>
            <a:ext cx="743527" cy="346881"/>
          </a:xfrm>
        </p:spPr>
        <p:txBody>
          <a:bodyPr/>
          <a:lstStyle/>
          <a:p>
            <a:fld id="{8F5355A1-A99B-4AF7-9F77-B54BF9396FED}" type="slidenum">
              <a:rPr lang="en-US" smtClean="0"/>
              <a:pPr/>
              <a:t>87</a:t>
            </a:fld>
            <a:endParaRPr lang="en-US"/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7732" y="764704"/>
            <a:ext cx="3750945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spc="-1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Príklad</a:t>
            </a:r>
            <a:r>
              <a:rPr kumimoji="0" lang="sk-SK" sz="28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Bag </a:t>
            </a: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</a:t>
            </a:r>
            <a:r>
              <a:rPr kumimoji="0" lang="sk-SK" sz="2800" b="0" i="0" u="none" strike="noStrike" kern="1200" cap="none" spc="-7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Words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269557" y="1262996"/>
            <a:ext cx="8622923" cy="2526044"/>
            <a:chOff x="269557" y="1262996"/>
            <a:chExt cx="8910955" cy="2900680"/>
          </a:xfrm>
        </p:grpSpPr>
        <p:sp>
          <p:nvSpPr>
            <p:cNvPr id="6" name="object 2"/>
            <p:cNvSpPr/>
            <p:nvPr/>
          </p:nvSpPr>
          <p:spPr>
            <a:xfrm>
              <a:off x="269557" y="1262996"/>
              <a:ext cx="8910955" cy="2900680"/>
            </a:xfrm>
            <a:custGeom>
              <a:avLst/>
              <a:gdLst/>
              <a:ahLst/>
              <a:cxnLst/>
              <a:rect l="l" t="t" r="r" b="b"/>
              <a:pathLst>
                <a:path w="8910955" h="2175510">
                  <a:moveTo>
                    <a:pt x="0" y="0"/>
                  </a:moveTo>
                  <a:lnTo>
                    <a:pt x="8910882" y="0"/>
                  </a:lnTo>
                  <a:lnTo>
                    <a:pt x="8910882" y="2174988"/>
                  </a:lnTo>
                  <a:lnTo>
                    <a:pt x="0" y="21749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/>
            <p:cNvSpPr/>
            <p:nvPr/>
          </p:nvSpPr>
          <p:spPr>
            <a:xfrm>
              <a:off x="269557" y="1262996"/>
              <a:ext cx="8910955" cy="2900680"/>
            </a:xfrm>
            <a:custGeom>
              <a:avLst/>
              <a:gdLst/>
              <a:ahLst/>
              <a:cxnLst/>
              <a:rect l="l" t="t" r="r" b="b"/>
              <a:pathLst>
                <a:path w="8910955" h="2175510">
                  <a:moveTo>
                    <a:pt x="0" y="0"/>
                  </a:moveTo>
                  <a:lnTo>
                    <a:pt x="8910882" y="0"/>
                  </a:lnTo>
                  <a:lnTo>
                    <a:pt x="8910882" y="2174988"/>
                  </a:lnTo>
                  <a:lnTo>
                    <a:pt x="0" y="2174988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/>
            <p:cNvSpPr/>
            <p:nvPr/>
          </p:nvSpPr>
          <p:spPr>
            <a:xfrm>
              <a:off x="6998541" y="1640364"/>
              <a:ext cx="1638246" cy="220978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/>
            <p:cNvSpPr/>
            <p:nvPr/>
          </p:nvSpPr>
          <p:spPr>
            <a:xfrm>
              <a:off x="464707" y="1723199"/>
              <a:ext cx="878523" cy="11469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/>
            <p:cNvSpPr/>
            <p:nvPr/>
          </p:nvSpPr>
          <p:spPr>
            <a:xfrm>
              <a:off x="464707" y="2926827"/>
              <a:ext cx="878523" cy="10336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/>
            <p:cNvSpPr/>
            <p:nvPr/>
          </p:nvSpPr>
          <p:spPr>
            <a:xfrm>
              <a:off x="4630599" y="2249927"/>
              <a:ext cx="227799" cy="2827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/>
            <p:cNvSpPr/>
            <p:nvPr/>
          </p:nvSpPr>
          <p:spPr>
            <a:xfrm>
              <a:off x="4600798" y="2874559"/>
              <a:ext cx="227799" cy="2827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/>
            <p:cNvSpPr/>
            <p:nvPr/>
          </p:nvSpPr>
          <p:spPr>
            <a:xfrm>
              <a:off x="3474576" y="1773495"/>
              <a:ext cx="227799" cy="2827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"/>
            <p:cNvSpPr/>
            <p:nvPr/>
          </p:nvSpPr>
          <p:spPr>
            <a:xfrm>
              <a:off x="3996000" y="1734766"/>
              <a:ext cx="227799" cy="28273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2"/>
            <p:cNvSpPr/>
            <p:nvPr/>
          </p:nvSpPr>
          <p:spPr>
            <a:xfrm>
              <a:off x="3672873" y="3157295"/>
              <a:ext cx="227799" cy="23123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3"/>
            <p:cNvSpPr/>
            <p:nvPr/>
          </p:nvSpPr>
          <p:spPr>
            <a:xfrm>
              <a:off x="4108622" y="2747859"/>
              <a:ext cx="213374" cy="2312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4"/>
            <p:cNvSpPr/>
            <p:nvPr/>
          </p:nvSpPr>
          <p:spPr>
            <a:xfrm>
              <a:off x="3996000" y="3524526"/>
              <a:ext cx="227799" cy="23123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5"/>
            <p:cNvSpPr/>
            <p:nvPr/>
          </p:nvSpPr>
          <p:spPr>
            <a:xfrm>
              <a:off x="3655822" y="2360644"/>
              <a:ext cx="261874" cy="28273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6"/>
            <p:cNvSpPr/>
            <p:nvPr/>
          </p:nvSpPr>
          <p:spPr>
            <a:xfrm>
              <a:off x="1564255" y="2887859"/>
              <a:ext cx="1378585" cy="0"/>
            </a:xfrm>
            <a:custGeom>
              <a:avLst/>
              <a:gdLst/>
              <a:ahLst/>
              <a:cxnLst/>
              <a:rect l="l" t="t" r="r" b="b"/>
              <a:pathLst>
                <a:path w="1378585">
                  <a:moveTo>
                    <a:pt x="0" y="0"/>
                  </a:moveTo>
                  <a:lnTo>
                    <a:pt x="1378047" y="0"/>
                  </a:lnTo>
                </a:path>
              </a:pathLst>
            </a:custGeom>
            <a:ln w="2857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7"/>
            <p:cNvSpPr/>
            <p:nvPr/>
          </p:nvSpPr>
          <p:spPr>
            <a:xfrm>
              <a:off x="2928014" y="2805880"/>
              <a:ext cx="158249" cy="16396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8"/>
            <p:cNvSpPr/>
            <p:nvPr/>
          </p:nvSpPr>
          <p:spPr>
            <a:xfrm>
              <a:off x="5107373" y="2887859"/>
              <a:ext cx="1378585" cy="0"/>
            </a:xfrm>
            <a:custGeom>
              <a:avLst/>
              <a:gdLst/>
              <a:ahLst/>
              <a:cxnLst/>
              <a:rect l="l" t="t" r="r" b="b"/>
              <a:pathLst>
                <a:path w="1378585">
                  <a:moveTo>
                    <a:pt x="0" y="0"/>
                  </a:moveTo>
                  <a:lnTo>
                    <a:pt x="1378047" y="0"/>
                  </a:lnTo>
                </a:path>
              </a:pathLst>
            </a:custGeom>
            <a:ln w="2857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9"/>
            <p:cNvSpPr/>
            <p:nvPr/>
          </p:nvSpPr>
          <p:spPr>
            <a:xfrm>
              <a:off x="6471132" y="2805880"/>
              <a:ext cx="158249" cy="16396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0"/>
            <p:cNvSpPr txBox="1"/>
            <p:nvPr/>
          </p:nvSpPr>
          <p:spPr>
            <a:xfrm>
              <a:off x="1649982" y="2096489"/>
              <a:ext cx="1216025" cy="45910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R="5080">
                <a:lnSpc>
                  <a:spcPts val="1650"/>
                </a:lnSpc>
                <a:spcBef>
                  <a:spcPts val="180"/>
                </a:spcBef>
              </a:pPr>
              <a:r>
                <a:rPr sz="1400" spc="-5" dirty="0">
                  <a:latin typeface="Arial"/>
                  <a:cs typeface="Arial"/>
                </a:rPr>
                <a:t>Extract</a:t>
              </a:r>
              <a:r>
                <a:rPr sz="1400" spc="-95" dirty="0">
                  <a:latin typeface="Arial"/>
                  <a:cs typeface="Arial"/>
                </a:rPr>
                <a:t> </a:t>
              </a:r>
              <a:r>
                <a:rPr sz="1400" dirty="0">
                  <a:latin typeface="Arial"/>
                  <a:cs typeface="Arial"/>
                </a:rPr>
                <a:t>random  </a:t>
              </a:r>
              <a:r>
                <a:rPr sz="1400" spc="-5" dirty="0">
                  <a:latin typeface="Arial"/>
                  <a:cs typeface="Arial"/>
                </a:rPr>
                <a:t>patches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25" name="object 21"/>
            <p:cNvSpPr txBox="1"/>
            <p:nvPr/>
          </p:nvSpPr>
          <p:spPr>
            <a:xfrm>
              <a:off x="5205543" y="1848427"/>
              <a:ext cx="1444625" cy="677108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R="5080">
                <a:lnSpc>
                  <a:spcPts val="1650"/>
                </a:lnSpc>
                <a:spcBef>
                  <a:spcPts val="180"/>
                </a:spcBef>
              </a:pPr>
              <a:r>
                <a:rPr sz="1400" spc="-5" dirty="0">
                  <a:latin typeface="Arial"/>
                  <a:cs typeface="Arial"/>
                </a:rPr>
                <a:t>Cluster patches</a:t>
              </a:r>
              <a:r>
                <a:rPr sz="1400" spc="-90" dirty="0">
                  <a:latin typeface="Arial"/>
                  <a:cs typeface="Arial"/>
                </a:rPr>
                <a:t> </a:t>
              </a:r>
              <a:r>
                <a:rPr sz="1400" spc="-5" dirty="0">
                  <a:latin typeface="Arial"/>
                  <a:cs typeface="Arial"/>
                </a:rPr>
                <a:t>to  form </a:t>
              </a:r>
              <a:r>
                <a:rPr sz="1400" dirty="0">
                  <a:latin typeface="Arial"/>
                  <a:cs typeface="Arial"/>
                </a:rPr>
                <a:t>“codebook”  </a:t>
              </a:r>
              <a:r>
                <a:rPr sz="1400" spc="-5" dirty="0">
                  <a:latin typeface="Arial"/>
                  <a:cs typeface="Arial"/>
                </a:rPr>
                <a:t>of </a:t>
              </a:r>
              <a:r>
                <a:rPr sz="1400" dirty="0">
                  <a:latin typeface="Arial"/>
                  <a:cs typeface="Arial"/>
                </a:rPr>
                <a:t>“visual</a:t>
              </a:r>
              <a:r>
                <a:rPr sz="1400" spc="-45" dirty="0">
                  <a:latin typeface="Arial"/>
                  <a:cs typeface="Arial"/>
                </a:rPr>
                <a:t> </a:t>
              </a:r>
              <a:r>
                <a:rPr sz="1400" spc="-5" dirty="0">
                  <a:latin typeface="Arial"/>
                  <a:cs typeface="Arial"/>
                </a:rPr>
                <a:t>words”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26" name="object 22"/>
            <p:cNvSpPr txBox="1"/>
            <p:nvPr/>
          </p:nvSpPr>
          <p:spPr>
            <a:xfrm>
              <a:off x="449304" y="1335415"/>
              <a:ext cx="2331665" cy="26494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5" dirty="0">
                  <a:latin typeface="Arial"/>
                  <a:cs typeface="Arial"/>
                </a:rPr>
                <a:t>Step 1: Build</a:t>
              </a:r>
              <a:r>
                <a:rPr sz="1400" b="1" spc="-80" dirty="0">
                  <a:latin typeface="Arial"/>
                  <a:cs typeface="Arial"/>
                </a:rPr>
                <a:t> </a:t>
              </a:r>
              <a:r>
                <a:rPr sz="1400" b="1" spc="-5" dirty="0">
                  <a:latin typeface="Arial"/>
                  <a:cs typeface="Arial"/>
                </a:rPr>
                <a:t>codebook</a:t>
              </a:r>
              <a:endParaRPr sz="1400" dirty="0">
                <a:latin typeface="Arial"/>
                <a:cs typeface="Arial"/>
              </a:endParaRPr>
            </a:p>
          </p:txBody>
        </p:sp>
      </p:grpSp>
      <p:sp>
        <p:nvSpPr>
          <p:cNvPr id="27" name="object 23"/>
          <p:cNvSpPr/>
          <p:nvPr/>
        </p:nvSpPr>
        <p:spPr>
          <a:xfrm>
            <a:off x="269557" y="4019538"/>
            <a:ext cx="8694931" cy="2505806"/>
          </a:xfrm>
          <a:custGeom>
            <a:avLst/>
            <a:gdLst/>
            <a:ahLst/>
            <a:cxnLst/>
            <a:rect l="l" t="t" r="r" b="b"/>
            <a:pathLst>
              <a:path w="8910955" h="1818004">
                <a:moveTo>
                  <a:pt x="0" y="0"/>
                </a:moveTo>
                <a:lnTo>
                  <a:pt x="8910882" y="0"/>
                </a:lnTo>
                <a:lnTo>
                  <a:pt x="8910882" y="1817696"/>
                </a:lnTo>
                <a:lnTo>
                  <a:pt x="0" y="1817696"/>
                </a:lnTo>
                <a:lnTo>
                  <a:pt x="0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4455746" y="4532562"/>
            <a:ext cx="1356834" cy="2828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5857543" y="4518041"/>
            <a:ext cx="1356834" cy="31347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7259341" y="4528151"/>
            <a:ext cx="1356812" cy="29210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456471" y="5608093"/>
            <a:ext cx="1356834" cy="30632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5857546" y="5614918"/>
            <a:ext cx="2723943" cy="31056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374852" y="4618641"/>
            <a:ext cx="1111858" cy="1273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4496225" y="4088999"/>
            <a:ext cx="128258" cy="413443"/>
          </a:xfrm>
          <a:custGeom>
            <a:avLst/>
            <a:gdLst/>
            <a:ahLst/>
            <a:cxnLst/>
            <a:rect l="l" t="t" r="r" b="b"/>
            <a:pathLst>
              <a:path w="131445" h="326389">
                <a:moveTo>
                  <a:pt x="0" y="0"/>
                </a:moveTo>
                <a:lnTo>
                  <a:pt x="131099" y="0"/>
                </a:lnTo>
                <a:lnTo>
                  <a:pt x="131099" y="325799"/>
                </a:lnTo>
                <a:lnTo>
                  <a:pt x="0" y="3257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4496225" y="4088996"/>
            <a:ext cx="128258" cy="413443"/>
          </a:xfrm>
          <a:custGeom>
            <a:avLst/>
            <a:gdLst/>
            <a:ahLst/>
            <a:cxnLst/>
            <a:rect l="l" t="t" r="r" b="b"/>
            <a:pathLst>
              <a:path w="131445" h="326389">
                <a:moveTo>
                  <a:pt x="0" y="0"/>
                </a:moveTo>
                <a:lnTo>
                  <a:pt x="131099" y="0"/>
                </a:lnTo>
                <a:lnTo>
                  <a:pt x="131099" y="325799"/>
                </a:lnTo>
                <a:lnTo>
                  <a:pt x="0" y="325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4727299" y="4372171"/>
            <a:ext cx="128258" cy="130307"/>
          </a:xfrm>
          <a:custGeom>
            <a:avLst/>
            <a:gdLst/>
            <a:ahLst/>
            <a:cxnLst/>
            <a:rect l="l" t="t" r="r" b="b"/>
            <a:pathLst>
              <a:path w="131445" h="102870">
                <a:moveTo>
                  <a:pt x="0" y="0"/>
                </a:moveTo>
                <a:lnTo>
                  <a:pt x="131099" y="0"/>
                </a:lnTo>
                <a:lnTo>
                  <a:pt x="131099" y="102299"/>
                </a:lnTo>
                <a:lnTo>
                  <a:pt x="0" y="1022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4727299" y="4372171"/>
            <a:ext cx="128258" cy="130307"/>
          </a:xfrm>
          <a:custGeom>
            <a:avLst/>
            <a:gdLst/>
            <a:ahLst/>
            <a:cxnLst/>
            <a:rect l="l" t="t" r="r" b="b"/>
            <a:pathLst>
              <a:path w="131445" h="102870">
                <a:moveTo>
                  <a:pt x="0" y="0"/>
                </a:moveTo>
                <a:lnTo>
                  <a:pt x="131099" y="0"/>
                </a:lnTo>
                <a:lnTo>
                  <a:pt x="131099" y="102299"/>
                </a:lnTo>
                <a:lnTo>
                  <a:pt x="0" y="1022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4968849" y="4134489"/>
            <a:ext cx="128258" cy="367594"/>
          </a:xfrm>
          <a:custGeom>
            <a:avLst/>
            <a:gdLst/>
            <a:ahLst/>
            <a:cxnLst/>
            <a:rect l="l" t="t" r="r" b="b"/>
            <a:pathLst>
              <a:path w="131445" h="290195">
                <a:moveTo>
                  <a:pt x="0" y="0"/>
                </a:moveTo>
                <a:lnTo>
                  <a:pt x="131099" y="0"/>
                </a:lnTo>
                <a:lnTo>
                  <a:pt x="131099" y="289799"/>
                </a:lnTo>
                <a:lnTo>
                  <a:pt x="0" y="2897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4968849" y="4134487"/>
            <a:ext cx="128258" cy="367594"/>
          </a:xfrm>
          <a:custGeom>
            <a:avLst/>
            <a:gdLst/>
            <a:ahLst/>
            <a:cxnLst/>
            <a:rect l="l" t="t" r="r" b="b"/>
            <a:pathLst>
              <a:path w="131445" h="290195">
                <a:moveTo>
                  <a:pt x="0" y="0"/>
                </a:moveTo>
                <a:lnTo>
                  <a:pt x="131099" y="0"/>
                </a:lnTo>
                <a:lnTo>
                  <a:pt x="131099" y="289799"/>
                </a:lnTo>
                <a:lnTo>
                  <a:pt x="0" y="28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5210399" y="4088899"/>
            <a:ext cx="128258" cy="413443"/>
          </a:xfrm>
          <a:custGeom>
            <a:avLst/>
            <a:gdLst/>
            <a:ahLst/>
            <a:cxnLst/>
            <a:rect l="l" t="t" r="r" b="b"/>
            <a:pathLst>
              <a:path w="131445" h="326389">
                <a:moveTo>
                  <a:pt x="0" y="0"/>
                </a:moveTo>
                <a:lnTo>
                  <a:pt x="131099" y="0"/>
                </a:lnTo>
                <a:lnTo>
                  <a:pt x="131099" y="325799"/>
                </a:lnTo>
                <a:lnTo>
                  <a:pt x="0" y="3257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5210398" y="4088896"/>
            <a:ext cx="128258" cy="413443"/>
          </a:xfrm>
          <a:custGeom>
            <a:avLst/>
            <a:gdLst/>
            <a:ahLst/>
            <a:cxnLst/>
            <a:rect l="l" t="t" r="r" b="b"/>
            <a:pathLst>
              <a:path w="131445" h="326389">
                <a:moveTo>
                  <a:pt x="0" y="0"/>
                </a:moveTo>
                <a:lnTo>
                  <a:pt x="131099" y="0"/>
                </a:lnTo>
                <a:lnTo>
                  <a:pt x="131099" y="325799"/>
                </a:lnTo>
                <a:lnTo>
                  <a:pt x="0" y="325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5441471" y="4281911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5441471" y="4281911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5649523" y="4005064"/>
            <a:ext cx="128258" cy="497096"/>
          </a:xfrm>
          <a:custGeom>
            <a:avLst/>
            <a:gdLst/>
            <a:ahLst/>
            <a:cxnLst/>
            <a:rect l="l" t="t" r="r" b="b"/>
            <a:pathLst>
              <a:path w="131445" h="392429">
                <a:moveTo>
                  <a:pt x="0" y="0"/>
                </a:moveTo>
                <a:lnTo>
                  <a:pt x="131099" y="0"/>
                </a:lnTo>
                <a:lnTo>
                  <a:pt x="131099" y="392099"/>
                </a:lnTo>
                <a:lnTo>
                  <a:pt x="0" y="3920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5649523" y="4005064"/>
            <a:ext cx="128258" cy="497096"/>
          </a:xfrm>
          <a:custGeom>
            <a:avLst/>
            <a:gdLst/>
            <a:ahLst/>
            <a:cxnLst/>
            <a:rect l="l" t="t" r="r" b="b"/>
            <a:pathLst>
              <a:path w="131445" h="392429">
                <a:moveTo>
                  <a:pt x="0" y="0"/>
                </a:moveTo>
                <a:lnTo>
                  <a:pt x="131099" y="0"/>
                </a:lnTo>
                <a:lnTo>
                  <a:pt x="131099" y="392099"/>
                </a:lnTo>
                <a:lnTo>
                  <a:pt x="0" y="392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 flipV="1">
            <a:off x="5899496" y="4456617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67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5899496" y="4416304"/>
            <a:ext cx="128258" cy="85263"/>
          </a:xfrm>
          <a:custGeom>
            <a:avLst/>
            <a:gdLst/>
            <a:ahLst/>
            <a:cxnLst/>
            <a:rect l="l" t="t" r="r" b="b"/>
            <a:pathLst>
              <a:path w="131445" h="67310">
                <a:moveTo>
                  <a:pt x="0" y="0"/>
                </a:moveTo>
                <a:lnTo>
                  <a:pt x="131099" y="0"/>
                </a:lnTo>
                <a:lnTo>
                  <a:pt x="131099" y="67199"/>
                </a:lnTo>
                <a:lnTo>
                  <a:pt x="0" y="67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6131418" y="4372004"/>
            <a:ext cx="128258" cy="130307"/>
          </a:xfrm>
          <a:custGeom>
            <a:avLst/>
            <a:gdLst/>
            <a:ahLst/>
            <a:cxnLst/>
            <a:rect l="l" t="t" r="r" b="b"/>
            <a:pathLst>
              <a:path w="131445" h="102870">
                <a:moveTo>
                  <a:pt x="0" y="0"/>
                </a:moveTo>
                <a:lnTo>
                  <a:pt x="131099" y="0"/>
                </a:lnTo>
                <a:lnTo>
                  <a:pt x="131099" y="102299"/>
                </a:lnTo>
                <a:lnTo>
                  <a:pt x="0" y="1022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6131418" y="4372004"/>
            <a:ext cx="128258" cy="130307"/>
          </a:xfrm>
          <a:custGeom>
            <a:avLst/>
            <a:gdLst/>
            <a:ahLst/>
            <a:cxnLst/>
            <a:rect l="l" t="t" r="r" b="b"/>
            <a:pathLst>
              <a:path w="131445" h="102870">
                <a:moveTo>
                  <a:pt x="0" y="0"/>
                </a:moveTo>
                <a:lnTo>
                  <a:pt x="131099" y="0"/>
                </a:lnTo>
                <a:lnTo>
                  <a:pt x="131099" y="102299"/>
                </a:lnTo>
                <a:lnTo>
                  <a:pt x="0" y="1022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6363346" y="4188084"/>
            <a:ext cx="128258" cy="313701"/>
          </a:xfrm>
          <a:custGeom>
            <a:avLst/>
            <a:gdLst/>
            <a:ahLst/>
            <a:cxnLst/>
            <a:rect l="l" t="t" r="r" b="b"/>
            <a:pathLst>
              <a:path w="131445" h="247650">
                <a:moveTo>
                  <a:pt x="0" y="0"/>
                </a:moveTo>
                <a:lnTo>
                  <a:pt x="131099" y="0"/>
                </a:lnTo>
                <a:lnTo>
                  <a:pt x="131099" y="247499"/>
                </a:lnTo>
                <a:lnTo>
                  <a:pt x="0" y="2474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6363346" y="4188084"/>
            <a:ext cx="128258" cy="313701"/>
          </a:xfrm>
          <a:custGeom>
            <a:avLst/>
            <a:gdLst/>
            <a:ahLst/>
            <a:cxnLst/>
            <a:rect l="l" t="t" r="r" b="b"/>
            <a:pathLst>
              <a:path w="131445" h="247650">
                <a:moveTo>
                  <a:pt x="0" y="0"/>
                </a:moveTo>
                <a:lnTo>
                  <a:pt x="131099" y="0"/>
                </a:lnTo>
                <a:lnTo>
                  <a:pt x="131099" y="247499"/>
                </a:lnTo>
                <a:lnTo>
                  <a:pt x="0" y="2474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 flipV="1">
            <a:off x="6595271" y="4456750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67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6595271" y="4416436"/>
            <a:ext cx="128258" cy="85263"/>
          </a:xfrm>
          <a:custGeom>
            <a:avLst/>
            <a:gdLst/>
            <a:ahLst/>
            <a:cxnLst/>
            <a:rect l="l" t="t" r="r" b="b"/>
            <a:pathLst>
              <a:path w="131445" h="67310">
                <a:moveTo>
                  <a:pt x="0" y="0"/>
                </a:moveTo>
                <a:lnTo>
                  <a:pt x="131099" y="0"/>
                </a:lnTo>
                <a:lnTo>
                  <a:pt x="131099" y="67199"/>
                </a:lnTo>
                <a:lnTo>
                  <a:pt x="0" y="67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 flipV="1">
            <a:off x="6827195" y="4456750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67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6827195" y="4416436"/>
            <a:ext cx="128258" cy="85263"/>
          </a:xfrm>
          <a:custGeom>
            <a:avLst/>
            <a:gdLst/>
            <a:ahLst/>
            <a:cxnLst/>
            <a:rect l="l" t="t" r="r" b="b"/>
            <a:pathLst>
              <a:path w="131445" h="67310">
                <a:moveTo>
                  <a:pt x="0" y="0"/>
                </a:moveTo>
                <a:lnTo>
                  <a:pt x="131099" y="0"/>
                </a:lnTo>
                <a:lnTo>
                  <a:pt x="131099" y="67199"/>
                </a:lnTo>
                <a:lnTo>
                  <a:pt x="0" y="67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7059120" y="4372004"/>
            <a:ext cx="128258" cy="130307"/>
          </a:xfrm>
          <a:custGeom>
            <a:avLst/>
            <a:gdLst/>
            <a:ahLst/>
            <a:cxnLst/>
            <a:rect l="l" t="t" r="r" b="b"/>
            <a:pathLst>
              <a:path w="131445" h="102870">
                <a:moveTo>
                  <a:pt x="0" y="0"/>
                </a:moveTo>
                <a:lnTo>
                  <a:pt x="131099" y="0"/>
                </a:lnTo>
                <a:lnTo>
                  <a:pt x="131099" y="102299"/>
                </a:lnTo>
                <a:lnTo>
                  <a:pt x="0" y="1022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7059120" y="4372004"/>
            <a:ext cx="128258" cy="130307"/>
          </a:xfrm>
          <a:custGeom>
            <a:avLst/>
            <a:gdLst/>
            <a:ahLst/>
            <a:cxnLst/>
            <a:rect l="l" t="t" r="r" b="b"/>
            <a:pathLst>
              <a:path w="131445" h="102870">
                <a:moveTo>
                  <a:pt x="0" y="0"/>
                </a:moveTo>
                <a:lnTo>
                  <a:pt x="131099" y="0"/>
                </a:lnTo>
                <a:lnTo>
                  <a:pt x="131099" y="102299"/>
                </a:lnTo>
                <a:lnTo>
                  <a:pt x="0" y="1022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7291044" y="4332414"/>
            <a:ext cx="128258" cy="169721"/>
          </a:xfrm>
          <a:custGeom>
            <a:avLst/>
            <a:gdLst/>
            <a:ahLst/>
            <a:cxnLst/>
            <a:rect l="l" t="t" r="r" b="b"/>
            <a:pathLst>
              <a:path w="131445" h="133985">
                <a:moveTo>
                  <a:pt x="0" y="0"/>
                </a:moveTo>
                <a:lnTo>
                  <a:pt x="131099" y="0"/>
                </a:lnTo>
                <a:lnTo>
                  <a:pt x="131099" y="133499"/>
                </a:lnTo>
                <a:lnTo>
                  <a:pt x="0" y="1334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7291044" y="4332414"/>
            <a:ext cx="128258" cy="169721"/>
          </a:xfrm>
          <a:custGeom>
            <a:avLst/>
            <a:gdLst/>
            <a:ahLst/>
            <a:cxnLst/>
            <a:rect l="l" t="t" r="r" b="b"/>
            <a:pathLst>
              <a:path w="131445" h="133985">
                <a:moveTo>
                  <a:pt x="0" y="0"/>
                </a:moveTo>
                <a:lnTo>
                  <a:pt x="131099" y="0"/>
                </a:lnTo>
                <a:lnTo>
                  <a:pt x="131099" y="133499"/>
                </a:lnTo>
                <a:lnTo>
                  <a:pt x="0" y="1334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 flipV="1">
            <a:off x="7522969" y="4456750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67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7522969" y="4416436"/>
            <a:ext cx="128258" cy="85263"/>
          </a:xfrm>
          <a:custGeom>
            <a:avLst/>
            <a:gdLst/>
            <a:ahLst/>
            <a:cxnLst/>
            <a:rect l="l" t="t" r="r" b="b"/>
            <a:pathLst>
              <a:path w="131445" h="67310">
                <a:moveTo>
                  <a:pt x="0" y="0"/>
                </a:moveTo>
                <a:lnTo>
                  <a:pt x="131099" y="0"/>
                </a:lnTo>
                <a:lnTo>
                  <a:pt x="131099" y="67199"/>
                </a:lnTo>
                <a:lnTo>
                  <a:pt x="0" y="67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7754893" y="4332480"/>
            <a:ext cx="128258" cy="169721"/>
          </a:xfrm>
          <a:custGeom>
            <a:avLst/>
            <a:gdLst/>
            <a:ahLst/>
            <a:cxnLst/>
            <a:rect l="l" t="t" r="r" b="b"/>
            <a:pathLst>
              <a:path w="131445" h="133985">
                <a:moveTo>
                  <a:pt x="0" y="0"/>
                </a:moveTo>
                <a:lnTo>
                  <a:pt x="131099" y="0"/>
                </a:lnTo>
                <a:lnTo>
                  <a:pt x="131099" y="133499"/>
                </a:lnTo>
                <a:lnTo>
                  <a:pt x="0" y="1334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7754893" y="4332480"/>
            <a:ext cx="128258" cy="169721"/>
          </a:xfrm>
          <a:custGeom>
            <a:avLst/>
            <a:gdLst/>
            <a:ahLst/>
            <a:cxnLst/>
            <a:rect l="l" t="t" r="r" b="b"/>
            <a:pathLst>
              <a:path w="131445" h="133985">
                <a:moveTo>
                  <a:pt x="0" y="0"/>
                </a:moveTo>
                <a:lnTo>
                  <a:pt x="131099" y="0"/>
                </a:lnTo>
                <a:lnTo>
                  <a:pt x="131099" y="133499"/>
                </a:lnTo>
                <a:lnTo>
                  <a:pt x="0" y="1334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 flipV="1">
            <a:off x="7986818" y="4478784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34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7986818" y="4455986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 h="34289">
                <a:moveTo>
                  <a:pt x="0" y="0"/>
                </a:moveTo>
                <a:lnTo>
                  <a:pt x="131099" y="0"/>
                </a:lnTo>
                <a:lnTo>
                  <a:pt x="131099" y="34199"/>
                </a:lnTo>
                <a:lnTo>
                  <a:pt x="0" y="34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8247242" y="4229494"/>
            <a:ext cx="128258" cy="272679"/>
          </a:xfrm>
          <a:custGeom>
            <a:avLst/>
            <a:gdLst/>
            <a:ahLst/>
            <a:cxnLst/>
            <a:rect l="l" t="t" r="r" b="b"/>
            <a:pathLst>
              <a:path w="131445" h="215264">
                <a:moveTo>
                  <a:pt x="0" y="0"/>
                </a:moveTo>
                <a:lnTo>
                  <a:pt x="131099" y="0"/>
                </a:lnTo>
                <a:lnTo>
                  <a:pt x="131099" y="214799"/>
                </a:lnTo>
                <a:lnTo>
                  <a:pt x="0" y="2147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8247242" y="4229494"/>
            <a:ext cx="128258" cy="272679"/>
          </a:xfrm>
          <a:custGeom>
            <a:avLst/>
            <a:gdLst/>
            <a:ahLst/>
            <a:cxnLst/>
            <a:rect l="l" t="t" r="r" b="b"/>
            <a:pathLst>
              <a:path w="131445" h="215264">
                <a:moveTo>
                  <a:pt x="0" y="0"/>
                </a:moveTo>
                <a:lnTo>
                  <a:pt x="131099" y="0"/>
                </a:lnTo>
                <a:lnTo>
                  <a:pt x="131099" y="214799"/>
                </a:lnTo>
                <a:lnTo>
                  <a:pt x="0" y="214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8463917" y="4332480"/>
            <a:ext cx="128258" cy="169721"/>
          </a:xfrm>
          <a:custGeom>
            <a:avLst/>
            <a:gdLst/>
            <a:ahLst/>
            <a:cxnLst/>
            <a:rect l="l" t="t" r="r" b="b"/>
            <a:pathLst>
              <a:path w="131445" h="133985">
                <a:moveTo>
                  <a:pt x="0" y="0"/>
                </a:moveTo>
                <a:lnTo>
                  <a:pt x="131099" y="0"/>
                </a:lnTo>
                <a:lnTo>
                  <a:pt x="131099" y="133499"/>
                </a:lnTo>
                <a:lnTo>
                  <a:pt x="0" y="1334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8463917" y="4332480"/>
            <a:ext cx="128258" cy="169721"/>
          </a:xfrm>
          <a:custGeom>
            <a:avLst/>
            <a:gdLst/>
            <a:ahLst/>
            <a:cxnLst/>
            <a:rect l="l" t="t" r="r" b="b"/>
            <a:pathLst>
              <a:path w="131445" h="133985">
                <a:moveTo>
                  <a:pt x="0" y="0"/>
                </a:moveTo>
                <a:lnTo>
                  <a:pt x="131099" y="0"/>
                </a:lnTo>
                <a:lnTo>
                  <a:pt x="131099" y="133499"/>
                </a:lnTo>
                <a:lnTo>
                  <a:pt x="0" y="1334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4489600" y="5367610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4489600" y="5367610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4720674" y="5457768"/>
            <a:ext cx="128258" cy="130307"/>
          </a:xfrm>
          <a:custGeom>
            <a:avLst/>
            <a:gdLst/>
            <a:ahLst/>
            <a:cxnLst/>
            <a:rect l="l" t="t" r="r" b="b"/>
            <a:pathLst>
              <a:path w="131445" h="102870">
                <a:moveTo>
                  <a:pt x="0" y="0"/>
                </a:moveTo>
                <a:lnTo>
                  <a:pt x="131099" y="0"/>
                </a:lnTo>
                <a:lnTo>
                  <a:pt x="131099" y="102299"/>
                </a:lnTo>
                <a:lnTo>
                  <a:pt x="0" y="1022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4720674" y="5457768"/>
            <a:ext cx="128258" cy="130307"/>
          </a:xfrm>
          <a:custGeom>
            <a:avLst/>
            <a:gdLst/>
            <a:ahLst/>
            <a:cxnLst/>
            <a:rect l="l" t="t" r="r" b="b"/>
            <a:pathLst>
              <a:path w="131445" h="102870">
                <a:moveTo>
                  <a:pt x="0" y="0"/>
                </a:moveTo>
                <a:lnTo>
                  <a:pt x="131099" y="0"/>
                </a:lnTo>
                <a:lnTo>
                  <a:pt x="131099" y="102299"/>
                </a:lnTo>
                <a:lnTo>
                  <a:pt x="0" y="1022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 flipV="1">
            <a:off x="4962224" y="5542348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67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4962224" y="5502035"/>
            <a:ext cx="128258" cy="85263"/>
          </a:xfrm>
          <a:custGeom>
            <a:avLst/>
            <a:gdLst/>
            <a:ahLst/>
            <a:cxnLst/>
            <a:rect l="l" t="t" r="r" b="b"/>
            <a:pathLst>
              <a:path w="131445" h="67310">
                <a:moveTo>
                  <a:pt x="0" y="0"/>
                </a:moveTo>
                <a:lnTo>
                  <a:pt x="131099" y="0"/>
                </a:lnTo>
                <a:lnTo>
                  <a:pt x="131099" y="67199"/>
                </a:lnTo>
                <a:lnTo>
                  <a:pt x="0" y="67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5203770" y="5090495"/>
            <a:ext cx="128258" cy="497096"/>
          </a:xfrm>
          <a:custGeom>
            <a:avLst/>
            <a:gdLst/>
            <a:ahLst/>
            <a:cxnLst/>
            <a:rect l="l" t="t" r="r" b="b"/>
            <a:pathLst>
              <a:path w="131445" h="392429">
                <a:moveTo>
                  <a:pt x="0" y="0"/>
                </a:moveTo>
                <a:lnTo>
                  <a:pt x="131099" y="0"/>
                </a:lnTo>
                <a:lnTo>
                  <a:pt x="131099" y="392099"/>
                </a:lnTo>
                <a:lnTo>
                  <a:pt x="0" y="3920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5203770" y="5090495"/>
            <a:ext cx="128258" cy="497096"/>
          </a:xfrm>
          <a:custGeom>
            <a:avLst/>
            <a:gdLst/>
            <a:ahLst/>
            <a:cxnLst/>
            <a:rect l="l" t="t" r="r" b="b"/>
            <a:pathLst>
              <a:path w="131445" h="392429">
                <a:moveTo>
                  <a:pt x="0" y="0"/>
                </a:moveTo>
                <a:lnTo>
                  <a:pt x="131099" y="0"/>
                </a:lnTo>
                <a:lnTo>
                  <a:pt x="131099" y="392099"/>
                </a:lnTo>
                <a:lnTo>
                  <a:pt x="0" y="392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5434848" y="5418046"/>
            <a:ext cx="128258" cy="169721"/>
          </a:xfrm>
          <a:custGeom>
            <a:avLst/>
            <a:gdLst/>
            <a:ahLst/>
            <a:cxnLst/>
            <a:rect l="l" t="t" r="r" b="b"/>
            <a:pathLst>
              <a:path w="131445" h="133985">
                <a:moveTo>
                  <a:pt x="0" y="0"/>
                </a:moveTo>
                <a:lnTo>
                  <a:pt x="131099" y="0"/>
                </a:lnTo>
                <a:lnTo>
                  <a:pt x="131099" y="133499"/>
                </a:lnTo>
                <a:lnTo>
                  <a:pt x="0" y="1334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7"/>
          <p:cNvSpPr/>
          <p:nvPr/>
        </p:nvSpPr>
        <p:spPr>
          <a:xfrm>
            <a:off x="5434848" y="5418044"/>
            <a:ext cx="128258" cy="169721"/>
          </a:xfrm>
          <a:custGeom>
            <a:avLst/>
            <a:gdLst/>
            <a:ahLst/>
            <a:cxnLst/>
            <a:rect l="l" t="t" r="r" b="b"/>
            <a:pathLst>
              <a:path w="131445" h="133985">
                <a:moveTo>
                  <a:pt x="0" y="0"/>
                </a:moveTo>
                <a:lnTo>
                  <a:pt x="131099" y="0"/>
                </a:lnTo>
                <a:lnTo>
                  <a:pt x="131099" y="133499"/>
                </a:lnTo>
                <a:lnTo>
                  <a:pt x="0" y="1334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8"/>
          <p:cNvSpPr/>
          <p:nvPr/>
        </p:nvSpPr>
        <p:spPr>
          <a:xfrm flipV="1">
            <a:off x="5642897" y="5542514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67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9"/>
          <p:cNvSpPr/>
          <p:nvPr/>
        </p:nvSpPr>
        <p:spPr>
          <a:xfrm>
            <a:off x="5642897" y="5502200"/>
            <a:ext cx="128258" cy="85263"/>
          </a:xfrm>
          <a:custGeom>
            <a:avLst/>
            <a:gdLst/>
            <a:ahLst/>
            <a:cxnLst/>
            <a:rect l="l" t="t" r="r" b="b"/>
            <a:pathLst>
              <a:path w="131445" h="67310">
                <a:moveTo>
                  <a:pt x="0" y="0"/>
                </a:moveTo>
                <a:lnTo>
                  <a:pt x="131099" y="0"/>
                </a:lnTo>
                <a:lnTo>
                  <a:pt x="131099" y="67199"/>
                </a:lnTo>
                <a:lnTo>
                  <a:pt x="0" y="67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0"/>
          <p:cNvSpPr/>
          <p:nvPr/>
        </p:nvSpPr>
        <p:spPr>
          <a:xfrm flipV="1">
            <a:off x="5892872" y="5542214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67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1"/>
          <p:cNvSpPr/>
          <p:nvPr/>
        </p:nvSpPr>
        <p:spPr>
          <a:xfrm>
            <a:off x="5892872" y="5501900"/>
            <a:ext cx="128258" cy="85263"/>
          </a:xfrm>
          <a:custGeom>
            <a:avLst/>
            <a:gdLst/>
            <a:ahLst/>
            <a:cxnLst/>
            <a:rect l="l" t="t" r="r" b="b"/>
            <a:pathLst>
              <a:path w="131445" h="67310">
                <a:moveTo>
                  <a:pt x="0" y="0"/>
                </a:moveTo>
                <a:lnTo>
                  <a:pt x="131099" y="0"/>
                </a:lnTo>
                <a:lnTo>
                  <a:pt x="131099" y="67199"/>
                </a:lnTo>
                <a:lnTo>
                  <a:pt x="0" y="67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2"/>
          <p:cNvSpPr/>
          <p:nvPr/>
        </p:nvSpPr>
        <p:spPr>
          <a:xfrm>
            <a:off x="6124797" y="5367543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3"/>
          <p:cNvSpPr/>
          <p:nvPr/>
        </p:nvSpPr>
        <p:spPr>
          <a:xfrm>
            <a:off x="6124796" y="5367543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4"/>
          <p:cNvSpPr/>
          <p:nvPr/>
        </p:nvSpPr>
        <p:spPr>
          <a:xfrm>
            <a:off x="6356721" y="5367575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5"/>
          <p:cNvSpPr/>
          <p:nvPr/>
        </p:nvSpPr>
        <p:spPr>
          <a:xfrm>
            <a:off x="6356721" y="5367575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6"/>
          <p:cNvSpPr/>
          <p:nvPr/>
        </p:nvSpPr>
        <p:spPr>
          <a:xfrm>
            <a:off x="6588643" y="5318592"/>
            <a:ext cx="128258" cy="269461"/>
          </a:xfrm>
          <a:custGeom>
            <a:avLst/>
            <a:gdLst/>
            <a:ahLst/>
            <a:cxnLst/>
            <a:rect l="l" t="t" r="r" b="b"/>
            <a:pathLst>
              <a:path w="131445" h="212725">
                <a:moveTo>
                  <a:pt x="0" y="0"/>
                </a:moveTo>
                <a:lnTo>
                  <a:pt x="131099" y="0"/>
                </a:lnTo>
                <a:lnTo>
                  <a:pt x="131099" y="212099"/>
                </a:lnTo>
                <a:lnTo>
                  <a:pt x="0" y="2120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7"/>
          <p:cNvSpPr/>
          <p:nvPr/>
        </p:nvSpPr>
        <p:spPr>
          <a:xfrm>
            <a:off x="6588643" y="5318592"/>
            <a:ext cx="128258" cy="269461"/>
          </a:xfrm>
          <a:custGeom>
            <a:avLst/>
            <a:gdLst/>
            <a:ahLst/>
            <a:cxnLst/>
            <a:rect l="l" t="t" r="r" b="b"/>
            <a:pathLst>
              <a:path w="131445" h="212725">
                <a:moveTo>
                  <a:pt x="0" y="0"/>
                </a:moveTo>
                <a:lnTo>
                  <a:pt x="131099" y="0"/>
                </a:lnTo>
                <a:lnTo>
                  <a:pt x="131099" y="212099"/>
                </a:lnTo>
                <a:lnTo>
                  <a:pt x="0" y="212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8"/>
          <p:cNvSpPr/>
          <p:nvPr/>
        </p:nvSpPr>
        <p:spPr>
          <a:xfrm>
            <a:off x="6820571" y="5304343"/>
            <a:ext cx="128258" cy="283136"/>
          </a:xfrm>
          <a:custGeom>
            <a:avLst/>
            <a:gdLst/>
            <a:ahLst/>
            <a:cxnLst/>
            <a:rect l="l" t="t" r="r" b="b"/>
            <a:pathLst>
              <a:path w="131445" h="223520">
                <a:moveTo>
                  <a:pt x="0" y="0"/>
                </a:moveTo>
                <a:lnTo>
                  <a:pt x="131099" y="0"/>
                </a:lnTo>
                <a:lnTo>
                  <a:pt x="131099" y="223199"/>
                </a:lnTo>
                <a:lnTo>
                  <a:pt x="0" y="2231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9"/>
          <p:cNvSpPr/>
          <p:nvPr/>
        </p:nvSpPr>
        <p:spPr>
          <a:xfrm>
            <a:off x="6820570" y="5304343"/>
            <a:ext cx="128258" cy="283136"/>
          </a:xfrm>
          <a:custGeom>
            <a:avLst/>
            <a:gdLst/>
            <a:ahLst/>
            <a:cxnLst/>
            <a:rect l="l" t="t" r="r" b="b"/>
            <a:pathLst>
              <a:path w="131445" h="223520">
                <a:moveTo>
                  <a:pt x="0" y="0"/>
                </a:moveTo>
                <a:lnTo>
                  <a:pt x="131099" y="0"/>
                </a:lnTo>
                <a:lnTo>
                  <a:pt x="131099" y="223199"/>
                </a:lnTo>
                <a:lnTo>
                  <a:pt x="0" y="223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0"/>
          <p:cNvSpPr/>
          <p:nvPr/>
        </p:nvSpPr>
        <p:spPr>
          <a:xfrm flipV="1">
            <a:off x="7052495" y="5542348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67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1"/>
          <p:cNvSpPr/>
          <p:nvPr/>
        </p:nvSpPr>
        <p:spPr>
          <a:xfrm>
            <a:off x="7052494" y="5502035"/>
            <a:ext cx="128258" cy="85263"/>
          </a:xfrm>
          <a:custGeom>
            <a:avLst/>
            <a:gdLst/>
            <a:ahLst/>
            <a:cxnLst/>
            <a:rect l="l" t="t" r="r" b="b"/>
            <a:pathLst>
              <a:path w="131445" h="67310">
                <a:moveTo>
                  <a:pt x="0" y="0"/>
                </a:moveTo>
                <a:lnTo>
                  <a:pt x="131099" y="0"/>
                </a:lnTo>
                <a:lnTo>
                  <a:pt x="131099" y="67199"/>
                </a:lnTo>
                <a:lnTo>
                  <a:pt x="0" y="67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2"/>
          <p:cNvSpPr/>
          <p:nvPr/>
        </p:nvSpPr>
        <p:spPr>
          <a:xfrm>
            <a:off x="7284420" y="5367443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3"/>
          <p:cNvSpPr/>
          <p:nvPr/>
        </p:nvSpPr>
        <p:spPr>
          <a:xfrm>
            <a:off x="7284419" y="5367442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4"/>
          <p:cNvSpPr/>
          <p:nvPr/>
        </p:nvSpPr>
        <p:spPr>
          <a:xfrm flipV="1">
            <a:off x="7516343" y="5542348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67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5"/>
          <p:cNvSpPr/>
          <p:nvPr/>
        </p:nvSpPr>
        <p:spPr>
          <a:xfrm>
            <a:off x="7516343" y="5502035"/>
            <a:ext cx="128258" cy="85263"/>
          </a:xfrm>
          <a:custGeom>
            <a:avLst/>
            <a:gdLst/>
            <a:ahLst/>
            <a:cxnLst/>
            <a:rect l="l" t="t" r="r" b="b"/>
            <a:pathLst>
              <a:path w="131445" h="67310">
                <a:moveTo>
                  <a:pt x="0" y="0"/>
                </a:moveTo>
                <a:lnTo>
                  <a:pt x="131099" y="0"/>
                </a:lnTo>
                <a:lnTo>
                  <a:pt x="131099" y="67199"/>
                </a:lnTo>
                <a:lnTo>
                  <a:pt x="0" y="67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6"/>
          <p:cNvSpPr/>
          <p:nvPr/>
        </p:nvSpPr>
        <p:spPr>
          <a:xfrm>
            <a:off x="7748265" y="5367543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7"/>
          <p:cNvSpPr/>
          <p:nvPr/>
        </p:nvSpPr>
        <p:spPr>
          <a:xfrm>
            <a:off x="7748265" y="5367543"/>
            <a:ext cx="128258" cy="220396"/>
          </a:xfrm>
          <a:custGeom>
            <a:avLst/>
            <a:gdLst/>
            <a:ahLst/>
            <a:cxnLst/>
            <a:rect l="l" t="t" r="r" b="b"/>
            <a:pathLst>
              <a:path w="131445" h="173989">
                <a:moveTo>
                  <a:pt x="0" y="0"/>
                </a:moveTo>
                <a:lnTo>
                  <a:pt x="131099" y="0"/>
                </a:lnTo>
                <a:lnTo>
                  <a:pt x="131099" y="173399"/>
                </a:lnTo>
                <a:lnTo>
                  <a:pt x="0" y="173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98"/>
          <p:cNvSpPr/>
          <p:nvPr/>
        </p:nvSpPr>
        <p:spPr>
          <a:xfrm flipV="1">
            <a:off x="7980193" y="5542381"/>
            <a:ext cx="128258" cy="45719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99" y="0"/>
                </a:lnTo>
              </a:path>
            </a:pathLst>
          </a:custGeom>
          <a:ln w="6719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9"/>
          <p:cNvSpPr/>
          <p:nvPr/>
        </p:nvSpPr>
        <p:spPr>
          <a:xfrm>
            <a:off x="7980193" y="5502068"/>
            <a:ext cx="128258" cy="85263"/>
          </a:xfrm>
          <a:custGeom>
            <a:avLst/>
            <a:gdLst/>
            <a:ahLst/>
            <a:cxnLst/>
            <a:rect l="l" t="t" r="r" b="b"/>
            <a:pathLst>
              <a:path w="131445" h="67310">
                <a:moveTo>
                  <a:pt x="0" y="0"/>
                </a:moveTo>
                <a:lnTo>
                  <a:pt x="131099" y="0"/>
                </a:lnTo>
                <a:lnTo>
                  <a:pt x="131099" y="67199"/>
                </a:lnTo>
                <a:lnTo>
                  <a:pt x="0" y="67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0"/>
          <p:cNvSpPr/>
          <p:nvPr/>
        </p:nvSpPr>
        <p:spPr>
          <a:xfrm>
            <a:off x="8240617" y="5315093"/>
            <a:ext cx="128258" cy="272679"/>
          </a:xfrm>
          <a:custGeom>
            <a:avLst/>
            <a:gdLst/>
            <a:ahLst/>
            <a:cxnLst/>
            <a:rect l="l" t="t" r="r" b="b"/>
            <a:pathLst>
              <a:path w="131445" h="215264">
                <a:moveTo>
                  <a:pt x="0" y="0"/>
                </a:moveTo>
                <a:lnTo>
                  <a:pt x="131099" y="0"/>
                </a:lnTo>
                <a:lnTo>
                  <a:pt x="131099" y="214799"/>
                </a:lnTo>
                <a:lnTo>
                  <a:pt x="0" y="2147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1"/>
          <p:cNvSpPr/>
          <p:nvPr/>
        </p:nvSpPr>
        <p:spPr>
          <a:xfrm>
            <a:off x="8240617" y="5315090"/>
            <a:ext cx="128258" cy="272679"/>
          </a:xfrm>
          <a:custGeom>
            <a:avLst/>
            <a:gdLst/>
            <a:ahLst/>
            <a:cxnLst/>
            <a:rect l="l" t="t" r="r" b="b"/>
            <a:pathLst>
              <a:path w="131445" h="215264">
                <a:moveTo>
                  <a:pt x="0" y="0"/>
                </a:moveTo>
                <a:lnTo>
                  <a:pt x="131099" y="0"/>
                </a:lnTo>
                <a:lnTo>
                  <a:pt x="131099" y="214799"/>
                </a:lnTo>
                <a:lnTo>
                  <a:pt x="0" y="214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2"/>
          <p:cNvSpPr/>
          <p:nvPr/>
        </p:nvSpPr>
        <p:spPr>
          <a:xfrm>
            <a:off x="8457292" y="5457603"/>
            <a:ext cx="128258" cy="130307"/>
          </a:xfrm>
          <a:custGeom>
            <a:avLst/>
            <a:gdLst/>
            <a:ahLst/>
            <a:cxnLst/>
            <a:rect l="l" t="t" r="r" b="b"/>
            <a:pathLst>
              <a:path w="131445" h="102870">
                <a:moveTo>
                  <a:pt x="0" y="0"/>
                </a:moveTo>
                <a:lnTo>
                  <a:pt x="131099" y="0"/>
                </a:lnTo>
                <a:lnTo>
                  <a:pt x="131099" y="102299"/>
                </a:lnTo>
                <a:lnTo>
                  <a:pt x="0" y="1022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3"/>
          <p:cNvSpPr/>
          <p:nvPr/>
        </p:nvSpPr>
        <p:spPr>
          <a:xfrm>
            <a:off x="8457292" y="5457603"/>
            <a:ext cx="128258" cy="130307"/>
          </a:xfrm>
          <a:custGeom>
            <a:avLst/>
            <a:gdLst/>
            <a:ahLst/>
            <a:cxnLst/>
            <a:rect l="l" t="t" r="r" b="b"/>
            <a:pathLst>
              <a:path w="131445" h="102870">
                <a:moveTo>
                  <a:pt x="0" y="0"/>
                </a:moveTo>
                <a:lnTo>
                  <a:pt x="131099" y="0"/>
                </a:lnTo>
                <a:lnTo>
                  <a:pt x="131099" y="102299"/>
                </a:lnTo>
                <a:lnTo>
                  <a:pt x="0" y="1022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4"/>
          <p:cNvSpPr txBox="1"/>
          <p:nvPr/>
        </p:nvSpPr>
        <p:spPr>
          <a:xfrm>
            <a:off x="269557" y="4022311"/>
            <a:ext cx="8694931" cy="2479525"/>
          </a:xfrm>
          <a:prstGeom prst="rect">
            <a:avLst/>
          </a:prstGeom>
          <a:ln w="9524">
            <a:solidFill>
              <a:srgbClr val="595959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1095"/>
              </a:spcBef>
            </a:pPr>
            <a:r>
              <a:rPr sz="1400" b="1" spc="-5" dirty="0">
                <a:latin typeface="Arial"/>
                <a:cs typeface="Arial"/>
              </a:rPr>
              <a:t>Step 2: Encode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images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sk-SK" sz="15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sk-SK" sz="15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sk-SK" sz="15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9055">
              <a:lnSpc>
                <a:spcPct val="100000"/>
              </a:lnSpc>
            </a:pPr>
            <a:r>
              <a:rPr sz="600" spc="-5" dirty="0">
                <a:latin typeface="Arial"/>
                <a:cs typeface="Arial"/>
              </a:rPr>
              <a:t>Fei-Fei and Perona, </a:t>
            </a:r>
            <a:r>
              <a:rPr sz="600" dirty="0">
                <a:latin typeface="Arial"/>
                <a:cs typeface="Arial"/>
              </a:rPr>
              <a:t>“A </a:t>
            </a:r>
            <a:r>
              <a:rPr sz="600" spc="-5" dirty="0">
                <a:latin typeface="Arial"/>
                <a:cs typeface="Arial"/>
              </a:rPr>
              <a:t>bayesian hierarchical </a:t>
            </a:r>
            <a:r>
              <a:rPr sz="600" dirty="0">
                <a:latin typeface="Arial"/>
                <a:cs typeface="Arial"/>
              </a:rPr>
              <a:t>model </a:t>
            </a:r>
            <a:r>
              <a:rPr sz="600" spc="-5" dirty="0">
                <a:latin typeface="Arial"/>
                <a:cs typeface="Arial"/>
              </a:rPr>
              <a:t>for learning natural </a:t>
            </a:r>
            <a:r>
              <a:rPr sz="600" dirty="0">
                <a:latin typeface="Arial"/>
                <a:cs typeface="Arial"/>
              </a:rPr>
              <a:t>scene categories”, </a:t>
            </a:r>
            <a:r>
              <a:rPr sz="600" spc="-5" dirty="0">
                <a:latin typeface="Arial"/>
                <a:cs typeface="Arial"/>
              </a:rPr>
              <a:t>CVPR</a:t>
            </a:r>
            <a:r>
              <a:rPr sz="600" spc="-3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2005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10" name="object 16"/>
          <p:cNvSpPr/>
          <p:nvPr/>
        </p:nvSpPr>
        <p:spPr>
          <a:xfrm>
            <a:off x="2595132" y="5157805"/>
            <a:ext cx="1334025" cy="0"/>
          </a:xfrm>
          <a:custGeom>
            <a:avLst/>
            <a:gdLst/>
            <a:ahLst/>
            <a:cxnLst/>
            <a:rect l="l" t="t" r="r" b="b"/>
            <a:pathLst>
              <a:path w="1378585">
                <a:moveTo>
                  <a:pt x="0" y="0"/>
                </a:moveTo>
                <a:lnTo>
                  <a:pt x="1378047" y="0"/>
                </a:lnTo>
              </a:path>
            </a:pathLst>
          </a:custGeom>
          <a:ln w="2857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7"/>
          <p:cNvSpPr/>
          <p:nvPr/>
        </p:nvSpPr>
        <p:spPr>
          <a:xfrm>
            <a:off x="3914810" y="5086414"/>
            <a:ext cx="153134" cy="14278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958119" y="1684332"/>
            <a:ext cx="2857500" cy="1654387"/>
          </a:xfrm>
          <a:custGeom>
            <a:avLst/>
            <a:gdLst/>
            <a:ahLst/>
            <a:cxnLst/>
            <a:rect l="l" t="t" r="r" b="b"/>
            <a:pathLst>
              <a:path w="2857500" h="1240789">
                <a:moveTo>
                  <a:pt x="0" y="0"/>
                </a:moveTo>
                <a:lnTo>
                  <a:pt x="2857194" y="0"/>
                </a:lnTo>
                <a:lnTo>
                  <a:pt x="2857194" y="1240497"/>
                </a:lnTo>
                <a:lnTo>
                  <a:pt x="0" y="1240497"/>
                </a:lnTo>
                <a:lnTo>
                  <a:pt x="0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2958119" y="1684333"/>
            <a:ext cx="2857500" cy="617477"/>
          </a:xfrm>
          <a:prstGeom prst="rect">
            <a:avLst/>
          </a:prstGeom>
          <a:ln w="9524">
            <a:solidFill>
              <a:srgbClr val="666666"/>
            </a:solidFill>
          </a:ln>
        </p:spPr>
        <p:txBody>
          <a:bodyPr vert="horz" wrap="square" lIns="0" tIns="245745" rIns="0" bIns="0" rtlCol="0">
            <a:spAutoFit/>
          </a:bodyPr>
          <a:lstStyle/>
          <a:p>
            <a:pPr marL="182880">
              <a:lnSpc>
                <a:spcPct val="100000"/>
              </a:lnSpc>
              <a:spcBef>
                <a:spcPts val="1935"/>
              </a:spcBef>
            </a:pPr>
            <a:r>
              <a:rPr sz="2400" spc="-5" dirty="0">
                <a:latin typeface="Arial"/>
                <a:cs typeface="Arial"/>
              </a:rPr>
              <a:t>Feature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Extraction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644644" y="753041"/>
            <a:ext cx="4503420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spc="-5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Príznaky</a:t>
            </a: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vs</a:t>
            </a:r>
            <a:r>
              <a:rPr kumimoji="0" lang="sk-SK" sz="28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8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ConvNets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2009411" y="2511341"/>
            <a:ext cx="608965" cy="0"/>
          </a:xfrm>
          <a:custGeom>
            <a:avLst/>
            <a:gdLst/>
            <a:ahLst/>
            <a:cxnLst/>
            <a:rect l="l" t="t" r="r" b="b"/>
            <a:pathLst>
              <a:path w="608964">
                <a:moveTo>
                  <a:pt x="0" y="0"/>
                </a:moveTo>
                <a:lnTo>
                  <a:pt x="608836" y="0"/>
                </a:lnTo>
              </a:path>
            </a:pathLst>
          </a:custGeom>
          <a:ln w="2857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603957" y="2429358"/>
            <a:ext cx="158274" cy="163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5880913" y="2147409"/>
            <a:ext cx="613410" cy="0"/>
          </a:xfrm>
          <a:custGeom>
            <a:avLst/>
            <a:gdLst/>
            <a:ahLst/>
            <a:cxnLst/>
            <a:rect l="l" t="t" r="r" b="b"/>
            <a:pathLst>
              <a:path w="613410">
                <a:moveTo>
                  <a:pt x="0" y="0"/>
                </a:moveTo>
                <a:lnTo>
                  <a:pt x="613348" y="0"/>
                </a:lnTo>
              </a:path>
            </a:pathLst>
          </a:custGeom>
          <a:ln w="2857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479977" y="2065428"/>
            <a:ext cx="158249" cy="163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6143383" y="1425497"/>
            <a:ext cx="13144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Arial"/>
                <a:cs typeface="Arial"/>
              </a:rPr>
              <a:t>f</a:t>
            </a:r>
            <a:endParaRPr sz="30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6823543" y="2217418"/>
            <a:ext cx="1477645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10 </a:t>
            </a:r>
            <a:r>
              <a:rPr sz="1400" spc="-5" dirty="0">
                <a:latin typeface="Arial"/>
                <a:cs typeface="Arial"/>
              </a:rPr>
              <a:t>numbers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giving  </a:t>
            </a:r>
            <a:r>
              <a:rPr sz="1400" dirty="0">
                <a:latin typeface="Arial"/>
                <a:cs typeface="Arial"/>
              </a:rPr>
              <a:t>scores </a:t>
            </a:r>
            <a:r>
              <a:rPr sz="1400" spc="-5" dirty="0">
                <a:latin typeface="Arial"/>
                <a:cs typeface="Arial"/>
              </a:rPr>
              <a:t>for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classes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6052362" y="3055940"/>
            <a:ext cx="600710" cy="0"/>
          </a:xfrm>
          <a:custGeom>
            <a:avLst/>
            <a:gdLst/>
            <a:ahLst/>
            <a:cxnLst/>
            <a:rect l="l" t="t" r="r" b="b"/>
            <a:pathLst>
              <a:path w="600709">
                <a:moveTo>
                  <a:pt x="0" y="0"/>
                </a:moveTo>
                <a:lnTo>
                  <a:pt x="600148" y="0"/>
                </a:lnTo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908403" y="2973957"/>
            <a:ext cx="158249" cy="1639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5953938" y="3167370"/>
            <a:ext cx="77406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training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2476644" y="4044849"/>
            <a:ext cx="3820192" cy="15929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0" y="36565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81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705948" y="4725144"/>
            <a:ext cx="1112922" cy="12370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1956549" y="5716596"/>
            <a:ext cx="4485005" cy="0"/>
          </a:xfrm>
          <a:custGeom>
            <a:avLst/>
            <a:gdLst/>
            <a:ahLst/>
            <a:cxnLst/>
            <a:rect l="l" t="t" r="r" b="b"/>
            <a:pathLst>
              <a:path w="4485005">
                <a:moveTo>
                  <a:pt x="0" y="0"/>
                </a:moveTo>
                <a:lnTo>
                  <a:pt x="4484840" y="0"/>
                </a:lnTo>
              </a:path>
            </a:pathLst>
          </a:custGeom>
          <a:ln w="2857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6427102" y="5634612"/>
            <a:ext cx="158249" cy="1639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127998" y="6158328"/>
            <a:ext cx="4485005" cy="0"/>
          </a:xfrm>
          <a:custGeom>
            <a:avLst/>
            <a:gdLst/>
            <a:ahLst/>
            <a:cxnLst/>
            <a:rect l="l" t="t" r="r" b="b"/>
            <a:pathLst>
              <a:path w="4485005">
                <a:moveTo>
                  <a:pt x="0" y="0"/>
                </a:moveTo>
                <a:lnTo>
                  <a:pt x="4484840" y="0"/>
                </a:lnTo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1984031" y="6076347"/>
            <a:ext cx="158252" cy="1639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5756717" y="5643526"/>
            <a:ext cx="2544445" cy="73609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795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10 </a:t>
            </a:r>
            <a:r>
              <a:rPr sz="1400" spc="-5" dirty="0">
                <a:latin typeface="Arial"/>
                <a:cs typeface="Arial"/>
              </a:rPr>
              <a:t>numbers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giving  </a:t>
            </a:r>
            <a:r>
              <a:rPr sz="1400" dirty="0">
                <a:latin typeface="Arial"/>
                <a:cs typeface="Arial"/>
              </a:rPr>
              <a:t>scores </a:t>
            </a:r>
            <a:r>
              <a:rPr sz="1400" spc="-5" dirty="0">
                <a:latin typeface="Arial"/>
                <a:cs typeface="Arial"/>
              </a:rPr>
              <a:t>for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classes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training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3392871" y="3007308"/>
            <a:ext cx="667385" cy="0"/>
          </a:xfrm>
          <a:custGeom>
            <a:avLst/>
            <a:gdLst/>
            <a:ahLst/>
            <a:cxnLst/>
            <a:rect l="l" t="t" r="r" b="b"/>
            <a:pathLst>
              <a:path w="667385">
                <a:moveTo>
                  <a:pt x="0" y="0"/>
                </a:moveTo>
                <a:lnTo>
                  <a:pt x="666798" y="0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439630" y="2637317"/>
            <a:ext cx="0" cy="369993"/>
          </a:xfrm>
          <a:custGeom>
            <a:avLst/>
            <a:gdLst/>
            <a:ahLst/>
            <a:cxnLst/>
            <a:rect l="l" t="t" r="r" b="b"/>
            <a:pathLst>
              <a:path h="277494">
                <a:moveTo>
                  <a:pt x="0" y="0"/>
                </a:moveTo>
                <a:lnTo>
                  <a:pt x="0" y="277494"/>
                </a:lnTo>
              </a:path>
            </a:pathLst>
          </a:custGeom>
          <a:ln w="49874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414696" y="2637317"/>
            <a:ext cx="50165" cy="369993"/>
          </a:xfrm>
          <a:custGeom>
            <a:avLst/>
            <a:gdLst/>
            <a:ahLst/>
            <a:cxnLst/>
            <a:rect l="l" t="t" r="r" b="b"/>
            <a:pathLst>
              <a:path w="50164" h="277494">
                <a:moveTo>
                  <a:pt x="0" y="0"/>
                </a:moveTo>
                <a:lnTo>
                  <a:pt x="49874" y="0"/>
                </a:lnTo>
                <a:lnTo>
                  <a:pt x="49874" y="277494"/>
                </a:lnTo>
                <a:lnTo>
                  <a:pt x="0" y="27749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19542" y="2763932"/>
            <a:ext cx="0" cy="243840"/>
          </a:xfrm>
          <a:custGeom>
            <a:avLst/>
            <a:gdLst/>
            <a:ahLst/>
            <a:cxnLst/>
            <a:rect l="l" t="t" r="r" b="b"/>
            <a:pathLst>
              <a:path h="182880">
                <a:moveTo>
                  <a:pt x="0" y="0"/>
                </a:moveTo>
                <a:lnTo>
                  <a:pt x="0" y="182542"/>
                </a:lnTo>
              </a:path>
            </a:pathLst>
          </a:custGeom>
          <a:ln w="49899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494595" y="2763932"/>
            <a:ext cx="50165" cy="243840"/>
          </a:xfrm>
          <a:custGeom>
            <a:avLst/>
            <a:gdLst/>
            <a:ahLst/>
            <a:cxnLst/>
            <a:rect l="l" t="t" r="r" b="b"/>
            <a:pathLst>
              <a:path w="50164" h="182880">
                <a:moveTo>
                  <a:pt x="0" y="0"/>
                </a:moveTo>
                <a:lnTo>
                  <a:pt x="49899" y="0"/>
                </a:lnTo>
                <a:lnTo>
                  <a:pt x="49899" y="182542"/>
                </a:lnTo>
                <a:lnTo>
                  <a:pt x="0" y="18254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599467" y="2871024"/>
            <a:ext cx="0" cy="136313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207"/>
                </a:lnTo>
              </a:path>
            </a:pathLst>
          </a:custGeom>
          <a:ln w="49899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574520" y="2871024"/>
            <a:ext cx="50165" cy="136313"/>
          </a:xfrm>
          <a:custGeom>
            <a:avLst/>
            <a:gdLst/>
            <a:ahLst/>
            <a:cxnLst/>
            <a:rect l="l" t="t" r="r" b="b"/>
            <a:pathLst>
              <a:path w="50164" h="102235">
                <a:moveTo>
                  <a:pt x="0" y="0"/>
                </a:moveTo>
                <a:lnTo>
                  <a:pt x="49899" y="0"/>
                </a:lnTo>
                <a:lnTo>
                  <a:pt x="49899" y="102207"/>
                </a:lnTo>
                <a:lnTo>
                  <a:pt x="0" y="10220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3679392" y="2763917"/>
            <a:ext cx="0" cy="243840"/>
          </a:xfrm>
          <a:custGeom>
            <a:avLst/>
            <a:gdLst/>
            <a:ahLst/>
            <a:cxnLst/>
            <a:rect l="l" t="t" r="r" b="b"/>
            <a:pathLst>
              <a:path h="182880">
                <a:moveTo>
                  <a:pt x="0" y="0"/>
                </a:moveTo>
                <a:lnTo>
                  <a:pt x="0" y="182542"/>
                </a:lnTo>
              </a:path>
            </a:pathLst>
          </a:custGeom>
          <a:ln w="49899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3654445" y="2763917"/>
            <a:ext cx="50165" cy="243840"/>
          </a:xfrm>
          <a:custGeom>
            <a:avLst/>
            <a:gdLst/>
            <a:ahLst/>
            <a:cxnLst/>
            <a:rect l="l" t="t" r="r" b="b"/>
            <a:pathLst>
              <a:path w="50164" h="182880">
                <a:moveTo>
                  <a:pt x="0" y="0"/>
                </a:moveTo>
                <a:lnTo>
                  <a:pt x="49899" y="0"/>
                </a:lnTo>
                <a:lnTo>
                  <a:pt x="49899" y="182542"/>
                </a:lnTo>
                <a:lnTo>
                  <a:pt x="0" y="18254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3759317" y="2718901"/>
            <a:ext cx="0" cy="288713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307"/>
                </a:lnTo>
              </a:path>
            </a:pathLst>
          </a:custGeom>
          <a:ln w="49899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3734370" y="2718900"/>
            <a:ext cx="50165" cy="288713"/>
          </a:xfrm>
          <a:custGeom>
            <a:avLst/>
            <a:gdLst/>
            <a:ahLst/>
            <a:cxnLst/>
            <a:rect l="l" t="t" r="r" b="b"/>
            <a:pathLst>
              <a:path w="50164" h="216535">
                <a:moveTo>
                  <a:pt x="0" y="0"/>
                </a:moveTo>
                <a:lnTo>
                  <a:pt x="49899" y="0"/>
                </a:lnTo>
                <a:lnTo>
                  <a:pt x="49899" y="216307"/>
                </a:lnTo>
                <a:lnTo>
                  <a:pt x="0" y="21630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3814295" y="2939171"/>
            <a:ext cx="50165" cy="68580"/>
          </a:xfrm>
          <a:custGeom>
            <a:avLst/>
            <a:gdLst/>
            <a:ahLst/>
            <a:cxnLst/>
            <a:rect l="l" t="t" r="r" b="b"/>
            <a:pathLst>
              <a:path w="50164" h="51435">
                <a:moveTo>
                  <a:pt x="0" y="0"/>
                </a:moveTo>
                <a:lnTo>
                  <a:pt x="49899" y="0"/>
                </a:lnTo>
                <a:lnTo>
                  <a:pt x="49899" y="51102"/>
                </a:lnTo>
                <a:lnTo>
                  <a:pt x="0" y="51102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3814295" y="2939171"/>
            <a:ext cx="50165" cy="68580"/>
          </a:xfrm>
          <a:custGeom>
            <a:avLst/>
            <a:gdLst/>
            <a:ahLst/>
            <a:cxnLst/>
            <a:rect l="l" t="t" r="r" b="b"/>
            <a:pathLst>
              <a:path w="50164" h="51435">
                <a:moveTo>
                  <a:pt x="0" y="0"/>
                </a:moveTo>
                <a:lnTo>
                  <a:pt x="49899" y="0"/>
                </a:lnTo>
                <a:lnTo>
                  <a:pt x="49899" y="51102"/>
                </a:lnTo>
                <a:lnTo>
                  <a:pt x="0" y="5110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3919167" y="2798933"/>
            <a:ext cx="0" cy="209127"/>
          </a:xfrm>
          <a:custGeom>
            <a:avLst/>
            <a:gdLst/>
            <a:ahLst/>
            <a:cxnLst/>
            <a:rect l="l" t="t" r="r" b="b"/>
            <a:pathLst>
              <a:path h="156844">
                <a:moveTo>
                  <a:pt x="0" y="0"/>
                </a:moveTo>
                <a:lnTo>
                  <a:pt x="0" y="156254"/>
                </a:lnTo>
              </a:path>
            </a:pathLst>
          </a:custGeom>
          <a:ln w="49899">
            <a:solidFill>
              <a:srgbClr val="CFE1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3894220" y="2798933"/>
            <a:ext cx="50165" cy="209127"/>
          </a:xfrm>
          <a:custGeom>
            <a:avLst/>
            <a:gdLst/>
            <a:ahLst/>
            <a:cxnLst/>
            <a:rect l="l" t="t" r="r" b="b"/>
            <a:pathLst>
              <a:path w="50164" h="156844">
                <a:moveTo>
                  <a:pt x="0" y="0"/>
                </a:moveTo>
                <a:lnTo>
                  <a:pt x="49899" y="0"/>
                </a:lnTo>
                <a:lnTo>
                  <a:pt x="49899" y="156254"/>
                </a:lnTo>
                <a:lnTo>
                  <a:pt x="0" y="15625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3974141" y="2903470"/>
            <a:ext cx="50165" cy="104140"/>
          </a:xfrm>
          <a:custGeom>
            <a:avLst/>
            <a:gdLst/>
            <a:ahLst/>
            <a:cxnLst/>
            <a:rect l="l" t="t" r="r" b="b"/>
            <a:pathLst>
              <a:path w="50164" h="78105">
                <a:moveTo>
                  <a:pt x="0" y="0"/>
                </a:moveTo>
                <a:lnTo>
                  <a:pt x="49874" y="0"/>
                </a:lnTo>
                <a:lnTo>
                  <a:pt x="49874" y="77842"/>
                </a:lnTo>
                <a:lnTo>
                  <a:pt x="0" y="77842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3974141" y="2903470"/>
            <a:ext cx="50165" cy="104140"/>
          </a:xfrm>
          <a:custGeom>
            <a:avLst/>
            <a:gdLst/>
            <a:ahLst/>
            <a:cxnLst/>
            <a:rect l="l" t="t" r="r" b="b"/>
            <a:pathLst>
              <a:path w="50164" h="78105">
                <a:moveTo>
                  <a:pt x="0" y="0"/>
                </a:moveTo>
                <a:lnTo>
                  <a:pt x="49874" y="0"/>
                </a:lnTo>
                <a:lnTo>
                  <a:pt x="49874" y="77842"/>
                </a:lnTo>
                <a:lnTo>
                  <a:pt x="0" y="7784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4059669" y="3007041"/>
            <a:ext cx="667385" cy="0"/>
          </a:xfrm>
          <a:custGeom>
            <a:avLst/>
            <a:gdLst/>
            <a:ahLst/>
            <a:cxnLst/>
            <a:rect l="l" t="t" r="r" b="b"/>
            <a:pathLst>
              <a:path w="667385">
                <a:moveTo>
                  <a:pt x="0" y="0"/>
                </a:moveTo>
                <a:lnTo>
                  <a:pt x="666948" y="0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4083029" y="2637050"/>
            <a:ext cx="0" cy="369993"/>
          </a:xfrm>
          <a:custGeom>
            <a:avLst/>
            <a:gdLst/>
            <a:ahLst/>
            <a:cxnLst/>
            <a:rect l="l" t="t" r="r" b="b"/>
            <a:pathLst>
              <a:path h="277494">
                <a:moveTo>
                  <a:pt x="0" y="0"/>
                </a:moveTo>
                <a:lnTo>
                  <a:pt x="0" y="277494"/>
                </a:lnTo>
              </a:path>
            </a:pathLst>
          </a:custGeom>
          <a:ln w="24924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4070566" y="2637050"/>
            <a:ext cx="25400" cy="369993"/>
          </a:xfrm>
          <a:custGeom>
            <a:avLst/>
            <a:gdLst/>
            <a:ahLst/>
            <a:cxnLst/>
            <a:rect l="l" t="t" r="r" b="b"/>
            <a:pathLst>
              <a:path w="25400" h="277494">
                <a:moveTo>
                  <a:pt x="0" y="0"/>
                </a:moveTo>
                <a:lnTo>
                  <a:pt x="24924" y="0"/>
                </a:lnTo>
                <a:lnTo>
                  <a:pt x="24924" y="277494"/>
                </a:lnTo>
                <a:lnTo>
                  <a:pt x="0" y="27749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4110541" y="3007211"/>
            <a:ext cx="25400" cy="68580"/>
          </a:xfrm>
          <a:custGeom>
            <a:avLst/>
            <a:gdLst/>
            <a:ahLst/>
            <a:cxnLst/>
            <a:rect l="l" t="t" r="r" b="b"/>
            <a:pathLst>
              <a:path w="25400" h="51435">
                <a:moveTo>
                  <a:pt x="0" y="51102"/>
                </a:moveTo>
                <a:lnTo>
                  <a:pt x="24924" y="51102"/>
                </a:lnTo>
                <a:lnTo>
                  <a:pt x="24924" y="0"/>
                </a:lnTo>
                <a:lnTo>
                  <a:pt x="0" y="0"/>
                </a:lnTo>
                <a:lnTo>
                  <a:pt x="0" y="51102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4110541" y="3007211"/>
            <a:ext cx="25400" cy="68580"/>
          </a:xfrm>
          <a:custGeom>
            <a:avLst/>
            <a:gdLst/>
            <a:ahLst/>
            <a:cxnLst/>
            <a:rect l="l" t="t" r="r" b="b"/>
            <a:pathLst>
              <a:path w="25400" h="51435">
                <a:moveTo>
                  <a:pt x="0" y="51102"/>
                </a:moveTo>
                <a:lnTo>
                  <a:pt x="24924" y="51102"/>
                </a:lnTo>
                <a:lnTo>
                  <a:pt x="24924" y="0"/>
                </a:lnTo>
                <a:lnTo>
                  <a:pt x="0" y="0"/>
                </a:lnTo>
                <a:lnTo>
                  <a:pt x="0" y="51102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4162966" y="3004113"/>
            <a:ext cx="0" cy="136313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204"/>
                </a:lnTo>
              </a:path>
            </a:pathLst>
          </a:custGeom>
          <a:ln w="2494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4150491" y="3004113"/>
            <a:ext cx="25400" cy="136313"/>
          </a:xfrm>
          <a:custGeom>
            <a:avLst/>
            <a:gdLst/>
            <a:ahLst/>
            <a:cxnLst/>
            <a:rect l="l" t="t" r="r" b="b"/>
            <a:pathLst>
              <a:path w="25400" h="102235">
                <a:moveTo>
                  <a:pt x="0" y="102204"/>
                </a:moveTo>
                <a:lnTo>
                  <a:pt x="24949" y="102204"/>
                </a:lnTo>
                <a:lnTo>
                  <a:pt x="24949" y="0"/>
                </a:lnTo>
                <a:lnTo>
                  <a:pt x="0" y="0"/>
                </a:lnTo>
                <a:lnTo>
                  <a:pt x="0" y="102204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4202929" y="2729261"/>
            <a:ext cx="0" cy="278553"/>
          </a:xfrm>
          <a:custGeom>
            <a:avLst/>
            <a:gdLst/>
            <a:ahLst/>
            <a:cxnLst/>
            <a:rect l="l" t="t" r="r" b="b"/>
            <a:pathLst>
              <a:path h="208914">
                <a:moveTo>
                  <a:pt x="0" y="0"/>
                </a:moveTo>
                <a:lnTo>
                  <a:pt x="0" y="208374"/>
                </a:lnTo>
              </a:path>
            </a:pathLst>
          </a:custGeom>
          <a:ln w="24924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4190466" y="2729261"/>
            <a:ext cx="25400" cy="278553"/>
          </a:xfrm>
          <a:custGeom>
            <a:avLst/>
            <a:gdLst/>
            <a:ahLst/>
            <a:cxnLst/>
            <a:rect l="l" t="t" r="r" b="b"/>
            <a:pathLst>
              <a:path w="25400" h="208914">
                <a:moveTo>
                  <a:pt x="0" y="0"/>
                </a:moveTo>
                <a:lnTo>
                  <a:pt x="24924" y="0"/>
                </a:lnTo>
                <a:lnTo>
                  <a:pt x="24924" y="208374"/>
                </a:lnTo>
                <a:lnTo>
                  <a:pt x="0" y="20837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4230441" y="3006579"/>
            <a:ext cx="25400" cy="68580"/>
          </a:xfrm>
          <a:custGeom>
            <a:avLst/>
            <a:gdLst/>
            <a:ahLst/>
            <a:cxnLst/>
            <a:rect l="l" t="t" r="r" b="b"/>
            <a:pathLst>
              <a:path w="25400" h="51435">
                <a:moveTo>
                  <a:pt x="0" y="51102"/>
                </a:moveTo>
                <a:lnTo>
                  <a:pt x="24924" y="51102"/>
                </a:lnTo>
                <a:lnTo>
                  <a:pt x="24924" y="0"/>
                </a:lnTo>
                <a:lnTo>
                  <a:pt x="0" y="0"/>
                </a:lnTo>
                <a:lnTo>
                  <a:pt x="0" y="51102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4230441" y="3006579"/>
            <a:ext cx="25400" cy="68580"/>
          </a:xfrm>
          <a:custGeom>
            <a:avLst/>
            <a:gdLst/>
            <a:ahLst/>
            <a:cxnLst/>
            <a:rect l="l" t="t" r="r" b="b"/>
            <a:pathLst>
              <a:path w="25400" h="51435">
                <a:moveTo>
                  <a:pt x="0" y="51102"/>
                </a:moveTo>
                <a:lnTo>
                  <a:pt x="24924" y="51102"/>
                </a:lnTo>
                <a:lnTo>
                  <a:pt x="24924" y="0"/>
                </a:lnTo>
                <a:lnTo>
                  <a:pt x="0" y="0"/>
                </a:lnTo>
                <a:lnTo>
                  <a:pt x="0" y="51102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4270391" y="2938906"/>
            <a:ext cx="25400" cy="68580"/>
          </a:xfrm>
          <a:custGeom>
            <a:avLst/>
            <a:gdLst/>
            <a:ahLst/>
            <a:cxnLst/>
            <a:rect l="l" t="t" r="r" b="b"/>
            <a:pathLst>
              <a:path w="25400" h="51435">
                <a:moveTo>
                  <a:pt x="0" y="0"/>
                </a:moveTo>
                <a:lnTo>
                  <a:pt x="24924" y="0"/>
                </a:lnTo>
                <a:lnTo>
                  <a:pt x="24924" y="51102"/>
                </a:lnTo>
                <a:lnTo>
                  <a:pt x="0" y="51102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4270391" y="2938906"/>
            <a:ext cx="25400" cy="68580"/>
          </a:xfrm>
          <a:custGeom>
            <a:avLst/>
            <a:gdLst/>
            <a:ahLst/>
            <a:cxnLst/>
            <a:rect l="l" t="t" r="r" b="b"/>
            <a:pathLst>
              <a:path w="25400" h="51435">
                <a:moveTo>
                  <a:pt x="0" y="0"/>
                </a:moveTo>
                <a:lnTo>
                  <a:pt x="24924" y="0"/>
                </a:lnTo>
                <a:lnTo>
                  <a:pt x="24924" y="51102"/>
                </a:lnTo>
                <a:lnTo>
                  <a:pt x="0" y="5110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4322828" y="3006733"/>
            <a:ext cx="0" cy="136313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207"/>
                </a:lnTo>
              </a:path>
            </a:pathLst>
          </a:custGeom>
          <a:ln w="24924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4310366" y="3006733"/>
            <a:ext cx="25400" cy="136313"/>
          </a:xfrm>
          <a:custGeom>
            <a:avLst/>
            <a:gdLst/>
            <a:ahLst/>
            <a:cxnLst/>
            <a:rect l="l" t="t" r="r" b="b"/>
            <a:pathLst>
              <a:path w="25400" h="102235">
                <a:moveTo>
                  <a:pt x="0" y="102207"/>
                </a:moveTo>
                <a:lnTo>
                  <a:pt x="24924" y="102207"/>
                </a:lnTo>
                <a:lnTo>
                  <a:pt x="24924" y="0"/>
                </a:lnTo>
                <a:lnTo>
                  <a:pt x="0" y="0"/>
                </a:lnTo>
                <a:lnTo>
                  <a:pt x="0" y="102207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4362778" y="2847665"/>
            <a:ext cx="0" cy="160019"/>
          </a:xfrm>
          <a:custGeom>
            <a:avLst/>
            <a:gdLst/>
            <a:ahLst/>
            <a:cxnLst/>
            <a:rect l="l" t="t" r="r" b="b"/>
            <a:pathLst>
              <a:path h="120014">
                <a:moveTo>
                  <a:pt x="0" y="0"/>
                </a:moveTo>
                <a:lnTo>
                  <a:pt x="0" y="119542"/>
                </a:lnTo>
              </a:path>
            </a:pathLst>
          </a:custGeom>
          <a:ln w="24924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4350316" y="2847665"/>
            <a:ext cx="25400" cy="160019"/>
          </a:xfrm>
          <a:custGeom>
            <a:avLst/>
            <a:gdLst/>
            <a:ahLst/>
            <a:cxnLst/>
            <a:rect l="l" t="t" r="r" b="b"/>
            <a:pathLst>
              <a:path w="25400" h="120014">
                <a:moveTo>
                  <a:pt x="0" y="0"/>
                </a:moveTo>
                <a:lnTo>
                  <a:pt x="24924" y="0"/>
                </a:lnTo>
                <a:lnTo>
                  <a:pt x="24924" y="119542"/>
                </a:lnTo>
                <a:lnTo>
                  <a:pt x="0" y="11954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4402753" y="2781050"/>
            <a:ext cx="0" cy="226060"/>
          </a:xfrm>
          <a:custGeom>
            <a:avLst/>
            <a:gdLst/>
            <a:ahLst/>
            <a:cxnLst/>
            <a:rect l="l" t="t" r="r" b="b"/>
            <a:pathLst>
              <a:path h="169544">
                <a:moveTo>
                  <a:pt x="0" y="0"/>
                </a:moveTo>
                <a:lnTo>
                  <a:pt x="0" y="169512"/>
                </a:lnTo>
              </a:path>
            </a:pathLst>
          </a:custGeom>
          <a:ln w="24924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4390291" y="2781050"/>
            <a:ext cx="25400" cy="226060"/>
          </a:xfrm>
          <a:custGeom>
            <a:avLst/>
            <a:gdLst/>
            <a:ahLst/>
            <a:cxnLst/>
            <a:rect l="l" t="t" r="r" b="b"/>
            <a:pathLst>
              <a:path w="25400" h="169544">
                <a:moveTo>
                  <a:pt x="0" y="0"/>
                </a:moveTo>
                <a:lnTo>
                  <a:pt x="24924" y="0"/>
                </a:lnTo>
                <a:lnTo>
                  <a:pt x="24924" y="169512"/>
                </a:lnTo>
                <a:lnTo>
                  <a:pt x="0" y="16951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4430266" y="3007051"/>
            <a:ext cx="25400" cy="58420"/>
          </a:xfrm>
          <a:custGeom>
            <a:avLst/>
            <a:gdLst/>
            <a:ahLst/>
            <a:cxnLst/>
            <a:rect l="l" t="t" r="r" b="b"/>
            <a:pathLst>
              <a:path w="25400" h="43814">
                <a:moveTo>
                  <a:pt x="0" y="43282"/>
                </a:moveTo>
                <a:lnTo>
                  <a:pt x="24924" y="43282"/>
                </a:lnTo>
                <a:lnTo>
                  <a:pt x="24924" y="0"/>
                </a:lnTo>
                <a:lnTo>
                  <a:pt x="0" y="0"/>
                </a:lnTo>
                <a:lnTo>
                  <a:pt x="0" y="43282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4430266" y="3007051"/>
            <a:ext cx="25400" cy="58420"/>
          </a:xfrm>
          <a:custGeom>
            <a:avLst/>
            <a:gdLst/>
            <a:ahLst/>
            <a:cxnLst/>
            <a:rect l="l" t="t" r="r" b="b"/>
            <a:pathLst>
              <a:path w="25400" h="43814">
                <a:moveTo>
                  <a:pt x="0" y="43282"/>
                </a:moveTo>
                <a:lnTo>
                  <a:pt x="24924" y="43282"/>
                </a:lnTo>
                <a:lnTo>
                  <a:pt x="24924" y="0"/>
                </a:lnTo>
                <a:lnTo>
                  <a:pt x="0" y="0"/>
                </a:lnTo>
                <a:lnTo>
                  <a:pt x="0" y="43282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4482678" y="2699656"/>
            <a:ext cx="0" cy="308187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0"/>
                </a:moveTo>
                <a:lnTo>
                  <a:pt x="0" y="230584"/>
                </a:lnTo>
              </a:path>
            </a:pathLst>
          </a:custGeom>
          <a:ln w="24924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4470215" y="2699656"/>
            <a:ext cx="25400" cy="308187"/>
          </a:xfrm>
          <a:custGeom>
            <a:avLst/>
            <a:gdLst/>
            <a:ahLst/>
            <a:cxnLst/>
            <a:rect l="l" t="t" r="r" b="b"/>
            <a:pathLst>
              <a:path w="25400" h="231139">
                <a:moveTo>
                  <a:pt x="0" y="0"/>
                </a:moveTo>
                <a:lnTo>
                  <a:pt x="24924" y="0"/>
                </a:lnTo>
                <a:lnTo>
                  <a:pt x="24924" y="230584"/>
                </a:lnTo>
                <a:lnTo>
                  <a:pt x="0" y="23058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4522640" y="2870766"/>
            <a:ext cx="0" cy="136313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207"/>
                </a:lnTo>
              </a:path>
            </a:pathLst>
          </a:custGeom>
          <a:ln w="24949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4510165" y="2870766"/>
            <a:ext cx="25400" cy="136313"/>
          </a:xfrm>
          <a:custGeom>
            <a:avLst/>
            <a:gdLst/>
            <a:ahLst/>
            <a:cxnLst/>
            <a:rect l="l" t="t" r="r" b="b"/>
            <a:pathLst>
              <a:path w="25400" h="102235">
                <a:moveTo>
                  <a:pt x="0" y="0"/>
                </a:moveTo>
                <a:lnTo>
                  <a:pt x="24949" y="0"/>
                </a:lnTo>
                <a:lnTo>
                  <a:pt x="24949" y="102207"/>
                </a:lnTo>
                <a:lnTo>
                  <a:pt x="0" y="10220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4550140" y="2903246"/>
            <a:ext cx="25400" cy="104140"/>
          </a:xfrm>
          <a:custGeom>
            <a:avLst/>
            <a:gdLst/>
            <a:ahLst/>
            <a:cxnLst/>
            <a:rect l="l" t="t" r="r" b="b"/>
            <a:pathLst>
              <a:path w="25400" h="78105">
                <a:moveTo>
                  <a:pt x="0" y="0"/>
                </a:moveTo>
                <a:lnTo>
                  <a:pt x="24924" y="0"/>
                </a:lnTo>
                <a:lnTo>
                  <a:pt x="24924" y="77844"/>
                </a:lnTo>
                <a:lnTo>
                  <a:pt x="0" y="77844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4550140" y="2903246"/>
            <a:ext cx="25400" cy="104140"/>
          </a:xfrm>
          <a:custGeom>
            <a:avLst/>
            <a:gdLst/>
            <a:ahLst/>
            <a:cxnLst/>
            <a:rect l="l" t="t" r="r" b="b"/>
            <a:pathLst>
              <a:path w="25400" h="78105">
                <a:moveTo>
                  <a:pt x="0" y="0"/>
                </a:moveTo>
                <a:lnTo>
                  <a:pt x="24924" y="0"/>
                </a:lnTo>
                <a:lnTo>
                  <a:pt x="24924" y="77844"/>
                </a:lnTo>
                <a:lnTo>
                  <a:pt x="0" y="7784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4642528" y="2798659"/>
            <a:ext cx="0" cy="209127"/>
          </a:xfrm>
          <a:custGeom>
            <a:avLst/>
            <a:gdLst/>
            <a:ahLst/>
            <a:cxnLst/>
            <a:rect l="l" t="t" r="r" b="b"/>
            <a:pathLst>
              <a:path h="156844">
                <a:moveTo>
                  <a:pt x="0" y="0"/>
                </a:moveTo>
                <a:lnTo>
                  <a:pt x="0" y="156254"/>
                </a:lnTo>
              </a:path>
            </a:pathLst>
          </a:custGeom>
          <a:ln w="24924">
            <a:solidFill>
              <a:srgbClr val="D8E9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4630065" y="2798659"/>
            <a:ext cx="25400" cy="209127"/>
          </a:xfrm>
          <a:custGeom>
            <a:avLst/>
            <a:gdLst/>
            <a:ahLst/>
            <a:cxnLst/>
            <a:rect l="l" t="t" r="r" b="b"/>
            <a:pathLst>
              <a:path w="25400" h="156844">
                <a:moveTo>
                  <a:pt x="0" y="0"/>
                </a:moveTo>
                <a:lnTo>
                  <a:pt x="24924" y="0"/>
                </a:lnTo>
                <a:lnTo>
                  <a:pt x="24924" y="156254"/>
                </a:lnTo>
                <a:lnTo>
                  <a:pt x="0" y="15625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4670040" y="2903195"/>
            <a:ext cx="25400" cy="104140"/>
          </a:xfrm>
          <a:custGeom>
            <a:avLst/>
            <a:gdLst/>
            <a:ahLst/>
            <a:cxnLst/>
            <a:rect l="l" t="t" r="r" b="b"/>
            <a:pathLst>
              <a:path w="25400" h="78105">
                <a:moveTo>
                  <a:pt x="0" y="0"/>
                </a:moveTo>
                <a:lnTo>
                  <a:pt x="24924" y="0"/>
                </a:lnTo>
                <a:lnTo>
                  <a:pt x="24924" y="77842"/>
                </a:lnTo>
                <a:lnTo>
                  <a:pt x="0" y="77842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4670040" y="2903195"/>
            <a:ext cx="25400" cy="104140"/>
          </a:xfrm>
          <a:custGeom>
            <a:avLst/>
            <a:gdLst/>
            <a:ahLst/>
            <a:cxnLst/>
            <a:rect l="l" t="t" r="r" b="b"/>
            <a:pathLst>
              <a:path w="25400" h="78105">
                <a:moveTo>
                  <a:pt x="0" y="0"/>
                </a:moveTo>
                <a:lnTo>
                  <a:pt x="24924" y="0"/>
                </a:lnTo>
                <a:lnTo>
                  <a:pt x="24924" y="77842"/>
                </a:lnTo>
                <a:lnTo>
                  <a:pt x="0" y="7784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4588366" y="3007043"/>
            <a:ext cx="25400" cy="68580"/>
          </a:xfrm>
          <a:custGeom>
            <a:avLst/>
            <a:gdLst/>
            <a:ahLst/>
            <a:cxnLst/>
            <a:rect l="l" t="t" r="r" b="b"/>
            <a:pathLst>
              <a:path w="25400" h="51435">
                <a:moveTo>
                  <a:pt x="0" y="0"/>
                </a:moveTo>
                <a:lnTo>
                  <a:pt x="24949" y="0"/>
                </a:lnTo>
                <a:lnTo>
                  <a:pt x="24949" y="51102"/>
                </a:lnTo>
                <a:lnTo>
                  <a:pt x="0" y="51102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>
            <a:off x="4588365" y="3007043"/>
            <a:ext cx="25400" cy="68580"/>
          </a:xfrm>
          <a:custGeom>
            <a:avLst/>
            <a:gdLst/>
            <a:ahLst/>
            <a:cxnLst/>
            <a:rect l="l" t="t" r="r" b="b"/>
            <a:pathLst>
              <a:path w="25400" h="51435">
                <a:moveTo>
                  <a:pt x="0" y="0"/>
                </a:moveTo>
                <a:lnTo>
                  <a:pt x="24949" y="0"/>
                </a:lnTo>
                <a:lnTo>
                  <a:pt x="24949" y="51102"/>
                </a:lnTo>
                <a:lnTo>
                  <a:pt x="0" y="5110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4713793" y="3008761"/>
            <a:ext cx="667385" cy="0"/>
          </a:xfrm>
          <a:custGeom>
            <a:avLst/>
            <a:gdLst/>
            <a:ahLst/>
            <a:cxnLst/>
            <a:rect l="l" t="t" r="r" b="b"/>
            <a:pathLst>
              <a:path w="667385">
                <a:moveTo>
                  <a:pt x="0" y="0"/>
                </a:moveTo>
                <a:lnTo>
                  <a:pt x="666823" y="0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4760515" y="2730930"/>
            <a:ext cx="0" cy="278553"/>
          </a:xfrm>
          <a:custGeom>
            <a:avLst/>
            <a:gdLst/>
            <a:ahLst/>
            <a:cxnLst/>
            <a:rect l="l" t="t" r="r" b="b"/>
            <a:pathLst>
              <a:path h="208914">
                <a:moveTo>
                  <a:pt x="0" y="0"/>
                </a:moveTo>
                <a:lnTo>
                  <a:pt x="0" y="208374"/>
                </a:lnTo>
              </a:path>
            </a:pathLst>
          </a:custGeom>
          <a:ln w="49849">
            <a:solidFill>
              <a:srgbClr val="D8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4735591" y="2730930"/>
            <a:ext cx="50165" cy="278553"/>
          </a:xfrm>
          <a:custGeom>
            <a:avLst/>
            <a:gdLst/>
            <a:ahLst/>
            <a:cxnLst/>
            <a:rect l="l" t="t" r="r" b="b"/>
            <a:pathLst>
              <a:path w="50164" h="208914">
                <a:moveTo>
                  <a:pt x="0" y="0"/>
                </a:moveTo>
                <a:lnTo>
                  <a:pt x="49849" y="0"/>
                </a:lnTo>
                <a:lnTo>
                  <a:pt x="49849" y="208374"/>
                </a:lnTo>
                <a:lnTo>
                  <a:pt x="0" y="20837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4840440" y="2861593"/>
            <a:ext cx="0" cy="147319"/>
          </a:xfrm>
          <a:custGeom>
            <a:avLst/>
            <a:gdLst/>
            <a:ahLst/>
            <a:cxnLst/>
            <a:rect l="l" t="t" r="r" b="b"/>
            <a:pathLst>
              <a:path h="110489">
                <a:moveTo>
                  <a:pt x="0" y="0"/>
                </a:moveTo>
                <a:lnTo>
                  <a:pt x="0" y="110364"/>
                </a:lnTo>
              </a:path>
            </a:pathLst>
          </a:custGeom>
          <a:ln w="49849">
            <a:solidFill>
              <a:srgbClr val="D8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7"/>
          <p:cNvSpPr/>
          <p:nvPr/>
        </p:nvSpPr>
        <p:spPr>
          <a:xfrm>
            <a:off x="4815518" y="2861593"/>
            <a:ext cx="50165" cy="147319"/>
          </a:xfrm>
          <a:custGeom>
            <a:avLst/>
            <a:gdLst/>
            <a:ahLst/>
            <a:cxnLst/>
            <a:rect l="l" t="t" r="r" b="b"/>
            <a:pathLst>
              <a:path w="50164" h="110489">
                <a:moveTo>
                  <a:pt x="0" y="0"/>
                </a:moveTo>
                <a:lnTo>
                  <a:pt x="49849" y="0"/>
                </a:lnTo>
                <a:lnTo>
                  <a:pt x="49849" y="110364"/>
                </a:lnTo>
                <a:lnTo>
                  <a:pt x="0" y="11036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8"/>
          <p:cNvSpPr/>
          <p:nvPr/>
        </p:nvSpPr>
        <p:spPr>
          <a:xfrm>
            <a:off x="4895442" y="3006539"/>
            <a:ext cx="50165" cy="58420"/>
          </a:xfrm>
          <a:custGeom>
            <a:avLst/>
            <a:gdLst/>
            <a:ahLst/>
            <a:cxnLst/>
            <a:rect l="l" t="t" r="r" b="b"/>
            <a:pathLst>
              <a:path w="50164" h="43814">
                <a:moveTo>
                  <a:pt x="0" y="43284"/>
                </a:moveTo>
                <a:lnTo>
                  <a:pt x="49849" y="43284"/>
                </a:lnTo>
                <a:lnTo>
                  <a:pt x="49849" y="0"/>
                </a:lnTo>
                <a:lnTo>
                  <a:pt x="0" y="0"/>
                </a:lnTo>
                <a:lnTo>
                  <a:pt x="0" y="43284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9"/>
          <p:cNvSpPr/>
          <p:nvPr/>
        </p:nvSpPr>
        <p:spPr>
          <a:xfrm>
            <a:off x="4895442" y="3006539"/>
            <a:ext cx="50165" cy="58420"/>
          </a:xfrm>
          <a:custGeom>
            <a:avLst/>
            <a:gdLst/>
            <a:ahLst/>
            <a:cxnLst/>
            <a:rect l="l" t="t" r="r" b="b"/>
            <a:pathLst>
              <a:path w="50164" h="43814">
                <a:moveTo>
                  <a:pt x="0" y="43284"/>
                </a:moveTo>
                <a:lnTo>
                  <a:pt x="49849" y="43284"/>
                </a:lnTo>
                <a:lnTo>
                  <a:pt x="49849" y="0"/>
                </a:lnTo>
                <a:lnTo>
                  <a:pt x="0" y="0"/>
                </a:lnTo>
                <a:lnTo>
                  <a:pt x="0" y="43284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0"/>
          <p:cNvSpPr/>
          <p:nvPr/>
        </p:nvSpPr>
        <p:spPr>
          <a:xfrm>
            <a:off x="5000277" y="3011290"/>
            <a:ext cx="0" cy="136313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204"/>
                </a:lnTo>
              </a:path>
            </a:pathLst>
          </a:custGeom>
          <a:ln w="49874">
            <a:solidFill>
              <a:srgbClr val="D8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1"/>
          <p:cNvSpPr/>
          <p:nvPr/>
        </p:nvSpPr>
        <p:spPr>
          <a:xfrm>
            <a:off x="4975343" y="3011289"/>
            <a:ext cx="50165" cy="136313"/>
          </a:xfrm>
          <a:custGeom>
            <a:avLst/>
            <a:gdLst/>
            <a:ahLst/>
            <a:cxnLst/>
            <a:rect l="l" t="t" r="r" b="b"/>
            <a:pathLst>
              <a:path w="50164" h="102235">
                <a:moveTo>
                  <a:pt x="0" y="102204"/>
                </a:moveTo>
                <a:lnTo>
                  <a:pt x="49874" y="102204"/>
                </a:lnTo>
                <a:lnTo>
                  <a:pt x="49874" y="0"/>
                </a:lnTo>
                <a:lnTo>
                  <a:pt x="0" y="0"/>
                </a:lnTo>
                <a:lnTo>
                  <a:pt x="0" y="102204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2"/>
          <p:cNvSpPr/>
          <p:nvPr/>
        </p:nvSpPr>
        <p:spPr>
          <a:xfrm>
            <a:off x="5080214" y="2883809"/>
            <a:ext cx="0" cy="125307"/>
          </a:xfrm>
          <a:custGeom>
            <a:avLst/>
            <a:gdLst/>
            <a:ahLst/>
            <a:cxnLst/>
            <a:rect l="l" t="t" r="r" b="b"/>
            <a:pathLst>
              <a:path h="93980">
                <a:moveTo>
                  <a:pt x="0" y="0"/>
                </a:moveTo>
                <a:lnTo>
                  <a:pt x="0" y="93707"/>
                </a:lnTo>
              </a:path>
            </a:pathLst>
          </a:custGeom>
          <a:ln w="49849">
            <a:solidFill>
              <a:srgbClr val="D8D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3"/>
          <p:cNvSpPr/>
          <p:nvPr/>
        </p:nvSpPr>
        <p:spPr>
          <a:xfrm>
            <a:off x="5055292" y="2883809"/>
            <a:ext cx="50165" cy="125307"/>
          </a:xfrm>
          <a:custGeom>
            <a:avLst/>
            <a:gdLst/>
            <a:ahLst/>
            <a:cxnLst/>
            <a:rect l="l" t="t" r="r" b="b"/>
            <a:pathLst>
              <a:path w="50164" h="93980">
                <a:moveTo>
                  <a:pt x="0" y="0"/>
                </a:moveTo>
                <a:lnTo>
                  <a:pt x="49849" y="0"/>
                </a:lnTo>
                <a:lnTo>
                  <a:pt x="49849" y="93707"/>
                </a:lnTo>
                <a:lnTo>
                  <a:pt x="0" y="9370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4"/>
          <p:cNvSpPr/>
          <p:nvPr/>
        </p:nvSpPr>
        <p:spPr>
          <a:xfrm>
            <a:off x="5135192" y="2940626"/>
            <a:ext cx="50165" cy="68580"/>
          </a:xfrm>
          <a:custGeom>
            <a:avLst/>
            <a:gdLst/>
            <a:ahLst/>
            <a:cxnLst/>
            <a:rect l="l" t="t" r="r" b="b"/>
            <a:pathLst>
              <a:path w="50164" h="51435">
                <a:moveTo>
                  <a:pt x="0" y="0"/>
                </a:moveTo>
                <a:lnTo>
                  <a:pt x="49874" y="0"/>
                </a:lnTo>
                <a:lnTo>
                  <a:pt x="49874" y="51102"/>
                </a:lnTo>
                <a:lnTo>
                  <a:pt x="0" y="51102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5"/>
          <p:cNvSpPr/>
          <p:nvPr/>
        </p:nvSpPr>
        <p:spPr>
          <a:xfrm>
            <a:off x="5135192" y="2940626"/>
            <a:ext cx="50165" cy="68580"/>
          </a:xfrm>
          <a:custGeom>
            <a:avLst/>
            <a:gdLst/>
            <a:ahLst/>
            <a:cxnLst/>
            <a:rect l="l" t="t" r="r" b="b"/>
            <a:pathLst>
              <a:path w="50164" h="51435">
                <a:moveTo>
                  <a:pt x="0" y="0"/>
                </a:moveTo>
                <a:lnTo>
                  <a:pt x="49874" y="0"/>
                </a:lnTo>
                <a:lnTo>
                  <a:pt x="49874" y="51102"/>
                </a:lnTo>
                <a:lnTo>
                  <a:pt x="0" y="5110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6"/>
          <p:cNvSpPr/>
          <p:nvPr/>
        </p:nvSpPr>
        <p:spPr>
          <a:xfrm>
            <a:off x="5215117" y="3009590"/>
            <a:ext cx="50165" cy="104140"/>
          </a:xfrm>
          <a:custGeom>
            <a:avLst/>
            <a:gdLst/>
            <a:ahLst/>
            <a:cxnLst/>
            <a:rect l="l" t="t" r="r" b="b"/>
            <a:pathLst>
              <a:path w="50164" h="78105">
                <a:moveTo>
                  <a:pt x="0" y="77844"/>
                </a:moveTo>
                <a:lnTo>
                  <a:pt x="49874" y="77844"/>
                </a:lnTo>
                <a:lnTo>
                  <a:pt x="49874" y="0"/>
                </a:lnTo>
                <a:lnTo>
                  <a:pt x="0" y="0"/>
                </a:lnTo>
                <a:lnTo>
                  <a:pt x="0" y="77844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7"/>
          <p:cNvSpPr/>
          <p:nvPr/>
        </p:nvSpPr>
        <p:spPr>
          <a:xfrm>
            <a:off x="5215117" y="3009590"/>
            <a:ext cx="50165" cy="104140"/>
          </a:xfrm>
          <a:custGeom>
            <a:avLst/>
            <a:gdLst/>
            <a:ahLst/>
            <a:cxnLst/>
            <a:rect l="l" t="t" r="r" b="b"/>
            <a:pathLst>
              <a:path w="50164" h="78105">
                <a:moveTo>
                  <a:pt x="0" y="77844"/>
                </a:moveTo>
                <a:lnTo>
                  <a:pt x="49874" y="77844"/>
                </a:lnTo>
                <a:lnTo>
                  <a:pt x="49874" y="0"/>
                </a:lnTo>
                <a:lnTo>
                  <a:pt x="0" y="0"/>
                </a:lnTo>
                <a:lnTo>
                  <a:pt x="0" y="77844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8"/>
          <p:cNvSpPr/>
          <p:nvPr/>
        </p:nvSpPr>
        <p:spPr>
          <a:xfrm>
            <a:off x="5295042" y="2904922"/>
            <a:ext cx="50165" cy="104140"/>
          </a:xfrm>
          <a:custGeom>
            <a:avLst/>
            <a:gdLst/>
            <a:ahLst/>
            <a:cxnLst/>
            <a:rect l="l" t="t" r="r" b="b"/>
            <a:pathLst>
              <a:path w="50164" h="78105">
                <a:moveTo>
                  <a:pt x="0" y="0"/>
                </a:moveTo>
                <a:lnTo>
                  <a:pt x="49849" y="0"/>
                </a:lnTo>
                <a:lnTo>
                  <a:pt x="49849" y="77842"/>
                </a:lnTo>
                <a:lnTo>
                  <a:pt x="0" y="77842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9"/>
          <p:cNvSpPr/>
          <p:nvPr/>
        </p:nvSpPr>
        <p:spPr>
          <a:xfrm>
            <a:off x="5295042" y="2904922"/>
            <a:ext cx="50165" cy="104140"/>
          </a:xfrm>
          <a:custGeom>
            <a:avLst/>
            <a:gdLst/>
            <a:ahLst/>
            <a:cxnLst/>
            <a:rect l="l" t="t" r="r" b="b"/>
            <a:pathLst>
              <a:path w="50164" h="78105">
                <a:moveTo>
                  <a:pt x="0" y="0"/>
                </a:moveTo>
                <a:lnTo>
                  <a:pt x="49849" y="0"/>
                </a:lnTo>
                <a:lnTo>
                  <a:pt x="49849" y="77842"/>
                </a:lnTo>
                <a:lnTo>
                  <a:pt x="0" y="7784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0"/>
          <p:cNvSpPr/>
          <p:nvPr/>
        </p:nvSpPr>
        <p:spPr>
          <a:xfrm>
            <a:off x="8587382" y="3158001"/>
            <a:ext cx="0" cy="861907"/>
          </a:xfrm>
          <a:custGeom>
            <a:avLst/>
            <a:gdLst/>
            <a:ahLst/>
            <a:cxnLst/>
            <a:rect l="l" t="t" r="r" b="b"/>
            <a:pathLst>
              <a:path h="646430">
                <a:moveTo>
                  <a:pt x="0" y="0"/>
                </a:moveTo>
                <a:lnTo>
                  <a:pt x="0" y="646198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1"/>
          <p:cNvSpPr/>
          <p:nvPr/>
        </p:nvSpPr>
        <p:spPr>
          <a:xfrm>
            <a:off x="8505410" y="3994199"/>
            <a:ext cx="163949" cy="2813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17"/>
          <p:cNvSpPr/>
          <p:nvPr/>
        </p:nvSpPr>
        <p:spPr>
          <a:xfrm>
            <a:off x="683568" y="1844824"/>
            <a:ext cx="1112922" cy="12370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89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384727" y="889997"/>
            <a:ext cx="5843457" cy="56682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3600" spc="-5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Nasledujúca prednáška</a:t>
            </a:r>
            <a:r>
              <a:rPr kumimoji="0" lang="sk-SK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sk-SK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827584" y="2841997"/>
            <a:ext cx="7128792" cy="1667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400" spc="-5" dirty="0" smtClean="0">
                <a:solidFill>
                  <a:srgbClr val="595959"/>
                </a:solidFill>
                <a:latin typeface="Arial"/>
                <a:cs typeface="Arial"/>
              </a:rPr>
              <a:t>Úvod do NN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sk-SK" sz="2400" spc="-5" dirty="0" smtClean="0">
                <a:solidFill>
                  <a:srgbClr val="595959"/>
                </a:solidFill>
                <a:latin typeface="Arial"/>
                <a:cs typeface="Arial"/>
              </a:rPr>
              <a:t>Spätná propagácia (</a:t>
            </a:r>
            <a:r>
              <a:rPr sz="2400" spc="-5" dirty="0" err="1" smtClean="0">
                <a:solidFill>
                  <a:srgbClr val="595959"/>
                </a:solidFill>
                <a:latin typeface="Arial"/>
                <a:cs typeface="Arial"/>
              </a:rPr>
              <a:t>Backpropagation</a:t>
            </a:r>
            <a:r>
              <a:rPr lang="sk-SK" sz="2400" spc="-5" dirty="0" smtClean="0">
                <a:solidFill>
                  <a:srgbClr val="595959"/>
                </a:solidFill>
                <a:latin typeface="Arial"/>
                <a:cs typeface="Arial"/>
              </a:rPr>
              <a:t>)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7077</TotalTime>
  <Words>4015</Words>
  <Application>Microsoft Office PowerPoint</Application>
  <PresentationFormat>On-screen Show (4:3)</PresentationFormat>
  <Paragraphs>1166</Paragraphs>
  <Slides>89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0" baseType="lpstr">
      <vt:lpstr>Flow</vt:lpstr>
      <vt:lpstr>Neurónové siete  pre počítačové videnie šk.r. 2019-20</vt:lpstr>
      <vt:lpstr>Slide 2</vt:lpstr>
      <vt:lpstr>Slide 3</vt:lpstr>
      <vt:lpstr>Slide 4</vt:lpstr>
      <vt:lpstr>Slide 5</vt:lpstr>
      <vt:lpstr>Štruktúra dnešnej prednášky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 Iné Stratové funkcie:  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Softmax Clasifikátor (Multinomial Logistic Regression)</vt:lpstr>
      <vt:lpstr>Slide 57</vt:lpstr>
      <vt:lpstr>Slide 58</vt:lpstr>
      <vt:lpstr>Slide 59</vt:lpstr>
      <vt:lpstr>Slide 60</vt:lpstr>
      <vt:lpstr>Ako nájdem najlepšie W?</vt:lpstr>
      <vt:lpstr>Slide 62</vt:lpstr>
      <vt:lpstr>Slide 63</vt:lpstr>
      <vt:lpstr>Stratégia #1: Random search</vt:lpstr>
      <vt:lpstr>Stratégia #2: Sledovať svah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Príklad: Histogram orientovaných gradientov   Histogram of Oriented Gradients (HoG)</vt:lpstr>
      <vt:lpstr>Slide 87</vt:lpstr>
      <vt:lpstr>Slide 88</vt:lpstr>
      <vt:lpstr>Slide 89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zuzana</cp:lastModifiedBy>
  <cp:revision>476</cp:revision>
  <dcterms:created xsi:type="dcterms:W3CDTF">2015-07-27T05:27:08Z</dcterms:created>
  <dcterms:modified xsi:type="dcterms:W3CDTF">2019-10-01T14:21:59Z</dcterms:modified>
</cp:coreProperties>
</file>