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28"/>
  </p:notesMasterIdLst>
  <p:sldIdLst>
    <p:sldId id="256" r:id="rId2"/>
    <p:sldId id="297" r:id="rId3"/>
    <p:sldId id="357" r:id="rId4"/>
    <p:sldId id="454" r:id="rId5"/>
    <p:sldId id="455" r:id="rId6"/>
    <p:sldId id="456" r:id="rId7"/>
    <p:sldId id="457" r:id="rId8"/>
    <p:sldId id="427" r:id="rId9"/>
    <p:sldId id="428" r:id="rId10"/>
    <p:sldId id="460" r:id="rId11"/>
    <p:sldId id="459" r:id="rId12"/>
    <p:sldId id="458" r:id="rId13"/>
    <p:sldId id="461" r:id="rId14"/>
    <p:sldId id="462" r:id="rId15"/>
    <p:sldId id="463" r:id="rId16"/>
    <p:sldId id="464" r:id="rId17"/>
    <p:sldId id="436" r:id="rId18"/>
    <p:sldId id="465" r:id="rId19"/>
    <p:sldId id="437" r:id="rId20"/>
    <p:sldId id="453" r:id="rId21"/>
    <p:sldId id="466" r:id="rId22"/>
    <p:sldId id="467" r:id="rId23"/>
    <p:sldId id="468" r:id="rId24"/>
    <p:sldId id="469" r:id="rId25"/>
    <p:sldId id="470" r:id="rId26"/>
    <p:sldId id="471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480" r:id="rId35"/>
    <p:sldId id="481" r:id="rId36"/>
    <p:sldId id="482" r:id="rId37"/>
    <p:sldId id="483" r:id="rId38"/>
    <p:sldId id="484" r:id="rId39"/>
    <p:sldId id="485" r:id="rId40"/>
    <p:sldId id="486" r:id="rId41"/>
    <p:sldId id="487" r:id="rId42"/>
    <p:sldId id="488" r:id="rId43"/>
    <p:sldId id="489" r:id="rId44"/>
    <p:sldId id="490" r:id="rId45"/>
    <p:sldId id="491" r:id="rId46"/>
    <p:sldId id="493" r:id="rId47"/>
    <p:sldId id="497" r:id="rId48"/>
    <p:sldId id="494" r:id="rId49"/>
    <p:sldId id="498" r:id="rId50"/>
    <p:sldId id="499" r:id="rId51"/>
    <p:sldId id="500" r:id="rId52"/>
    <p:sldId id="501" r:id="rId53"/>
    <p:sldId id="502" r:id="rId54"/>
    <p:sldId id="503" r:id="rId55"/>
    <p:sldId id="504" r:id="rId56"/>
    <p:sldId id="505" r:id="rId57"/>
    <p:sldId id="506" r:id="rId58"/>
    <p:sldId id="507" r:id="rId59"/>
    <p:sldId id="508" r:id="rId60"/>
    <p:sldId id="509" r:id="rId61"/>
    <p:sldId id="510" r:id="rId62"/>
    <p:sldId id="511" r:id="rId63"/>
    <p:sldId id="512" r:id="rId64"/>
    <p:sldId id="513" r:id="rId65"/>
    <p:sldId id="514" r:id="rId66"/>
    <p:sldId id="515" r:id="rId67"/>
    <p:sldId id="516" r:id="rId68"/>
    <p:sldId id="518" r:id="rId69"/>
    <p:sldId id="517" r:id="rId70"/>
    <p:sldId id="519" r:id="rId71"/>
    <p:sldId id="520" r:id="rId72"/>
    <p:sldId id="521" r:id="rId73"/>
    <p:sldId id="526" r:id="rId74"/>
    <p:sldId id="523" r:id="rId75"/>
    <p:sldId id="524" r:id="rId76"/>
    <p:sldId id="525" r:id="rId77"/>
    <p:sldId id="528" r:id="rId78"/>
    <p:sldId id="529" r:id="rId79"/>
    <p:sldId id="530" r:id="rId80"/>
    <p:sldId id="531" r:id="rId81"/>
    <p:sldId id="532" r:id="rId82"/>
    <p:sldId id="533" r:id="rId83"/>
    <p:sldId id="583" r:id="rId84"/>
    <p:sldId id="535" r:id="rId85"/>
    <p:sldId id="539" r:id="rId86"/>
    <p:sldId id="540" r:id="rId87"/>
    <p:sldId id="538" r:id="rId88"/>
    <p:sldId id="541" r:id="rId89"/>
    <p:sldId id="542" r:id="rId90"/>
    <p:sldId id="543" r:id="rId91"/>
    <p:sldId id="544" r:id="rId92"/>
    <p:sldId id="546" r:id="rId93"/>
    <p:sldId id="547" r:id="rId94"/>
    <p:sldId id="548" r:id="rId95"/>
    <p:sldId id="549" r:id="rId96"/>
    <p:sldId id="550" r:id="rId97"/>
    <p:sldId id="551" r:id="rId98"/>
    <p:sldId id="552" r:id="rId99"/>
    <p:sldId id="553" r:id="rId100"/>
    <p:sldId id="554" r:id="rId101"/>
    <p:sldId id="555" r:id="rId102"/>
    <p:sldId id="556" r:id="rId103"/>
    <p:sldId id="557" r:id="rId104"/>
    <p:sldId id="558" r:id="rId105"/>
    <p:sldId id="559" r:id="rId106"/>
    <p:sldId id="561" r:id="rId107"/>
    <p:sldId id="562" r:id="rId108"/>
    <p:sldId id="563" r:id="rId109"/>
    <p:sldId id="564" r:id="rId110"/>
    <p:sldId id="567" r:id="rId111"/>
    <p:sldId id="566" r:id="rId112"/>
    <p:sldId id="568" r:id="rId113"/>
    <p:sldId id="569" r:id="rId114"/>
    <p:sldId id="570" r:id="rId115"/>
    <p:sldId id="571" r:id="rId116"/>
    <p:sldId id="572" r:id="rId117"/>
    <p:sldId id="573" r:id="rId118"/>
    <p:sldId id="574" r:id="rId119"/>
    <p:sldId id="575" r:id="rId120"/>
    <p:sldId id="576" r:id="rId121"/>
    <p:sldId id="577" r:id="rId122"/>
    <p:sldId id="578" r:id="rId123"/>
    <p:sldId id="579" r:id="rId124"/>
    <p:sldId id="580" r:id="rId125"/>
    <p:sldId id="581" r:id="rId126"/>
    <p:sldId id="582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112" d="100"/>
          <a:sy n="112" d="100"/>
        </p:scale>
        <p:origin x="85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to potrebujeme gradient L podľa W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9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Ideme smerom negatívneho gradientu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47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Rôzny spôsob výpočtu gradientu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0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18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15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6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1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65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72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37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76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H predstavuje </a:t>
            </a:r>
            <a:r>
              <a:rPr lang="sk-SK" dirty="0" err="1" smtClean="0"/>
              <a:t>skore</a:t>
            </a:r>
            <a:r>
              <a:rPr lang="sk-SK" dirty="0" smtClean="0"/>
              <a:t> po aplikácii W1 na vstup x, aplikuje sa </a:t>
            </a:r>
            <a:r>
              <a:rPr lang="sk-SK" dirty="0" err="1" smtClean="0"/>
              <a:t>nelinearita</a:t>
            </a:r>
            <a:r>
              <a:rPr lang="sk-SK" dirty="0" smtClean="0"/>
              <a:t> a potom W2 váži tieto skóre do vlastného výstupu s.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18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5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30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33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72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87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0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82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28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6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31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221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37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784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603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403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76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431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633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506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2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559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886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403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254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904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640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198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382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182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80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749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872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273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161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988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Každý vrchol je prepojený so svojim lokálnym okolím.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311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Lokálne gradienty vieme vypočítať,</a:t>
            </a:r>
            <a:r>
              <a:rPr lang="sk-SK" baseline="0" dirty="0" smtClean="0"/>
              <a:t> lebo to nie je zložité.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350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Predpokladáme, že keď prídeme do tohto vrcholu, tak už máme gradient </a:t>
            </a:r>
            <a:r>
              <a:rPr lang="sk-SK" dirty="0" err="1" smtClean="0"/>
              <a:t>dL</a:t>
            </a:r>
            <a:r>
              <a:rPr lang="sk-SK" dirty="0" smtClean="0"/>
              <a:t>/</a:t>
            </a:r>
            <a:r>
              <a:rPr lang="sk-SK" dirty="0" err="1" smtClean="0"/>
              <a:t>dz</a:t>
            </a:r>
            <a:r>
              <a:rPr lang="sk-SK" dirty="0" smtClean="0"/>
              <a:t> a ideme počítať </a:t>
            </a:r>
            <a:r>
              <a:rPr lang="sk-SK" dirty="0" err="1" smtClean="0"/>
              <a:t>dL</a:t>
            </a:r>
            <a:r>
              <a:rPr lang="sk-SK" dirty="0" smtClean="0"/>
              <a:t>/dx a </a:t>
            </a:r>
            <a:r>
              <a:rPr lang="sk-SK" dirty="0" err="1" smtClean="0"/>
              <a:t>dL</a:t>
            </a:r>
            <a:r>
              <a:rPr lang="sk-SK" dirty="0" smtClean="0"/>
              <a:t>/</a:t>
            </a:r>
            <a:r>
              <a:rPr lang="sk-SK" dirty="0" err="1" smtClean="0"/>
              <a:t>dy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261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Použijeme reťazové pravidlo.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16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Gradienty na vstupe sú zase spätným</a:t>
            </a:r>
            <a:r>
              <a:rPr lang="sk-SK" baseline="0" dirty="0" smtClean="0"/>
              <a:t> gradientom pre predošlé vrcholy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559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27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890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971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056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4390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314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1376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7433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6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1829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3583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447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317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7757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6102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Výpočtový graf nemusí byť jedinečný. Zvoľte si taký, pre</a:t>
            </a:r>
            <a:r>
              <a:rPr lang="sk-SK" baseline="0" dirty="0" smtClean="0"/>
              <a:t> ktorý sa ľahko počítajú lokálne gradienty pre každý vrchol.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0818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Výpočtový graf nemusí byť jedinečný. Zvoľte si taký, pre</a:t>
            </a:r>
            <a:r>
              <a:rPr lang="sk-SK" baseline="0" dirty="0" smtClean="0"/>
              <a:t> ktorý sa ľahko počítajú lokálne gradienty pre každý vrchol. Tu ho poznáme. Toto sa dá použiť univerzálne. Buď vypočítam gradienty analyticky, alebo si funkciu zapíšem pomocou výpočtového </a:t>
            </a:r>
            <a:r>
              <a:rPr lang="sk-SK" baseline="0" dirty="0" err="1" smtClean="0"/>
              <a:t>grau</a:t>
            </a:r>
            <a:r>
              <a:rPr lang="sk-SK" baseline="0" dirty="0" smtClean="0"/>
              <a:t> do takého detailu, aby sa mi ľahko počítali lokálne gradienty. Potom viem vypočítať gradient aj pre zložitú funkciu.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5723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Výpočtový graf nemusí byť jedinečný. Zvoľte si taký, pre</a:t>
            </a:r>
            <a:r>
              <a:rPr lang="sk-SK" baseline="0" dirty="0" smtClean="0"/>
              <a:t> ktorý sa ľahko počítajú lokálne gradienty pre každý vrchol.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172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3168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871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 má vrchol viac výstupov, tak spätné gradienty sa v tom vrchol sčítajú, lebo ten jeden vrchol ovplyvnil hodnoty obidvoch vetiev pri </a:t>
            </a:r>
            <a:r>
              <a:rPr lang="sk-SK" dirty="0" err="1" smtClean="0"/>
              <a:t>doprednom</a:t>
            </a:r>
            <a:r>
              <a:rPr lang="sk-SK" dirty="0" smtClean="0"/>
              <a:t> chode, takže pri spätnom</a:t>
            </a:r>
            <a:r>
              <a:rPr lang="sk-SK" baseline="0" dirty="0" smtClean="0"/>
              <a:t> chode sa ten vplyv tiež prejaví sčítaním gradientov.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6325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 </a:t>
            </a:r>
            <a:r>
              <a:rPr lang="sk-SK" dirty="0" err="1" smtClean="0"/>
              <a:t>maxe</a:t>
            </a:r>
            <a:r>
              <a:rPr lang="sk-SK" dirty="0" smtClean="0"/>
              <a:t> je to logické, lebo iba väčšia hodnota ovplyvnila výsledok.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645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537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4807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9385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0490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2110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481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4087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6029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9794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1985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3026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4891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0582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9480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Jakobiány</a:t>
            </a:r>
            <a:r>
              <a:rPr lang="sk-SK" dirty="0" smtClean="0"/>
              <a:t> môžu byť veľmi veľmi veľké. Napr. 4096 x 4096, a keď ešte zoberieme viac vstupov naraz (myšlienka </a:t>
            </a:r>
            <a:r>
              <a:rPr lang="sk-SK" dirty="0" err="1" smtClean="0"/>
              <a:t>minibatch</a:t>
            </a:r>
            <a:r>
              <a:rPr lang="sk-SK" dirty="0" smtClean="0"/>
              <a:t> napr. o 100 prvkoch), tak to rádovo narastie na 409,600 x 409,600. Matice sa nemusia </a:t>
            </a:r>
            <a:r>
              <a:rPr lang="sk-SK" dirty="0" err="1" smtClean="0"/>
              <a:t>počíať</a:t>
            </a:r>
            <a:r>
              <a:rPr lang="sk-SK" dirty="0" smtClean="0"/>
              <a:t> kompletne, lebo sú veľmi riedke. Ukážeme</a:t>
            </a:r>
            <a:r>
              <a:rPr lang="sk-SK" baseline="0" dirty="0" smtClean="0"/>
              <a:t> si príklad.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4294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9110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3011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6722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404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1902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0910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2752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69540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1840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3371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917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5057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5896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2029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6352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710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3768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263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2177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3607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4604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4992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6143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5955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3029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9137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2156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0613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5407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445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6394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904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1544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501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9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4CB5-DE62-4BC1-846A-57DB390EB29C}" type="datetime1">
              <a:rPr lang="en-US" smtClean="0"/>
              <a:t>10/4/2020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995D46C6-F9CD-4F68-87F0-BEBB2D04C070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BBA1-476B-41DC-B00A-F45426F685A9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D03F6-8AAE-4A9E-B13D-13FB892F0C00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E04D-3D41-43CE-A1AE-40DB984F41A0}" type="datetime1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B5AB0-E716-4F23-828E-1CC7369FEB1C}" type="datetime1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3621F-A43B-4553-A940-817959C563BC}" type="datetime1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D25-90FA-45FC-835F-BB0456042CEA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3499-8743-4A4F-81BA-C80593A60813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6DA-2554-4090-89AB-78E4E8FFF707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948DF-FB3A-4501-B443-FB4A6B7445D6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BE37F0-9FB4-4E27-A7D3-B4AF674C823C}" type="datetime1">
              <a:rPr lang="en-US" smtClean="0"/>
              <a:t>10/4/2020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1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55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8.emf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8.emf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Relationship Id="rId9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8.e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8.e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Relationship Id="rId9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7.emf"/><Relationship Id="rId7" Type="http://schemas.openxmlformats.org/officeDocument/2006/relationships/image" Target="../media/image73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10" Type="http://schemas.openxmlformats.org/officeDocument/2006/relationships/image" Target="../media/image75.png"/><Relationship Id="rId4" Type="http://schemas.openxmlformats.org/officeDocument/2006/relationships/image" Target="../media/image69.emf"/><Relationship Id="rId9" Type="http://schemas.openxmlformats.org/officeDocument/2006/relationships/image" Target="../media/image74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76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11" Type="http://schemas.openxmlformats.org/officeDocument/2006/relationships/image" Target="../media/image78.png"/><Relationship Id="rId5" Type="http://schemas.openxmlformats.org/officeDocument/2006/relationships/image" Target="../media/image70.emf"/><Relationship Id="rId10" Type="http://schemas.openxmlformats.org/officeDocument/2006/relationships/image" Target="../media/image77.emf"/><Relationship Id="rId4" Type="http://schemas.openxmlformats.org/officeDocument/2006/relationships/image" Target="../media/image69.emf"/><Relationship Id="rId9" Type="http://schemas.openxmlformats.org/officeDocument/2006/relationships/image" Target="../media/image76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10" Type="http://schemas.openxmlformats.org/officeDocument/2006/relationships/image" Target="../media/image80.emf"/><Relationship Id="rId4" Type="http://schemas.openxmlformats.org/officeDocument/2006/relationships/image" Target="../media/image69.emf"/><Relationship Id="rId9" Type="http://schemas.openxmlformats.org/officeDocument/2006/relationships/image" Target="../media/image79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11" Type="http://schemas.openxmlformats.org/officeDocument/2006/relationships/image" Target="../media/image81.emf"/><Relationship Id="rId5" Type="http://schemas.openxmlformats.org/officeDocument/2006/relationships/image" Target="../media/image70.emf"/><Relationship Id="rId10" Type="http://schemas.openxmlformats.org/officeDocument/2006/relationships/image" Target="../media/image80.emf"/><Relationship Id="rId4" Type="http://schemas.openxmlformats.org/officeDocument/2006/relationships/image" Target="../media/image69.emf"/><Relationship Id="rId9" Type="http://schemas.openxmlformats.org/officeDocument/2006/relationships/image" Target="../media/image79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83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67.emf"/><Relationship Id="rId7" Type="http://schemas.openxmlformats.org/officeDocument/2006/relationships/image" Target="../media/image73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7.em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Relationship Id="rId9" Type="http://schemas.openxmlformats.org/officeDocument/2006/relationships/image" Target="../media/image8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69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emf"/><Relationship Id="rId5" Type="http://schemas.openxmlformats.org/officeDocument/2006/relationships/image" Target="../media/image89.png"/><Relationship Id="rId4" Type="http://schemas.openxmlformats.org/officeDocument/2006/relationships/image" Target="../media/image69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emf"/><Relationship Id="rId5" Type="http://schemas.openxmlformats.org/officeDocument/2006/relationships/image" Target="../media/image89.png"/><Relationship Id="rId4" Type="http://schemas.openxmlformats.org/officeDocument/2006/relationships/image" Target="../media/image69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emf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emf"/><Relationship Id="rId4" Type="http://schemas.openxmlformats.org/officeDocument/2006/relationships/image" Target="../media/image12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29.emf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emf"/><Relationship Id="rId5" Type="http://schemas.openxmlformats.org/officeDocument/2006/relationships/image" Target="../media/image127.emf"/><Relationship Id="rId4" Type="http://schemas.openxmlformats.org/officeDocument/2006/relationships/image" Target="../media/image129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30.emf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emf"/><Relationship Id="rId5" Type="http://schemas.openxmlformats.org/officeDocument/2006/relationships/image" Target="../media/image127.emf"/><Relationship Id="rId4" Type="http://schemas.openxmlformats.org/officeDocument/2006/relationships/image" Target="../media/image132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3" Type="http://schemas.openxmlformats.org/officeDocument/2006/relationships/image" Target="../media/image126.png"/><Relationship Id="rId7" Type="http://schemas.openxmlformats.org/officeDocument/2006/relationships/image" Target="../media/image131.emf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emf"/><Relationship Id="rId5" Type="http://schemas.openxmlformats.org/officeDocument/2006/relationships/image" Target="../media/image128.emf"/><Relationship Id="rId4" Type="http://schemas.openxmlformats.org/officeDocument/2006/relationships/image" Target="../media/image134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3" Type="http://schemas.openxmlformats.org/officeDocument/2006/relationships/image" Target="../media/image126.png"/><Relationship Id="rId7" Type="http://schemas.openxmlformats.org/officeDocument/2006/relationships/image" Target="../media/image131.emf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emf"/><Relationship Id="rId5" Type="http://schemas.openxmlformats.org/officeDocument/2006/relationships/image" Target="../media/image128.emf"/><Relationship Id="rId4" Type="http://schemas.openxmlformats.org/officeDocument/2006/relationships/image" Target="../media/image134.png"/><Relationship Id="rId9" Type="http://schemas.openxmlformats.org/officeDocument/2006/relationships/image" Target="../media/image133.e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34.emf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emf"/><Relationship Id="rId5" Type="http://schemas.openxmlformats.org/officeDocument/2006/relationships/image" Target="../media/image132.emf"/><Relationship Id="rId4" Type="http://schemas.openxmlformats.org/officeDocument/2006/relationships/image" Target="../media/image130.emf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Úvod do neurónových sietí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siete (bez biologickej inšpirácie)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Dopredný chod siete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Biologická inšpirácia a model neurónu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Počítanie gradientov v neurónovej sieti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Spätné šírenie –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backpropagation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(príklady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, vzory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fungovanie)</a:t>
            </a:r>
          </a:p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Spätné šírenie pre vektory a matice</a:t>
            </a: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7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doteraz máme?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;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𝑊𝑥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		  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Lineárna funkcia 						  skóre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r>
                          <m:rPr>
                            <m:sty m:val="p"/>
                          </m:rPr>
                          <a:rPr lang="sk-SK" sz="3600" b="0" i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⁡(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+1)</m:t>
                        </m:r>
                      </m:e>
                    </m:nary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SVM strata 						</a:t>
                </a:r>
                <a:r>
                  <a:rPr lang="sk-SK" sz="3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sk-SK" sz="3600" dirty="0" err="1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softmax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𝐿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𝜆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	  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Strata na dátach 						  + </a:t>
                </a:r>
                <a:r>
                  <a:rPr lang="sk-SK" sz="3600" dirty="0" err="1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regularizácia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vypočítame najlepšie </a:t>
                </a:r>
                <a:r>
                  <a:rPr lang="sk-SK" sz="36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W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7"/>
              </a:xfrm>
              <a:blipFill rotWithShape="0">
                <a:blip r:embed="rId3"/>
                <a:stretch>
                  <a:fillRect l="-1533" t="-2583" r="-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2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Výpočet najlepšieho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 –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optimalizácia cez zostup gradientu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32" y="2580723"/>
            <a:ext cx="3553828" cy="239165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871" y="2580723"/>
            <a:ext cx="3154929" cy="236437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32" y="5229200"/>
            <a:ext cx="7314565" cy="115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3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Zostup gradientu</a:t>
            </a:r>
          </a:p>
          <a:p>
            <a:pPr>
              <a:spcBef>
                <a:spcPts val="54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Numerický gradient: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pomalý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, približný , ľahko sa napíše 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Analytický gradient: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rýchly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, presný , náchylný k chybám 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praxi: odvodíme analytický gradient 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imple-mentáciu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otestujeme numerickým gradientom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680" y="1340768"/>
            <a:ext cx="487103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3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4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Lineárne klasifikátory nie sú veľmi silné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pohľad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  	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Geometrický pohľad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Lineárne klasifikátory sa  		Lineárne klasifikátory vedia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naučia jeden vzor (jednu 		vytvoriť iba oddeľujúce maticu váh) </a:t>
            </a:r>
            <a:r>
              <a:rPr lang="sk-SK" sz="2800" smtClean="0">
                <a:latin typeface="Calibri" panose="020F0502020204030204" pitchFamily="34" charset="0"/>
                <a:cs typeface="Calibri" panose="020F0502020204030204" pitchFamily="34" charset="0"/>
              </a:rPr>
              <a:t>pre triedu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nadroviny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852936"/>
            <a:ext cx="3626355" cy="158231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708919"/>
            <a:ext cx="2380112" cy="204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7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5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Jedno riešenie: transformácia príznakov pomocou zvolenej funkcie </a:t>
                </a:r>
                <a:r>
                  <a:rPr lang="sk-SK" sz="28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potom uplatnenie lineárneho klasifikátora</a:t>
                </a:r>
              </a:p>
              <a:p>
                <a:pPr>
                  <a:spcBef>
                    <a:spcPts val="0"/>
                  </a:spcBef>
                </a:pPr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3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d>
                        <m:dPr>
                          <m:ctrlP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𝑥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𝑦</m:t>
                          </m:r>
                        </m:e>
                      </m:d>
                      <m:r>
                        <a:rPr lang="sk-SK" sz="3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=(</m:t>
                      </m:r>
                      <m:r>
                        <a:rPr lang="sk-SK" sz="3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d>
                        <m:dPr>
                          <m:ctrlP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𝑥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𝑦</m:t>
                          </m:r>
                        </m:e>
                      </m:d>
                      <m:r>
                        <a:rPr lang="sk-SK" sz="3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𝜃</m:t>
                      </m:r>
                      <m:d>
                        <m:dPr>
                          <m:ctrlPr>
                            <a:rPr lang="sk-SK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sk-SK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𝑥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sk-SK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𝑦</m:t>
                          </m:r>
                        </m:e>
                      </m:d>
                      <m:r>
                        <a:rPr lang="sk-SK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sk-SK" sz="3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Histogram farieb		Histogram (</a:t>
                </a:r>
                <a:r>
                  <a:rPr lang="sk-SK" sz="32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HoG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7"/>
              </a:xfrm>
              <a:blipFill rotWithShape="0">
                <a:blip r:embed="rId3"/>
                <a:stretch>
                  <a:fillRect l="-1667" t="-96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761" y="4582993"/>
            <a:ext cx="3923928" cy="177335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770" y="4673618"/>
            <a:ext cx="4566230" cy="151030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32917"/>
            <a:ext cx="2085623" cy="179445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859" y="2232917"/>
            <a:ext cx="1751891" cy="1766623"/>
          </a:xfrm>
          <a:prstGeom prst="rect">
            <a:avLst/>
          </a:prstGeom>
        </p:spPr>
      </p:pic>
      <p:sp>
        <p:nvSpPr>
          <p:cNvPr id="13" name="Šípka doprava 12"/>
          <p:cNvSpPr/>
          <p:nvPr/>
        </p:nvSpPr>
        <p:spPr>
          <a:xfrm>
            <a:off x="2411760" y="3284984"/>
            <a:ext cx="4320480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42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6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Príznaky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konvolučné neurónové siete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73"/>
            <a:ext cx="9143999" cy="429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8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453" y="2741252"/>
            <a:ext cx="3902872" cy="5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(V praxi obvykle pridávame na každú vrstvu prahovú hodnotu </a:t>
            </a:r>
            <a:r>
              <a:rPr lang="sk-SK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nastaviteľnú učením)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690" y="3599555"/>
            <a:ext cx="5982988" cy="4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8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siete sú veľmi široký pojem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začíname so sieťami, ktoré sa nazývajú „plne prepojené NS“ alebo niekedy viacvrstvové perceptróny (MLP)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(V praxi obvykle pridávame na každú vrstvu prahovú hodnotu </a:t>
            </a:r>
            <a:r>
              <a:rPr lang="sk-SK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nastaviteľnú učením)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690" y="3599555"/>
            <a:ext cx="5982988" cy="4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3-vrstvová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(V praxi obvykle pridávame na každú vrstvu prahovú hodnotu </a:t>
            </a:r>
            <a:r>
              <a:rPr lang="sk-SK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nastaviteľnú učením)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567" y="4263153"/>
            <a:ext cx="5657113" cy="49106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981" y="5157917"/>
            <a:ext cx="7252709" cy="39103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8104" y="3380715"/>
            <a:ext cx="2937347" cy="40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8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506" y="5713107"/>
            <a:ext cx="5982988" cy="49281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4594" y="3467146"/>
            <a:ext cx="5239011" cy="209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Bez biologickej inšpirácie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fcia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skóre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Teraz: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2-vrstvová NS</a:t>
            </a: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594" y="3467146"/>
            <a:ext cx="5239011" cy="2095531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108" y="5609731"/>
            <a:ext cx="8014244" cy="92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Bez biologickej inšpirácie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Lineárna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fcia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skóre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2-vrstvová NS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𝑧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aktivačná funkcia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sk-SK" sz="36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keby sme vytvárali NS bez nej?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 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1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Bez biologickej inšpirácie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Lineárna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fcia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skóre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Teraz: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2-vrstvová NS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𝑧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sa nazýva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aktivačná funkcia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sk-SK" sz="36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Čo keby sme vytvárali NS bez nej?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 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𝜖</m:t>
                    </m:r>
                    <m:sSup>
                      <m:sSupPr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𝐶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sk-SK" sz="3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Od: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Dostaneme opäť lineárny klasifikátor 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524723"/>
              </a:xfrm>
              <a:blipFill rotWithShape="0">
                <a:blip r:embed="rId3"/>
                <a:stretch>
                  <a:fillRect l="-1533" t="-1654" r="-1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744" y="2060848"/>
            <a:ext cx="1668123" cy="5092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2852936"/>
            <a:ext cx="3662618" cy="4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1819"/>
            <a:ext cx="4149366" cy="437846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773" y="1401819"/>
            <a:ext cx="4508503" cy="437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Aktivačné funkcie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RELU je dobrá východisková voľba pre väčšinu problémov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773" y="1401819"/>
            <a:ext cx="4508503" cy="4378467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0" y="4365104"/>
            <a:ext cx="4283968" cy="1415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819"/>
            <a:ext cx="4149366" cy="4378467"/>
          </a:xfrm>
          <a:prstGeom prst="rect">
            <a:avLst/>
          </a:prstGeom>
        </p:spPr>
      </p:pic>
      <p:sp>
        <p:nvSpPr>
          <p:cNvPr id="10" name="Obdĺžnik 9"/>
          <p:cNvSpPr/>
          <p:nvPr/>
        </p:nvSpPr>
        <p:spPr>
          <a:xfrm>
            <a:off x="0" y="4365104"/>
            <a:ext cx="4283968" cy="1415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843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Architektúry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Plne prepojené vrstvy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2-vrstvová NS			3-vrstvová 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NS s 1 skrytou vrstvou		NS s 2 skrytými vrstvami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6294"/>
            <a:ext cx="3689127" cy="269286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34" y="2276872"/>
            <a:ext cx="5273966" cy="2592288"/>
          </a:xfrm>
          <a:prstGeom prst="rect">
            <a:avLst/>
          </a:prstGeom>
        </p:spPr>
      </p:pic>
      <p:cxnSp>
        <p:nvCxnSpPr>
          <p:cNvPr id="10" name="Rovná spojnica 9"/>
          <p:cNvCxnSpPr/>
          <p:nvPr/>
        </p:nvCxnSpPr>
        <p:spPr>
          <a:xfrm>
            <a:off x="3689127" y="2060848"/>
            <a:ext cx="0" cy="280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83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Príklad </a:t>
            </a:r>
            <a:r>
              <a:rPr lang="sk-SK" sz="4800" dirty="0" err="1" smtClean="0"/>
              <a:t>dopredného</a:t>
            </a:r>
            <a:r>
              <a:rPr lang="sk-SK" sz="4800" dirty="0" smtClean="0"/>
              <a:t> výpočtu NS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8" y="1271415"/>
            <a:ext cx="6424352" cy="315773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47826"/>
            <a:ext cx="9150308" cy="170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Implementácia trénovania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2-vrstvovej sieti potrebujeme cca 20 riadkov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357649"/>
            <a:ext cx="4015973" cy="85532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6992"/>
            <a:ext cx="4218465" cy="226851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1816" y="3356992"/>
            <a:ext cx="4875290" cy="223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parametrov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počtu vrstiev a ich veľkosti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3 skryté vrstvy	    6 skrytých vrstiev        20 skrytých vrstiev</a:t>
            </a:r>
          </a:p>
          <a:p>
            <a:pPr marL="0" indent="0">
              <a:spcBef>
                <a:spcPts val="18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Viac neurónov = viac kapacity</a:t>
            </a: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86" y="2492896"/>
            <a:ext cx="9171580" cy="2960111"/>
          </a:xfrm>
          <a:prstGeom prst="rect">
            <a:avLst/>
          </a:prstGeom>
        </p:spPr>
      </p:pic>
      <p:sp>
        <p:nvSpPr>
          <p:cNvPr id="7" name="Šípka nahor 6"/>
          <p:cNvSpPr/>
          <p:nvPr/>
        </p:nvSpPr>
        <p:spPr>
          <a:xfrm>
            <a:off x="6444208" y="5597022"/>
            <a:ext cx="144016" cy="35225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50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parametrov NS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Nepožívame veľkosť siete ako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regularizátor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radšej nastavujeme silnú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regularizáciu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𝜆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=0.001 </m:t>
                    </m:r>
                  </m:oMath>
                </a14:m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𝜆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=0.01</m:t>
                    </m:r>
                  </m:oMath>
                </a14:m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		      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𝜆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=0.1</m:t>
                    </m:r>
                  </m:oMath>
                </a14:m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1800"/>
                  </a:spcBef>
                  <a:buNone/>
                </a:pPr>
                <a:endParaRPr lang="sk-SK" sz="20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25" y="3256988"/>
            <a:ext cx="9147125" cy="296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Biologická inšpirácia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391" y="1482557"/>
            <a:ext cx="6427399" cy="480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0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87" y="3933055"/>
            <a:ext cx="5033113" cy="292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</a:t>
            </a:r>
            <a:r>
              <a:rPr lang="sk-SK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Sigmoidálna</a:t>
            </a: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000" dirty="0">
                <a:latin typeface="Calibri" panose="020F0502020204030204" pitchFamily="34" charset="0"/>
                <a:cs typeface="Calibri" panose="020F0502020204030204" pitchFamily="34" charset="0"/>
              </a:rPr>
              <a:t>		 </a:t>
            </a:r>
            <a:r>
              <a:rPr lang="sk-SK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aktivačná </a:t>
            </a:r>
            <a:r>
              <a:rPr lang="sk-SK" sz="2000" dirty="0">
                <a:latin typeface="Calibri" panose="020F0502020204030204" pitchFamily="34" charset="0"/>
                <a:cs typeface="Calibri" panose="020F0502020204030204" pitchFamily="34" charset="0"/>
              </a:rPr>
              <a:t>funkcia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87" y="3933055"/>
            <a:ext cx="5033113" cy="292494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97152"/>
            <a:ext cx="2244251" cy="155919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905" y="4870729"/>
            <a:ext cx="998781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 a jeho model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6028103" cy="259229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87" y="3933055"/>
            <a:ext cx="5033113" cy="292494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95577"/>
            <a:ext cx="5436096" cy="116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9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Biologická inšpirácia a NS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Biologické neuróny			Neuróny v neurónovej sieti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Komplexné vzory prepojení	Organizované v pravidelných 					vrstvách kvôli efektívnosti 					výpočtov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4325"/>
            <a:ext cx="4351626" cy="30555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48" y="3164324"/>
            <a:ext cx="4493952" cy="22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Biologická inšpirácia a NS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Biologické neuróny			Ale NS s náhodnými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prepoje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Komplexné vzory prepojení	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niami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fungujú tiež!!!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4325"/>
            <a:ext cx="4351626" cy="30555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815" y="2204863"/>
            <a:ext cx="4115383" cy="41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6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Opatrne s analógiami k mozgu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Biologické neuróny: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Mnoho rozličných typov</a:t>
            </a:r>
          </a:p>
          <a:p>
            <a:pPr lvl="1">
              <a:spcBef>
                <a:spcPts val="1800"/>
              </a:spcBef>
            </a:pP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Dendrity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môžu vykonávať zložité nelineárne výpočty</a:t>
            </a:r>
          </a:p>
          <a:p>
            <a:pPr lvl="1">
              <a:spcBef>
                <a:spcPts val="1800"/>
              </a:spcBef>
            </a:pP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Synapsy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nie sú jednoduché váhy, ale zložité nelineárne dynamické systémy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Kód na popis nemusí byť adekvátny</a:t>
            </a: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6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Problém: ako počítať gradienty?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sk-SK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sk-SK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sSub>
                          <m:sSubPr>
                            <m:ctrlP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sk-SK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max</m:t>
                    </m:r>
                    <m:r>
                      <a:rPr lang="sk-SK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⁡(0,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Funkcia 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skóre</a:t>
                </a:r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e>
                      <m:sub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sk-SK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  <m:r>
                          <a:rPr lang="sk-SK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≠</m:t>
                        </m:r>
                        <m:sSub>
                          <m:sSubPr>
                            <m:ctrlPr>
                              <a:rPr lang="sk-SK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r>
                          <m:rPr>
                            <m:sty m:val="p"/>
                          </m:rPr>
                          <a:rPr lang="sk-SK" sz="28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⁡(</m:t>
                        </m:r>
                        <m:sSub>
                          <m:sSubPr>
                            <m:ctrlPr>
                              <a:rPr lang="sk-SK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0, </m:t>
                            </m:r>
                            <m:r>
                              <a:rPr lang="sk-SK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sk-SK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𝑗</m:t>
                            </m:r>
                          </m:sub>
                        </m:sSub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sk-SK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sSub>
                              <m:sSubPr>
                                <m:ctrlPr>
                                  <a:rPr lang="sk-SK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sk-SK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sk-SK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+1)</m:t>
                        </m:r>
                      </m:e>
                    </m:nary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SVM </a:t>
                </a:r>
                <a:r>
                  <a:rPr lang="sk-SK" sz="28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strata 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klasifikácie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</m:d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				  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Regularizácia</a:t>
                </a:r>
                <a:endParaRPr lang="sk-SK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𝐿</m:t>
                    </m:r>
                    <m:r>
                      <a:rPr lang="sk-SK" sz="36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𝜆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</m:e>
                    </m:nary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𝜆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  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	  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Celková strata na dá- </a:t>
                </a:r>
                <a:r>
                  <a:rPr lang="sk-SK" sz="28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	   </a:t>
                </a:r>
                <a:r>
                  <a:rPr lang="sk-SK" sz="2800" dirty="0" err="1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tach</a:t>
                </a:r>
                <a:r>
                  <a:rPr lang="sk-SK" sz="28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:r>
                  <a:rPr lang="sk-SK" sz="2800" dirty="0" err="1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regularizácia</a:t>
                </a:r>
                <a:endParaRPr lang="sk-SK" sz="2800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vieme vypočítať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num>
                      <m:den>
                        <m:r>
                          <a:rPr lang="sk-SK" sz="36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potom sa vieme naučiť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𝑊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r">
                  <a:spcBef>
                    <a:spcPts val="0"/>
                  </a:spcBef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 l="-2000" r="-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77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(Zlý) nápad: počítať na papieri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Problém: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to veľmi náročné, treba veľa maticových výpočtov a veľa papiera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Problém: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zmene stratovej funkcie (napr.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namiesto SVM), treba všetko prepočítať od začiatku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Problém: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To nie je realistické pre veľké modely</a:t>
            </a:r>
          </a:p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" y="5085184"/>
            <a:ext cx="9103180" cy="113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6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(Lepší) nápad: </a:t>
            </a:r>
            <a:r>
              <a:rPr lang="sk-SK" sz="5400" dirty="0" err="1" smtClean="0"/>
              <a:t>backpropagation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Výpočtové grafy a spätné šírenie chyby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6565"/>
            <a:ext cx="9144000" cy="33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Konvolučná NS (</a:t>
            </a:r>
            <a:r>
              <a:rPr lang="sk-SK" sz="5400" dirty="0" err="1" smtClean="0"/>
              <a:t>AlexNet</a:t>
            </a:r>
            <a:r>
              <a:rPr lang="sk-SK" sz="5400" dirty="0" smtClean="0"/>
              <a:t>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7595030" cy="579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8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34180"/>
            <a:ext cx="4895579" cy="229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8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421" y="1638524"/>
            <a:ext cx="4895579" cy="31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421" y="1615993"/>
            <a:ext cx="4895579" cy="31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421" y="1615993"/>
            <a:ext cx="4895579" cy="323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4831" y="1615993"/>
            <a:ext cx="4895579" cy="316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685" y="1615993"/>
            <a:ext cx="4859315" cy="3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421" y="1615993"/>
            <a:ext cx="4895579" cy="3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1" y="1657876"/>
            <a:ext cx="4895579" cy="3172554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198659"/>
            <a:ext cx="3126451" cy="215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0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1" y="1657876"/>
            <a:ext cx="4895579" cy="317255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19" y="1623190"/>
            <a:ext cx="4895581" cy="3172556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564" y="4160018"/>
            <a:ext cx="3174027" cy="219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5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1" y="1634209"/>
            <a:ext cx="4901784" cy="3179782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133642"/>
            <a:ext cx="3188559" cy="220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7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6897"/>
            <a:ext cx="4248422" cy="61791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1" y="1621913"/>
            <a:ext cx="4043673" cy="49494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421" y="1615993"/>
            <a:ext cx="4895579" cy="2328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" y="3194855"/>
            <a:ext cx="4242716" cy="25220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1" y="1634209"/>
            <a:ext cx="4901784" cy="3179782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51" y="1625262"/>
            <a:ext cx="4893049" cy="3188729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416" y="4160018"/>
            <a:ext cx="3161175" cy="218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" y="1588218"/>
            <a:ext cx="9140047" cy="444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5" y="1578631"/>
            <a:ext cx="9135750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3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" y="1578631"/>
            <a:ext cx="9135750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2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5" y="1499123"/>
            <a:ext cx="9144000" cy="462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Spätné šírenie – jednoduchý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123"/>
            <a:ext cx="9144000" cy="462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8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65" y="2046630"/>
            <a:ext cx="7685869" cy="275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2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22" y="2046630"/>
            <a:ext cx="7945078" cy="282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ázok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60" y="2008453"/>
            <a:ext cx="8075240" cy="286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ĺžnik 11"/>
          <p:cNvSpPr/>
          <p:nvPr/>
        </p:nvSpPr>
        <p:spPr>
          <a:xfrm>
            <a:off x="4605689" y="5039330"/>
            <a:ext cx="4441256" cy="6939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7020272" y="3573016"/>
            <a:ext cx="1512168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462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ĺžnik 11"/>
          <p:cNvSpPr/>
          <p:nvPr/>
        </p:nvSpPr>
        <p:spPr>
          <a:xfrm>
            <a:off x="4605689" y="5039330"/>
            <a:ext cx="4441256" cy="6939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7020272" y="3573016"/>
            <a:ext cx="1512168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612" y="3653841"/>
            <a:ext cx="1305488" cy="545625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573" y="2375020"/>
            <a:ext cx="2486372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1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ĺžnik 14"/>
          <p:cNvSpPr/>
          <p:nvPr/>
        </p:nvSpPr>
        <p:spPr>
          <a:xfrm>
            <a:off x="4605689" y="5733256"/>
            <a:ext cx="4441256" cy="622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385" y="3544211"/>
            <a:ext cx="1413643" cy="718841"/>
          </a:xfrm>
          <a:prstGeom prst="rect">
            <a:avLst/>
          </a:prstGeom>
        </p:spPr>
      </p:pic>
      <p:sp>
        <p:nvSpPr>
          <p:cNvPr id="20" name="Obdĺžnik 19"/>
          <p:cNvSpPr/>
          <p:nvPr/>
        </p:nvSpPr>
        <p:spPr>
          <a:xfrm>
            <a:off x="5940152" y="3594038"/>
            <a:ext cx="1565303" cy="6690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59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ĺžnik 14"/>
          <p:cNvSpPr/>
          <p:nvPr/>
        </p:nvSpPr>
        <p:spPr>
          <a:xfrm>
            <a:off x="4605689" y="5733256"/>
            <a:ext cx="4441256" cy="622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385" y="3544211"/>
            <a:ext cx="1413643" cy="718841"/>
          </a:xfrm>
          <a:prstGeom prst="rect">
            <a:avLst/>
          </a:prstGeom>
        </p:spPr>
      </p:pic>
      <p:sp>
        <p:nvSpPr>
          <p:cNvPr id="20" name="Obdĺžnik 19"/>
          <p:cNvSpPr/>
          <p:nvPr/>
        </p:nvSpPr>
        <p:spPr>
          <a:xfrm>
            <a:off x="5940152" y="3594038"/>
            <a:ext cx="1565303" cy="6690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858" y="3704307"/>
            <a:ext cx="1419461" cy="453035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41" y="2495180"/>
            <a:ext cx="2372982" cy="10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o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719" y="3688008"/>
            <a:ext cx="1381565" cy="493432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2646" y="3713608"/>
            <a:ext cx="1435411" cy="442231"/>
          </a:xfrm>
          <a:prstGeom prst="rect">
            <a:avLst/>
          </a:prstGeom>
        </p:spPr>
      </p:pic>
      <p:sp>
        <p:nvSpPr>
          <p:cNvPr id="15" name="Obdĺžnik 14"/>
          <p:cNvSpPr/>
          <p:nvPr/>
        </p:nvSpPr>
        <p:spPr>
          <a:xfrm>
            <a:off x="208495" y="5038600"/>
            <a:ext cx="3427401" cy="6592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dĺžnik 21"/>
          <p:cNvSpPr/>
          <p:nvPr/>
        </p:nvSpPr>
        <p:spPr>
          <a:xfrm>
            <a:off x="4932040" y="3609060"/>
            <a:ext cx="1512168" cy="684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581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o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719" y="3688008"/>
            <a:ext cx="1381565" cy="493432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2646" y="3713608"/>
            <a:ext cx="1435411" cy="442231"/>
          </a:xfrm>
          <a:prstGeom prst="rect">
            <a:avLst/>
          </a:prstGeom>
        </p:spPr>
      </p:pic>
      <p:sp>
        <p:nvSpPr>
          <p:cNvPr id="15" name="Obdĺžnik 14"/>
          <p:cNvSpPr/>
          <p:nvPr/>
        </p:nvSpPr>
        <p:spPr>
          <a:xfrm>
            <a:off x="208495" y="5038600"/>
            <a:ext cx="3427401" cy="6592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dĺžnik 21"/>
          <p:cNvSpPr/>
          <p:nvPr/>
        </p:nvSpPr>
        <p:spPr>
          <a:xfrm>
            <a:off x="4932040" y="3609060"/>
            <a:ext cx="1512168" cy="684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" name="Obrázok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5595" y="3669598"/>
            <a:ext cx="1381142" cy="519520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26" y="2569321"/>
            <a:ext cx="2381582" cy="10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dĺžnik 17"/>
          <p:cNvSpPr/>
          <p:nvPr/>
        </p:nvSpPr>
        <p:spPr>
          <a:xfrm>
            <a:off x="208495" y="5661248"/>
            <a:ext cx="3528544" cy="694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195" y="2070307"/>
            <a:ext cx="7997611" cy="27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dĺžnik 17"/>
          <p:cNvSpPr/>
          <p:nvPr/>
        </p:nvSpPr>
        <p:spPr>
          <a:xfrm>
            <a:off x="208495" y="5661248"/>
            <a:ext cx="3528544" cy="694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1" y="2080564"/>
            <a:ext cx="7853735" cy="27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ok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8" y="2046629"/>
            <a:ext cx="7964831" cy="299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3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ok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2" y="2047682"/>
            <a:ext cx="8529271" cy="29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o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69" y="2006279"/>
            <a:ext cx="794495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8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95" y="2046629"/>
            <a:ext cx="7904833" cy="280823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95" y="5070887"/>
            <a:ext cx="1541930" cy="128473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75" y="5039330"/>
            <a:ext cx="1152864" cy="1317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689" y="5070887"/>
            <a:ext cx="1774595" cy="1285591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55" y="5070887"/>
            <a:ext cx="1541490" cy="1284733"/>
          </a:xfrm>
          <a:prstGeom prst="rect">
            <a:avLst/>
          </a:prstGeom>
        </p:spPr>
      </p:pic>
      <p:cxnSp>
        <p:nvCxnSpPr>
          <p:cNvPr id="13" name="Rovná spojovacia šípka 12"/>
          <p:cNvCxnSpPr/>
          <p:nvPr/>
        </p:nvCxnSpPr>
        <p:spPr>
          <a:xfrm>
            <a:off x="1907704" y="5373216"/>
            <a:ext cx="5693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>
            <a:off x="1907704" y="6093296"/>
            <a:ext cx="5768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6592303" y="537321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6592303" y="6093296"/>
            <a:ext cx="6566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ok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0" y="2007902"/>
            <a:ext cx="8436806" cy="303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2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Výpočtový graf nemusí byť jedinečný. Zvoľte si taký, pre ktorý sa ľahko počítajú lokálne gradienty pre každý vrchol.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008453"/>
            <a:ext cx="8075240" cy="2868771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39" y="2073592"/>
            <a:ext cx="8084445" cy="296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Lokálny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gradient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endParaRPr lang="sk-SK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008453"/>
            <a:ext cx="8075240" cy="2868771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39" y="2073592"/>
            <a:ext cx="8084445" cy="296500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1363" y="5558119"/>
            <a:ext cx="7502637" cy="74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– ďalší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Lokálny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gradient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sigmoidu</a:t>
            </a:r>
            <a:endParaRPr lang="sk-SK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20" y="1268759"/>
            <a:ext cx="3866813" cy="777871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008453"/>
            <a:ext cx="8075240" cy="2868771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39" y="2073592"/>
            <a:ext cx="8084445" cy="296500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1363" y="5558119"/>
            <a:ext cx="7502637" cy="746751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4067944" y="3717032"/>
            <a:ext cx="432048" cy="2880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8316416" y="3717032"/>
            <a:ext cx="473768" cy="2880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/>
          <p:cNvSpPr/>
          <p:nvPr/>
        </p:nvSpPr>
        <p:spPr>
          <a:xfrm>
            <a:off x="8316416" y="4005064"/>
            <a:ext cx="47376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714696"/>
            <a:ext cx="4566509" cy="64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2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Vzory v šírení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sčítaj: 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distribútor gradientu 		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2" y="2204864"/>
            <a:ext cx="2613425" cy="16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7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Vzory v šírení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sčítaj: 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násob: </a:t>
            </a: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distribútor gradientu 		„vymenené násobenie“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2" y="2204864"/>
            <a:ext cx="2613425" cy="160769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63" y="2204864"/>
            <a:ext cx="2604503" cy="157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Vzory v šírení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sčítaj: 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násob: </a:t>
            </a: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distribútor gradientu 		„vymenené násobenie“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kopíruj: 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pridáva gradient			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2" y="2204864"/>
            <a:ext cx="2613425" cy="160769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63" y="2204864"/>
            <a:ext cx="2604503" cy="157344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58" y="4914123"/>
            <a:ext cx="2633079" cy="140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1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Vzory v šírení gradientu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sčítaj: 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násob: </a:t>
            </a: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distribútor gradientu 		„vymenené násobenie“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kopíruj: 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Vrchol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max: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ridáva gradient			Router gradientu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2" y="2204864"/>
            <a:ext cx="2613425" cy="160769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63" y="2204864"/>
            <a:ext cx="2604503" cy="157344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58" y="4914123"/>
            <a:ext cx="2633079" cy="1407978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058" y="4794458"/>
            <a:ext cx="2508408" cy="152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77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13" name="Zástupný symbol obsahu 1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98" y="1700808"/>
            <a:ext cx="4521602" cy="4494143"/>
          </a:xfrm>
        </p:spPr>
      </p:pic>
    </p:spTree>
    <p:extLst>
      <p:ext uri="{BB962C8B-B14F-4D97-AF65-F5344CB8AC3E}">
        <p14:creationId xmlns:p14="http://schemas.microsoft.com/office/powerpoint/2010/main" val="119242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" y="1742979"/>
            <a:ext cx="4613281" cy="2838149"/>
          </a:xfrm>
          <a:prstGeom prst="rect">
            <a:avLst/>
          </a:prstGeom>
        </p:spPr>
      </p:pic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615" y="1742979"/>
            <a:ext cx="4525385" cy="4497679"/>
          </a:xfrm>
        </p:spPr>
      </p:pic>
    </p:spTree>
    <p:extLst>
      <p:ext uri="{BB962C8B-B14F-4D97-AF65-F5344CB8AC3E}">
        <p14:creationId xmlns:p14="http://schemas.microsoft.com/office/powerpoint/2010/main" val="362616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1831"/>
            <a:ext cx="4580689" cy="2838149"/>
          </a:xfrm>
          <a:prstGeom prst="rect">
            <a:avLst/>
          </a:prstGeom>
        </p:spPr>
      </p:pic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89" y="1709527"/>
            <a:ext cx="4563311" cy="4470750"/>
          </a:xfrm>
        </p:spPr>
      </p:pic>
    </p:spTree>
    <p:extLst>
      <p:ext uri="{BB962C8B-B14F-4D97-AF65-F5344CB8AC3E}">
        <p14:creationId xmlns:p14="http://schemas.microsoft.com/office/powerpoint/2010/main" val="41319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38990" cy="2838149"/>
          </a:xfrm>
          <a:prstGeom prst="rect">
            <a:avLst/>
          </a:prstGeom>
        </p:spPr>
      </p:pic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99523"/>
            <a:ext cx="4572000" cy="4432893"/>
          </a:xfrm>
        </p:spPr>
      </p:pic>
    </p:spTree>
    <p:extLst>
      <p:ext uri="{BB962C8B-B14F-4D97-AF65-F5344CB8AC3E}">
        <p14:creationId xmlns:p14="http://schemas.microsoft.com/office/powerpoint/2010/main" val="422097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8"/>
            <a:ext cx="4557612" cy="2838149"/>
          </a:xfrm>
          <a:prstGeom prst="rect">
            <a:avLst/>
          </a:prstGeom>
        </p:spPr>
      </p:pic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30678"/>
            <a:ext cx="4572000" cy="4479074"/>
          </a:xfrm>
        </p:spPr>
      </p:pic>
    </p:spTree>
    <p:extLst>
      <p:ext uri="{BB962C8B-B14F-4D97-AF65-F5344CB8AC3E}">
        <p14:creationId xmlns:p14="http://schemas.microsoft.com/office/powerpoint/2010/main" val="166779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628996"/>
            <a:ext cx="4572000" cy="4479074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2979"/>
            <a:ext cx="4691849" cy="283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3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/>
              <a:t>Jednoduchý kód spätného šírenia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83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79"/>
            <a:ext cx="4572000" cy="283814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2979"/>
            <a:ext cx="4691849" cy="2838149"/>
          </a:xfrm>
          <a:prstGeom prst="rect">
            <a:avLst/>
          </a:prstGeom>
        </p:spPr>
      </p:pic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48" y="1671177"/>
            <a:ext cx="4452152" cy="4461239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2979"/>
            <a:ext cx="4545077" cy="283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Rekapitulácia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Doteraz sme riešili spätné šírenie pre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skaláry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s funkciami, ktoré sú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definované na vektoroch?</a:t>
            </a:r>
            <a:endParaRPr lang="sk-SK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49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Rekapitulácia: derivácie vektorov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 na </a:t>
                </a:r>
                <a:r>
                  <a:rPr lang="sk-SK" sz="3200" u="sng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</a:t>
                </a:r>
                <a:endParaRPr lang="sk-SK" sz="3200" b="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2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          </m:t>
                      </m:r>
                    </m:oMath>
                  </m:oMathPara>
                </a14:m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Obyčajná derivácia</a:t>
                </a:r>
                <a:endParaRPr lang="sk-SK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3500" dirty="0" smtClean="0">
                    <a:cs typeface="Calibri" panose="020F0502020204030204" pitchFamily="34" charset="0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ℝ</m:t>
                    </m:r>
                    <m:r>
                      <a:rPr lang="sk-SK" sz="35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            </m:t>
                    </m:r>
                  </m:oMath>
                </a14:m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:r>
                  <a:rPr lang="sk-SK" sz="35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sa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zmení o 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málo, ako veľmi 	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sa zmení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y?		</a:t>
                </a: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	</a:t>
                </a: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 l="-1667" t="-210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63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Rekapitulácia: derivácie vektorov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 na </a:t>
                </a:r>
                <a:r>
                  <a:rPr lang="sk-SK" sz="3200" u="sng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</a:t>
                </a: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Vektor na </a:t>
                </a:r>
                <a:r>
                  <a:rPr lang="sk-SK" sz="32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</a:t>
                </a:r>
                <a:endParaRPr lang="sk-SK" sz="3200" u="sng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2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          </m:t>
                      </m:r>
                      <m:r>
                        <a:rPr lang="sk-SK" sz="32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sSup>
                        <m:sSupPr>
                          <m:ctrlP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ℝ</m:t>
                          </m:r>
                        </m:e>
                        <m:sup>
                          <m:r>
                            <a:rPr lang="sk-S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𝑁</m:t>
                          </m:r>
                        </m:sup>
                      </m:sSup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</m:oMath>
                  </m:oMathPara>
                </a14:m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30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Obyčajná derivácia  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sk-SK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Derivácia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je 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gradient</a:t>
                </a:r>
              </a:p>
              <a:p>
                <a:pPr marL="0" indent="0">
                  <a:buNone/>
                </a:pPr>
                <a:r>
                  <a:rPr lang="sk-SK" sz="3500" dirty="0" smtClean="0">
                    <a:cs typeface="Calibri" panose="020F0502020204030204" pitchFamily="34" charset="0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ℝ</m:t>
                    </m:r>
                    <m:r>
                      <a:rPr lang="sk-SK" sz="35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            </m:t>
                    </m:r>
                  </m:oMath>
                </a14:m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p>
                      <m:sSupPr>
                        <m:ctrlP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sk-SK" sz="35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sk-SK" sz="3500" b="0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sa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zmení o 	Pre každý prvok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x,	</a:t>
                </a:r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málo, ako veľmi 	ak sa zmení o málo,      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sa zmení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y?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veľmi sa zmení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y?       </a:t>
                </a: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	</a:t>
                </a: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 l="-1667" t="-220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42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Rekapitulácia: derivácie vektorov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 na </a:t>
                </a:r>
                <a:r>
                  <a:rPr lang="sk-SK" sz="3200" u="sng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</a:t>
                </a: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Vektor na </a:t>
                </a:r>
                <a:r>
                  <a:rPr lang="sk-SK" sz="32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skalár</a:t>
                </a: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sk-SK" sz="3200" u="sng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Vektor na vektor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2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          </m:t>
                      </m:r>
                      <m:r>
                        <a:rPr lang="sk-SK" sz="32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sSup>
                        <m:sSupPr>
                          <m:ctrlP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ℝ</m:t>
                          </m:r>
                        </m:e>
                        <m:sup>
                          <m:r>
                            <a:rPr lang="sk-S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𝑁</m:t>
                          </m:r>
                        </m:sup>
                      </m:sSup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r>
                        <a:rPr lang="sk-SK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ℝ</m:t>
                      </m:r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       </m:t>
                      </m:r>
                      <m:r>
                        <a:rPr lang="sk-SK" sz="32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sSup>
                        <m:sSupPr>
                          <m:ctrlP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ℝ</m:t>
                          </m:r>
                        </m:e>
                        <m:sup>
                          <m:r>
                            <a:rPr lang="sk-S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𝑁</m:t>
                          </m:r>
                        </m:sup>
                      </m:sSup>
                      <m:r>
                        <a:rPr lang="sk-S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sSup>
                        <m:sSupPr>
                          <m:ctrlP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sk-SK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ℝ</m:t>
                          </m:r>
                        </m:e>
                        <m:sup>
                          <m:r>
                            <a:rPr lang="sk-S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30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Obyčajná derivácia   	    Derivácia je 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gradient    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Derivácia je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Jakobián</a:t>
                </a:r>
                <a:endParaRPr lang="sk-SK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3500" dirty="0" smtClean="0">
                    <a:cs typeface="Calibri" panose="020F0502020204030204" pitchFamily="34" charset="0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ℝ</m:t>
                    </m:r>
                    <m:r>
                      <a:rPr lang="sk-SK" sz="35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            </m:t>
                    </m:r>
                  </m:oMath>
                </a14:m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p>
                      <m:sSupPr>
                        <m:ctrlP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sk-SK" sz="35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	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den>
                    </m:f>
                    <m:r>
                      <a:rPr lang="sk-SK" sz="3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sSup>
                      <m:sSupPr>
                        <m:ctrlP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𝑀</m:t>
                        </m:r>
                      </m:sup>
                    </m:sSup>
                  </m:oMath>
                </a14:m>
                <a:endParaRPr lang="sk-SK" sz="35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3500" b="0" dirty="0" smtClean="0">
                    <a:ea typeface="Cambria Math" panose="02040503050406030204" pitchFamily="18" charset="0"/>
                    <a:cs typeface="Calibri" panose="020F0502020204030204" pitchFamily="34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num>
                      <m:den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sk-SK" sz="35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sk-SK" sz="3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sk-SK" sz="3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sk-SK" sz="3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sk-SK" sz="3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𝜕</m:t>
                                </m:r>
                                <m:r>
                                  <a:rPr lang="sk-SK" sz="3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  <m:r>
                      <a:rPr lang="sk-SK" sz="3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5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r>
                          <a:rPr lang="sk-SK" sz="35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lang="sk-SK" sz="3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3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sk-SK" sz="35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sa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zmení o 	Pre každý prvok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x,	</a:t>
                </a: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každý prvok </a:t>
                </a: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 sa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málo, ako veľmi 	ak sa zmení o málo,           zmení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o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málo, ako veľmi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sa zmení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y?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veľmi sa zmení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y?      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sa zmení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každý prvok </a:t>
                </a: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y?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	</a:t>
                </a: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2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805264"/>
              </a:xfrm>
              <a:blipFill rotWithShape="0">
                <a:blip r:embed="rId3"/>
                <a:stretch>
                  <a:fillRect l="-1533" t="-2101" r="-3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3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5941"/>
            <a:ext cx="9144000" cy="3785231"/>
          </a:xfrm>
        </p:spPr>
      </p:pic>
    </p:spTree>
    <p:extLst>
      <p:ext uri="{BB962C8B-B14F-4D97-AF65-F5344CB8AC3E}">
        <p14:creationId xmlns:p14="http://schemas.microsoft.com/office/powerpoint/2010/main" val="219032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712"/>
            <a:ext cx="9144000" cy="3785232"/>
          </a:xfrm>
        </p:spPr>
      </p:pic>
    </p:spTree>
    <p:extLst>
      <p:ext uri="{BB962C8B-B14F-4D97-AF65-F5344CB8AC3E}">
        <p14:creationId xmlns:p14="http://schemas.microsoft.com/office/powerpoint/2010/main" val="34149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1927"/>
            <a:ext cx="9144000" cy="3785231"/>
          </a:xfrm>
        </p:spPr>
      </p:pic>
    </p:spTree>
    <p:extLst>
      <p:ext uri="{BB962C8B-B14F-4D97-AF65-F5344CB8AC3E}">
        <p14:creationId xmlns:p14="http://schemas.microsoft.com/office/powerpoint/2010/main" val="7848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91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" y="1811927"/>
            <a:ext cx="9144000" cy="3785231"/>
          </a:xfrm>
        </p:spPr>
      </p:pic>
    </p:spTree>
    <p:extLst>
      <p:ext uri="{BB962C8B-B14F-4D97-AF65-F5344CB8AC3E}">
        <p14:creationId xmlns:p14="http://schemas.microsoft.com/office/powerpoint/2010/main" val="376454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92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4824"/>
            <a:ext cx="8112873" cy="4876651"/>
          </a:xfrm>
        </p:spPr>
      </p:pic>
    </p:spTree>
    <p:extLst>
      <p:ext uri="{BB962C8B-B14F-4D97-AF65-F5344CB8AC3E}">
        <p14:creationId xmlns:p14="http://schemas.microsoft.com/office/powerpoint/2010/main" val="4360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93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8112874" cy="4876651"/>
          </a:xfrm>
        </p:spPr>
      </p:pic>
    </p:spTree>
    <p:extLst>
      <p:ext uri="{BB962C8B-B14F-4D97-AF65-F5344CB8AC3E}">
        <p14:creationId xmlns:p14="http://schemas.microsoft.com/office/powerpoint/2010/main" val="19502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94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8112873" cy="4876651"/>
          </a:xfrm>
        </p:spPr>
      </p:pic>
    </p:spTree>
    <p:extLst>
      <p:ext uri="{BB962C8B-B14F-4D97-AF65-F5344CB8AC3E}">
        <p14:creationId xmlns:p14="http://schemas.microsoft.com/office/powerpoint/2010/main" val="41311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567"/>
            <a:ext cx="8100392" cy="4863908"/>
          </a:xfrm>
        </p:spPr>
      </p:pic>
    </p:spTree>
    <p:extLst>
      <p:ext uri="{BB962C8B-B14F-4D97-AF65-F5344CB8AC3E}">
        <p14:creationId xmlns:p14="http://schemas.microsoft.com/office/powerpoint/2010/main" val="427296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/>
          <a:lstStyle/>
          <a:p>
            <a:pPr marL="0" indent="0">
              <a:buNone/>
            </a:pPr>
            <a:r>
              <a:rPr lang="sk-SK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Jakobián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riedky: 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všetky nediagonálne prvky sú vždy nulové. Nikdy netvorte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explicitný </a:t>
            </a:r>
            <a:r>
              <a:rPr lang="sk-SK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Jakobián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použite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implicitné 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násobenie</a:t>
            </a:r>
            <a:endParaRPr lang="sk-SK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4825"/>
            <a:ext cx="8112875" cy="487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7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Spätné šírenie s vektormi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71864"/>
          </a:xfrm>
        </p:spPr>
        <p:txBody>
          <a:bodyPr/>
          <a:lstStyle/>
          <a:p>
            <a:pPr marL="0" indent="0">
              <a:buNone/>
            </a:pPr>
            <a:r>
              <a:rPr lang="sk-SK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Jakobián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riedky: 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všetky nediagonálne prvky sú vždy nulové. Nikdy netvorte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explicitný </a:t>
            </a:r>
            <a:r>
              <a:rPr lang="sk-SK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Jakobián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použite </a:t>
            </a:r>
            <a:r>
              <a:rPr lang="sk-SK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implicitné </a:t>
            </a:r>
            <a:r>
              <a:rPr lang="sk-SK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násobenie</a:t>
            </a:r>
            <a:endParaRPr lang="sk-SK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3770"/>
            <a:ext cx="8058482" cy="484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6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 (</a:t>
            </a:r>
            <a:r>
              <a:rPr lang="sk-SK" sz="4800" dirty="0" err="1" smtClean="0"/>
              <a:t>tenzormi</a:t>
            </a:r>
            <a:r>
              <a:rPr lang="sk-SK" sz="4800" dirty="0" smtClean="0"/>
              <a:t>)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98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8850"/>
            <a:ext cx="9144000" cy="4479413"/>
          </a:xfrm>
        </p:spPr>
      </p:pic>
    </p:spTree>
    <p:extLst>
      <p:ext uri="{BB962C8B-B14F-4D97-AF65-F5344CB8AC3E}">
        <p14:creationId xmlns:p14="http://schemas.microsoft.com/office/powerpoint/2010/main" val="29453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 (</a:t>
            </a:r>
            <a:r>
              <a:rPr lang="sk-SK" sz="4800" dirty="0" err="1" smtClean="0"/>
              <a:t>tenzormi</a:t>
            </a:r>
            <a:r>
              <a:rPr lang="sk-SK" sz="4800" dirty="0" smtClean="0"/>
              <a:t>)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99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8850"/>
            <a:ext cx="9144000" cy="4479413"/>
          </a:xfrm>
        </p:spPr>
      </p:pic>
    </p:spTree>
    <p:extLst>
      <p:ext uri="{BB962C8B-B14F-4D97-AF65-F5344CB8AC3E}">
        <p14:creationId xmlns:p14="http://schemas.microsoft.com/office/powerpoint/2010/main" val="14995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6145" y="1115017"/>
            <a:ext cx="1512168" cy="254465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588" y="1115017"/>
            <a:ext cx="1915595" cy="2471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>
            <a:stCxn id="6" idx="3"/>
          </p:cNvCxnSpPr>
          <p:nvPr/>
        </p:nvCxnSpPr>
        <p:spPr>
          <a:xfrm flipV="1">
            <a:off x="1828313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6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101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588" y="1115017"/>
            <a:ext cx="1915595" cy="2471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</p:spPr>
            <p:txBody>
              <a:bodyPr>
                <a:normAutofit/>
              </a:bodyPr>
              <a:lstStyle/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      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Jakobiány</a:t>
                </a:r>
                <a:endParaRPr lang="sk-SK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     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𝑑𝑦</m:t>
                    </m:r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𝑑𝑥</m:t>
                    </m:r>
                    <m:r>
                      <a:rPr lang="sk-SK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:[(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  <m:r>
                      <a:rPr lang="sk-S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)×(</m:t>
                    </m:r>
                    <m:r>
                      <a:rPr lang="sk-S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𝑀</m:t>
                    </m:r>
                    <m:r>
                      <a:rPr lang="sk-S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)]</m:t>
                    </m:r>
                  </m:oMath>
                </a14:m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𝑑𝑤</m:t>
                      </m:r>
                      <m:r>
                        <a:rPr lang="sk-SK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[</m:t>
                      </m:r>
                      <m:r>
                        <a:rPr lang="sk-SK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𝑀</m:t>
                      </m:r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)×(</m:t>
                      </m:r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𝑀</m:t>
                      </m:r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)]</m:t>
                      </m:r>
                    </m:oMath>
                  </m:oMathPara>
                </a14:m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       Pre neurónovú sieť môže byť</a:t>
                </a: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	N=64, D=M=4096</a:t>
                </a: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Každý </a:t>
                </a:r>
                <a:r>
                  <a:rPr lang="sk-SK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Jakobián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zaberie 256 GB pamäte!</a:t>
                </a: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   Preto s nimi pracujeme implicitne!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Zástupný symbol obsahu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1115017"/>
            <a:ext cx="1512168" cy="254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6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102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588" y="1115017"/>
            <a:ext cx="1915595" cy="2471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časti </a:t>
            </a:r>
            <a:r>
              <a:rPr lang="sk-SK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sú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ovplyvnené jedným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prvkom </a:t>
            </a:r>
            <a:r>
              <a:rPr lang="sk-SK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x?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83" y="1115017"/>
            <a:ext cx="1511875" cy="25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103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</p:spPr>
            <p:txBody>
              <a:bodyPr>
                <a:normAutofit/>
              </a:bodyPr>
              <a:lstStyle/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Ktoré časti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sú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ovplyvnené jedným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prvkom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ovplyvňuje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celý riadok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83" y="1115017"/>
            <a:ext cx="1511875" cy="253418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671" y="5292764"/>
            <a:ext cx="3635215" cy="94454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7934" y="1115017"/>
            <a:ext cx="1816764" cy="2485920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3491880" y="4365104"/>
            <a:ext cx="720080" cy="4320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13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104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</p:spPr>
            <p:txBody>
              <a:bodyPr>
                <a:normAutofit/>
              </a:bodyPr>
              <a:lstStyle/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Ktoré časti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sú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ovplyvnené jedným	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veľmi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prvkom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x?		     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vplyvňuje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endParaRPr lang="sk-SK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ovplyvňuje     prvok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celý riadok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83" y="1115017"/>
            <a:ext cx="1511875" cy="253418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671" y="5292764"/>
            <a:ext cx="3635215" cy="944547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3491880" y="4365104"/>
            <a:ext cx="720080" cy="4320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7524328" y="4005064"/>
            <a:ext cx="648072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6876256" y="4365104"/>
            <a:ext cx="648072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6414" y="1113024"/>
            <a:ext cx="1866646" cy="245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9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105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</p:spPr>
            <p:txBody>
              <a:bodyPr>
                <a:normAutofit/>
              </a:bodyPr>
              <a:lstStyle/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Ktoré časti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sú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ovplyvnené jedným	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veľmi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prvkom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x?		     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vplyvňuje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endParaRPr lang="sk-SK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ovplyvňuje     prvok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celý riadok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8671" y="5292764"/>
            <a:ext cx="3635215" cy="944547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3491880" y="4365104"/>
            <a:ext cx="720080" cy="4320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7524328" y="4005064"/>
            <a:ext cx="648072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6876256" y="4365104"/>
            <a:ext cx="648072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414" y="1113024"/>
            <a:ext cx="1866646" cy="245999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886" y="5298592"/>
            <a:ext cx="2452556" cy="938719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064681"/>
            <a:ext cx="1507252" cy="25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106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</p:spPr>
            <p:txBody>
              <a:bodyPr>
                <a:normAutofit/>
              </a:bodyPr>
              <a:lstStyle/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Ktoré časti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sú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ovplyvnené jedným	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veľmi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	prvkom 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x?		      </a:t>
                </a: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vplyvňuje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endParaRPr lang="sk-SK" i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ovplyvňuje     prvok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celý riadok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      </a:t>
                </a:r>
                <a:r>
                  <a:rPr lang="sk-SK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Odp</a:t>
                </a:r>
                <a:r>
                  <a:rPr lang="sk-SK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r>
                          <a:rPr lang="sk-SK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sk-SK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5904656"/>
              </a:xfr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8671" y="5292764"/>
            <a:ext cx="3635215" cy="944547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3491880" y="4365104"/>
            <a:ext cx="720080" cy="4320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7524328" y="4005064"/>
            <a:ext cx="648072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6876256" y="4365104"/>
            <a:ext cx="648072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414" y="1113024"/>
            <a:ext cx="1866646" cy="245999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886" y="5298592"/>
            <a:ext cx="2452556" cy="938719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064681"/>
            <a:ext cx="1507252" cy="252644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69" y="4753147"/>
            <a:ext cx="2534301" cy="1482886"/>
          </a:xfrm>
          <a:prstGeom prst="rect">
            <a:avLst/>
          </a:prstGeom>
        </p:spPr>
      </p:pic>
      <p:sp>
        <p:nvSpPr>
          <p:cNvPr id="19" name="Obdĺžnik 18"/>
          <p:cNvSpPr/>
          <p:nvPr/>
        </p:nvSpPr>
        <p:spPr>
          <a:xfrm>
            <a:off x="6732240" y="4835595"/>
            <a:ext cx="792088" cy="45716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262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Spätné šírenie s maticami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107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84784"/>
            <a:ext cx="2895644" cy="1567642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2051720" y="1412776"/>
            <a:ext cx="792088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 flipV="1">
            <a:off x="1907704" y="2387345"/>
            <a:ext cx="93610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>
            <a:off x="6012160" y="1700808"/>
            <a:ext cx="9514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/>
          <p:cNvCxnSpPr/>
          <p:nvPr/>
        </p:nvCxnSpPr>
        <p:spPr>
          <a:xfrm flipH="1">
            <a:off x="6012160" y="2636912"/>
            <a:ext cx="951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04656"/>
          </a:xfrm>
        </p:spPr>
        <p:txBody>
          <a:bodyPr>
            <a:normAutofit/>
          </a:bodyPr>
          <a:lstStyle/>
          <a:p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Podobnou logikou:</a:t>
            </a: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Tieto formuly sa ľahko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pamätajú: sú jedinou cestou						cestou k tomu, aby sedeli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rozmery!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414" y="1113024"/>
            <a:ext cx="1866646" cy="2459992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1064681"/>
            <a:ext cx="1507252" cy="252644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70" y="4772173"/>
            <a:ext cx="2501784" cy="1463860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5081" y="4825563"/>
            <a:ext cx="2616999" cy="141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(Plne prepojené) NS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 skladačka lineárnych funkcií a nelineárnych aktivačných funkcií a majú omnoho väčšiu reprezentačnú silu ako lineárne klasifikátory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Spätné šírenie (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backpropagation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rekurzív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-na aplikácia reťazového pravidla pozdĺž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výpoč-tového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grafu na výpočet gradientov všetkých vstupov/parametrov/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medziparametrov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6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Implementácie udržiavajú grafovú štruktúru, v ktorej vrcholy implementujú 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dopredný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() 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spätný chod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() API</a:t>
            </a:r>
          </a:p>
          <a:p>
            <a:pPr>
              <a:spcBef>
                <a:spcPts val="1800"/>
              </a:spcBef>
            </a:pP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opredný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počíta výsledok operácie od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vstu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pov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k výstupu a uchováva všetky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medziparametre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potrebné k výpočtu gradientu v pamäti</a:t>
            </a:r>
          </a:p>
          <a:p>
            <a:pPr>
              <a:spcBef>
                <a:spcPts val="1800"/>
              </a:spcBef>
            </a:pP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pätný chod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aplikuje reťazové pravidlo na výpočet gradientov stratovej funkcie vo vzťahu k vstupom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0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726"/>
            <a:ext cx="9144000" cy="4501661"/>
          </a:xfrm>
        </p:spPr>
      </p:pic>
    </p:spTree>
    <p:extLst>
      <p:ext uri="{BB962C8B-B14F-4D97-AF65-F5344CB8AC3E}">
        <p14:creationId xmlns:p14="http://schemas.microsoft.com/office/powerpoint/2010/main" val="409233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111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046"/>
            <a:ext cx="9144000" cy="4493021"/>
          </a:xfrm>
        </p:spPr>
      </p:pic>
    </p:spTree>
    <p:extLst>
      <p:ext uri="{BB962C8B-B14F-4D97-AF65-F5344CB8AC3E}">
        <p14:creationId xmlns:p14="http://schemas.microsoft.com/office/powerpoint/2010/main" val="341145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112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6349"/>
            <a:ext cx="9144000" cy="4484414"/>
          </a:xfrm>
        </p:spPr>
      </p:pic>
    </p:spTree>
    <p:extLst>
      <p:ext uri="{BB962C8B-B14F-4D97-AF65-F5344CB8AC3E}">
        <p14:creationId xmlns:p14="http://schemas.microsoft.com/office/powerpoint/2010/main" val="268524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113</a:t>
            </a:fld>
            <a:endParaRPr lang="en-US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401"/>
            <a:ext cx="9144000" cy="4450311"/>
          </a:xfrm>
        </p:spPr>
      </p:pic>
    </p:spTree>
    <p:extLst>
      <p:ext uri="{BB962C8B-B14F-4D97-AF65-F5344CB8AC3E}">
        <p14:creationId xmlns:p14="http://schemas.microsoft.com/office/powerpoint/2010/main" val="313284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114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401"/>
            <a:ext cx="9144000" cy="4450311"/>
          </a:xfrm>
        </p:spPr>
      </p:pic>
    </p:spTree>
    <p:extLst>
      <p:ext uri="{BB962C8B-B14F-4D97-AF65-F5344CB8AC3E}">
        <p14:creationId xmlns:p14="http://schemas.microsoft.com/office/powerpoint/2010/main" val="2234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0637"/>
            <a:ext cx="9144000" cy="4475839"/>
          </a:xfrm>
        </p:spPr>
      </p:pic>
    </p:spTree>
    <p:extLst>
      <p:ext uri="{BB962C8B-B14F-4D97-AF65-F5344CB8AC3E}">
        <p14:creationId xmlns:p14="http://schemas.microsoft.com/office/powerpoint/2010/main" val="179978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116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0821"/>
            <a:ext cx="9144000" cy="4475470"/>
          </a:xfrm>
        </p:spPr>
      </p:pic>
    </p:spTree>
    <p:extLst>
      <p:ext uri="{BB962C8B-B14F-4D97-AF65-F5344CB8AC3E}">
        <p14:creationId xmlns:p14="http://schemas.microsoft.com/office/powerpoint/2010/main" val="228729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117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6518"/>
            <a:ext cx="9144000" cy="4484076"/>
          </a:xfrm>
        </p:spPr>
      </p:pic>
    </p:spTree>
    <p:extLst>
      <p:ext uri="{BB962C8B-B14F-4D97-AF65-F5344CB8AC3E}">
        <p14:creationId xmlns:p14="http://schemas.microsoft.com/office/powerpoint/2010/main" val="45179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118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726"/>
            <a:ext cx="9144000" cy="4501661"/>
          </a:xfrm>
        </p:spPr>
      </p:pic>
    </p:spTree>
    <p:extLst>
      <p:ext uri="{BB962C8B-B14F-4D97-AF65-F5344CB8AC3E}">
        <p14:creationId xmlns:p14="http://schemas.microsoft.com/office/powerpoint/2010/main" val="27370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119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726"/>
            <a:ext cx="9144000" cy="4501661"/>
          </a:xfrm>
        </p:spPr>
      </p:pic>
    </p:spTree>
    <p:extLst>
      <p:ext uri="{BB962C8B-B14F-4D97-AF65-F5344CB8AC3E}">
        <p14:creationId xmlns:p14="http://schemas.microsoft.com/office/powerpoint/2010/main" val="9798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120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046"/>
            <a:ext cx="9144000" cy="4493021"/>
          </a:xfrm>
        </p:spPr>
      </p:pic>
    </p:spTree>
    <p:extLst>
      <p:ext uri="{BB962C8B-B14F-4D97-AF65-F5344CB8AC3E}">
        <p14:creationId xmlns:p14="http://schemas.microsoft.com/office/powerpoint/2010/main" val="87197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121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046"/>
            <a:ext cx="9144000" cy="4493021"/>
          </a:xfrm>
        </p:spPr>
      </p:pic>
    </p:spTree>
    <p:extLst>
      <p:ext uri="{BB962C8B-B14F-4D97-AF65-F5344CB8AC3E}">
        <p14:creationId xmlns:p14="http://schemas.microsoft.com/office/powerpoint/2010/main" val="123178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122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046"/>
            <a:ext cx="9144000" cy="4493021"/>
          </a:xfrm>
        </p:spPr>
      </p:pic>
    </p:spTree>
    <p:extLst>
      <p:ext uri="{BB962C8B-B14F-4D97-AF65-F5344CB8AC3E}">
        <p14:creationId xmlns:p14="http://schemas.microsoft.com/office/powerpoint/2010/main" val="26313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046"/>
            <a:ext cx="9144000" cy="4493021"/>
          </a:xfrm>
        </p:spPr>
      </p:pic>
    </p:spTree>
    <p:extLst>
      <p:ext uri="{BB962C8B-B14F-4D97-AF65-F5344CB8AC3E}">
        <p14:creationId xmlns:p14="http://schemas.microsoft.com/office/powerpoint/2010/main" val="6409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124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1829"/>
            <a:ext cx="9144000" cy="4433454"/>
          </a:xfrm>
        </p:spPr>
      </p:pic>
    </p:spTree>
    <p:extLst>
      <p:ext uri="{BB962C8B-B14F-4D97-AF65-F5344CB8AC3E}">
        <p14:creationId xmlns:p14="http://schemas.microsoft.com/office/powerpoint/2010/main" val="34041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Vektorizovaný</a:t>
            </a:r>
            <a:r>
              <a:rPr lang="sk-SK" sz="5400" dirty="0" smtClean="0"/>
              <a:t>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0637"/>
            <a:ext cx="9144000" cy="4475839"/>
          </a:xfrm>
        </p:spPr>
      </p:pic>
    </p:spTree>
    <p:extLst>
      <p:ext uri="{BB962C8B-B14F-4D97-AF65-F5344CB8AC3E}">
        <p14:creationId xmlns:p14="http://schemas.microsoft.com/office/powerpoint/2010/main" val="23948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 diskusiu: maticový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126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7881"/>
            <a:ext cx="9144000" cy="3681350"/>
          </a:xfrm>
        </p:spPr>
      </p:pic>
    </p:spTree>
    <p:extLst>
      <p:ext uri="{BB962C8B-B14F-4D97-AF65-F5344CB8AC3E}">
        <p14:creationId xmlns:p14="http://schemas.microsoft.com/office/powerpoint/2010/main" val="2193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4673</TotalTime>
  <Words>2453</Words>
  <Application>Microsoft Office PowerPoint</Application>
  <PresentationFormat>Prezentácia na obrazovke (4:3)</PresentationFormat>
  <Paragraphs>908</Paragraphs>
  <Slides>126</Slides>
  <Notes>126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126</vt:i4>
      </vt:variant>
    </vt:vector>
  </HeadingPairs>
  <TitlesOfParts>
    <vt:vector size="132" baseType="lpstr">
      <vt:lpstr>Calibri</vt:lpstr>
      <vt:lpstr>Cambria Math</vt:lpstr>
      <vt:lpstr>Constantia</vt:lpstr>
      <vt:lpstr>Wingdings</vt:lpstr>
      <vt:lpstr>Wingdings 2</vt:lpstr>
      <vt:lpstr>Flow</vt:lpstr>
      <vt:lpstr>Neurónové siete  pre počítačové videnie šk.r. 2020-21</vt:lpstr>
      <vt:lpstr>Štruktúra dnešnej prednášky </vt:lpstr>
      <vt:lpstr>Opakovanie</vt:lpstr>
      <vt:lpstr>Opakovanie 2</vt:lpstr>
      <vt:lpstr>Opakovanie 3</vt:lpstr>
      <vt:lpstr>Opakovanie 4</vt:lpstr>
      <vt:lpstr>Opakovanie 5</vt:lpstr>
      <vt:lpstr>Opakovanie 6</vt:lpstr>
      <vt:lpstr>Neurónové siete</vt:lpstr>
      <vt:lpstr>Neurónové siete</vt:lpstr>
      <vt:lpstr>Neurónové siete</vt:lpstr>
      <vt:lpstr>Neurónové siete</vt:lpstr>
      <vt:lpstr>Neurónové siete</vt:lpstr>
      <vt:lpstr>Neurónové siete</vt:lpstr>
      <vt:lpstr>Neurónové siete</vt:lpstr>
      <vt:lpstr>Neurónové siete</vt:lpstr>
      <vt:lpstr>Aktivačné funkcie</vt:lpstr>
      <vt:lpstr>Aktivačné funkcie</vt:lpstr>
      <vt:lpstr>Architektúry NS</vt:lpstr>
      <vt:lpstr>Príklad dopredného výpočtu NS</vt:lpstr>
      <vt:lpstr>Implementácia trénovania NS</vt:lpstr>
      <vt:lpstr>Nastavenie parametrov NS</vt:lpstr>
      <vt:lpstr>Nastavenie parametrov NS II</vt:lpstr>
      <vt:lpstr>Biologická inšpirácia</vt:lpstr>
      <vt:lpstr>Neurón a jeho model</vt:lpstr>
      <vt:lpstr>Neurón a jeho model</vt:lpstr>
      <vt:lpstr>Neurón a jeho model</vt:lpstr>
      <vt:lpstr>Neurón a jeho model</vt:lpstr>
      <vt:lpstr>Biologická inšpirácia a NS</vt:lpstr>
      <vt:lpstr>Biologická inšpirácia a NS II</vt:lpstr>
      <vt:lpstr>Opatrne s analógiami k mozgu</vt:lpstr>
      <vt:lpstr>Problém: ako počítať gradienty?</vt:lpstr>
      <vt:lpstr>(Zlý) nápad: počítať na papieri</vt:lpstr>
      <vt:lpstr>(Lepší) nápad: backpropagation</vt:lpstr>
      <vt:lpstr>Konvolučná NS (AlexNet)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jednoduchý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Spätné šírenie – ďalší príklad</vt:lpstr>
      <vt:lpstr>Vzory v šírení gradientu</vt:lpstr>
      <vt:lpstr>Vzory v šírení gradientu</vt:lpstr>
      <vt:lpstr>Vzory v šírení gradientu</vt:lpstr>
      <vt:lpstr>Vzory v šírení gradientu</vt:lpstr>
      <vt:lpstr>Jednoduchý kód spätného šírenia</vt:lpstr>
      <vt:lpstr>Jednoduchý kód spätného šírenia</vt:lpstr>
      <vt:lpstr>Jednoduchý kód spätného šírenia</vt:lpstr>
      <vt:lpstr>Jednoduchý kód spätného šírenia</vt:lpstr>
      <vt:lpstr>Jednoduchý kód spätného šírenia</vt:lpstr>
      <vt:lpstr>Jednoduchý kód spätného šírenia</vt:lpstr>
      <vt:lpstr>Jednoduchý kód spätného šírenia</vt:lpstr>
      <vt:lpstr>Rekapitulácia</vt:lpstr>
      <vt:lpstr>Rekapitulácia: derivácie vektorov</vt:lpstr>
      <vt:lpstr>Rekapitulácia: derivácie vektorov</vt:lpstr>
      <vt:lpstr>Rekapitulácia: derivácie vektorov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vektormi</vt:lpstr>
      <vt:lpstr>Spätné šírenie s maticami (tenzormi)</vt:lpstr>
      <vt:lpstr>Spätné šírenie s maticami (tenzormi)</vt:lpstr>
      <vt:lpstr>Spätné šírenie s maticami</vt:lpstr>
      <vt:lpstr>Spätné šírenie s maticami</vt:lpstr>
      <vt:lpstr>Spätné šírenie s maticami</vt:lpstr>
      <vt:lpstr>Spätné šírenie s maticami</vt:lpstr>
      <vt:lpstr>Spätné šírenie s maticami</vt:lpstr>
      <vt:lpstr>Spätné šírenie s maticami</vt:lpstr>
      <vt:lpstr>Spätné šírenie s maticami</vt:lpstr>
      <vt:lpstr>Spätné šírenie s maticami</vt:lpstr>
      <vt:lpstr>Zhrnutie</vt:lpstr>
      <vt:lpstr>Zhrnutie II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Vektorizovaný príklad</vt:lpstr>
      <vt:lpstr>Na diskusiu: maticový príklad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360</cp:revision>
  <dcterms:created xsi:type="dcterms:W3CDTF">2015-07-27T05:27:08Z</dcterms:created>
  <dcterms:modified xsi:type="dcterms:W3CDTF">2020-10-04T20:47:46Z</dcterms:modified>
</cp:coreProperties>
</file>