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83"/>
  </p:notesMasterIdLst>
  <p:sldIdLst>
    <p:sldId id="256" r:id="rId2"/>
    <p:sldId id="297" r:id="rId3"/>
    <p:sldId id="583" r:id="rId4"/>
    <p:sldId id="584" r:id="rId5"/>
    <p:sldId id="357" r:id="rId6"/>
    <p:sldId id="585" r:id="rId7"/>
    <p:sldId id="587" r:id="rId8"/>
    <p:sldId id="454" r:id="rId9"/>
    <p:sldId id="642" r:id="rId10"/>
    <p:sldId id="428" r:id="rId11"/>
    <p:sldId id="460" r:id="rId12"/>
    <p:sldId id="459" r:id="rId13"/>
    <p:sldId id="589" r:id="rId14"/>
    <p:sldId id="592" r:id="rId15"/>
    <p:sldId id="643" r:id="rId16"/>
    <p:sldId id="644" r:id="rId17"/>
    <p:sldId id="590" r:id="rId18"/>
    <p:sldId id="593" r:id="rId19"/>
    <p:sldId id="645" r:id="rId20"/>
    <p:sldId id="646" r:id="rId21"/>
    <p:sldId id="647" r:id="rId22"/>
    <p:sldId id="595" r:id="rId23"/>
    <p:sldId id="596" r:id="rId24"/>
    <p:sldId id="591" r:id="rId25"/>
    <p:sldId id="597" r:id="rId26"/>
    <p:sldId id="598" r:id="rId27"/>
    <p:sldId id="599" r:id="rId28"/>
    <p:sldId id="600" r:id="rId29"/>
    <p:sldId id="601" r:id="rId30"/>
    <p:sldId id="602" r:id="rId31"/>
    <p:sldId id="603" r:id="rId32"/>
    <p:sldId id="604" r:id="rId33"/>
    <p:sldId id="605" r:id="rId34"/>
    <p:sldId id="606" r:id="rId35"/>
    <p:sldId id="648" r:id="rId36"/>
    <p:sldId id="458" r:id="rId37"/>
    <p:sldId id="607" r:id="rId38"/>
    <p:sldId id="464" r:id="rId39"/>
    <p:sldId id="608" r:id="rId40"/>
    <p:sldId id="609" r:id="rId41"/>
    <p:sldId id="610" r:id="rId42"/>
    <p:sldId id="611" r:id="rId43"/>
    <p:sldId id="477" r:id="rId44"/>
    <p:sldId id="612" r:id="rId45"/>
    <p:sldId id="563" r:id="rId46"/>
    <p:sldId id="613" r:id="rId47"/>
    <p:sldId id="614" r:id="rId48"/>
    <p:sldId id="649" r:id="rId49"/>
    <p:sldId id="615" r:id="rId50"/>
    <p:sldId id="616" r:id="rId51"/>
    <p:sldId id="617" r:id="rId52"/>
    <p:sldId id="618" r:id="rId53"/>
    <p:sldId id="619" r:id="rId54"/>
    <p:sldId id="620" r:id="rId55"/>
    <p:sldId id="621" r:id="rId56"/>
    <p:sldId id="622" r:id="rId57"/>
    <p:sldId id="623" r:id="rId58"/>
    <p:sldId id="564" r:id="rId59"/>
    <p:sldId id="624" r:id="rId60"/>
    <p:sldId id="650" r:id="rId61"/>
    <p:sldId id="628" r:id="rId62"/>
    <p:sldId id="626" r:id="rId63"/>
    <p:sldId id="627" r:id="rId64"/>
    <p:sldId id="629" r:id="rId65"/>
    <p:sldId id="630" r:id="rId66"/>
    <p:sldId id="633" r:id="rId67"/>
    <p:sldId id="651" r:id="rId68"/>
    <p:sldId id="652" r:id="rId69"/>
    <p:sldId id="637" r:id="rId70"/>
    <p:sldId id="638" r:id="rId71"/>
    <p:sldId id="634" r:id="rId72"/>
    <p:sldId id="653" r:id="rId73"/>
    <p:sldId id="654" r:id="rId74"/>
    <p:sldId id="655" r:id="rId75"/>
    <p:sldId id="636" r:id="rId76"/>
    <p:sldId id="656" r:id="rId77"/>
    <p:sldId id="657" r:id="rId78"/>
    <p:sldId id="639" r:id="rId79"/>
    <p:sldId id="640" r:id="rId80"/>
    <p:sldId id="658" r:id="rId81"/>
    <p:sldId id="641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106" d="100"/>
          <a:sy n="10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16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42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19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84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25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Ideme smerom negatívneho gradientu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47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4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13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Dnes si povieme viac aj o </a:t>
            </a:r>
            <a:r>
              <a:rPr lang="sk-SK" dirty="0" err="1" smtClean="0"/>
              <a:t>trade-off</a:t>
            </a:r>
            <a:r>
              <a:rPr lang="sk-SK" dirty="0" smtClean="0"/>
              <a:t> medzi nimi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65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72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66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Pri x = 0, je to OK, pri x = 10, je to tiež nula ako pri </a:t>
            </a:r>
            <a:r>
              <a:rPr lang="sk-SK" dirty="0" err="1" smtClean="0"/>
              <a:t>minus</a:t>
            </a:r>
            <a:r>
              <a:rPr lang="sk-SK" dirty="0" smtClean="0"/>
              <a:t> 10.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75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Pri x = 0, je to OK, pri x = 10, je to tiež nula ako pri </a:t>
            </a:r>
            <a:r>
              <a:rPr lang="sk-SK" dirty="0" err="1" smtClean="0"/>
              <a:t>minus</a:t>
            </a:r>
            <a:r>
              <a:rPr lang="sk-SK" dirty="0" smtClean="0"/>
              <a:t> 10.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52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Pri x = 0, je to OK, pri x = 10, je to tiež nula ako pri </a:t>
            </a:r>
            <a:r>
              <a:rPr lang="sk-SK" dirty="0" err="1" smtClean="0"/>
              <a:t>minus</a:t>
            </a:r>
            <a:r>
              <a:rPr lang="sk-SK" dirty="0" smtClean="0"/>
              <a:t> 10.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51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04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734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86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82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Všetky hodnoty sa </a:t>
            </a:r>
            <a:r>
              <a:rPr lang="sk-SK" dirty="0" err="1" smtClean="0"/>
              <a:t>updatujú</a:t>
            </a:r>
            <a:r>
              <a:rPr lang="sk-SK" dirty="0" smtClean="0"/>
              <a:t> smerom hore alebo smerom dole. To je neefektívna cesta k hľadaniu minima.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077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Pomôže aj centrovanie dát, aby boli kladné aj záporné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0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Zabíja gradient v polovičke prípadov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23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10-20% siete</a:t>
            </a:r>
            <a:r>
              <a:rPr lang="sk-SK" baseline="0" dirty="0" smtClean="0"/>
              <a:t> môže mať problém s mŕtvym </a:t>
            </a:r>
            <a:r>
              <a:rPr lang="sk-SK" baseline="0" dirty="0" err="1" smtClean="0"/>
              <a:t>ReLU</a:t>
            </a:r>
            <a:r>
              <a:rPr lang="sk-SK" baseline="0" dirty="0" smtClean="0"/>
              <a:t>. Ako vieme, kde bude mŕtvy. Toto je jednoduchý 2D príklad. Hľadáme nadrovinu, voči ktorej polovica je OK a polovica </a:t>
            </a:r>
            <a:r>
              <a:rPr lang="sk-SK" baseline="0" dirty="0" err="1" smtClean="0"/>
              <a:t>jé</a:t>
            </a:r>
            <a:r>
              <a:rPr lang="sk-SK" baseline="0" dirty="0" smtClean="0"/>
              <a:t> mŕtvy </a:t>
            </a:r>
            <a:r>
              <a:rPr lang="sk-SK" baseline="0" dirty="0" err="1" smtClean="0"/>
              <a:t>priestor.Mrtvy</a:t>
            </a:r>
            <a:r>
              <a:rPr lang="sk-SK" baseline="0" dirty="0" smtClean="0"/>
              <a:t> nedostane žiadny update.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90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6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Rieši mnoho problémov o kt sme hovorili.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579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9371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876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Ako pri strojovom učení alebo pri</a:t>
            </a:r>
            <a:r>
              <a:rPr lang="sk-SK" baseline="0" dirty="0" smtClean="0"/>
              <a:t> </a:t>
            </a:r>
            <a:r>
              <a:rPr lang="sk-SK" baseline="0" dirty="0" err="1" smtClean="0"/>
              <a:t>rozponávaní</a:t>
            </a:r>
            <a:r>
              <a:rPr lang="sk-SK" baseline="0" dirty="0" smtClean="0"/>
              <a:t>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303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38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Bielenie = </a:t>
            </a:r>
            <a:r>
              <a:rPr lang="sk-SK" dirty="0" err="1" smtClean="0"/>
              <a:t>Whitening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677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Bielenie = </a:t>
            </a:r>
            <a:r>
              <a:rPr lang="sk-SK" dirty="0" err="1" smtClean="0"/>
              <a:t>Whitening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532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Robíme normalizáciu dát aj</a:t>
            </a:r>
            <a:r>
              <a:rPr lang="sk-SK" baseline="0" dirty="0" smtClean="0"/>
              <a:t> pri testovaní. </a:t>
            </a:r>
            <a:r>
              <a:rPr lang="sk-SK" baseline="0" smtClean="0"/>
              <a:t>Rieši </a:t>
            </a:r>
            <a:r>
              <a:rPr lang="sk-SK" baseline="0" dirty="0" smtClean="0"/>
              <a:t>to problém </a:t>
            </a:r>
            <a:r>
              <a:rPr lang="sk-SK" baseline="0" dirty="0" err="1" smtClean="0"/>
              <a:t>sigmoidu</a:t>
            </a:r>
            <a:r>
              <a:rPr lang="sk-SK" baseline="0" dirty="0" smtClean="0"/>
              <a:t>, ale iba pre prvú vrstvu.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121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Všetky neuróny  budú robiť to isté.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431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871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376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206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Stredná hodnota je nula, to je v poriadku, </a:t>
            </a:r>
            <a:r>
              <a:rPr lang="sk-SK" dirty="0" err="1" smtClean="0"/>
              <a:t>tanh</a:t>
            </a:r>
            <a:r>
              <a:rPr lang="sk-SK" dirty="0" smtClean="0"/>
              <a:t> je centrované na nulu, takže OK, ale smerodajná odchýlka smeruje k nule. Aktivácie sa týkajú </a:t>
            </a:r>
            <a:r>
              <a:rPr lang="sk-SK" dirty="0" err="1" smtClean="0"/>
              <a:t>dopredného</a:t>
            </a:r>
            <a:r>
              <a:rPr lang="sk-SK" dirty="0" smtClean="0"/>
              <a:t> chodu, gradienty</a:t>
            </a:r>
            <a:r>
              <a:rPr lang="sk-SK" baseline="0" dirty="0" smtClean="0"/>
              <a:t> spätného chodu.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336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649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863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Váhy budú alebo -1 alebo 1, čiže aktivácie budú saturované a preto gradienty budú nula.</a:t>
            </a:r>
            <a:r>
              <a:rPr lang="sk-SK" baseline="0" dirty="0" smtClean="0"/>
              <a:t>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038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Vychádza zo </a:t>
            </a:r>
            <a:r>
              <a:rPr lang="sk-SK" dirty="0" err="1" smtClean="0"/>
              <a:t>štandardnéh</a:t>
            </a:r>
            <a:r>
              <a:rPr lang="sk-SK" dirty="0" smtClean="0"/>
              <a:t> </a:t>
            </a:r>
            <a:r>
              <a:rPr lang="sk-SK" dirty="0" err="1" smtClean="0"/>
              <a:t>oGaussianu</a:t>
            </a:r>
            <a:r>
              <a:rPr lang="sk-SK" dirty="0" smtClean="0"/>
              <a:t> a škáluje ju počtom vstupov, ktoré má.</a:t>
            </a:r>
            <a:r>
              <a:rPr lang="sk-SK" baseline="0" dirty="0" smtClean="0"/>
              <a:t> Matematika za tým znamená, že chceme rozptyl vstupu mať taký ako rozptyl výstupu. Keď je malý počet vstupov, tak delíme menším číslom a dostaneme väčšie váhy a pri väčšom počte vstupov naopak. Budeme mať jednotkový </a:t>
            </a:r>
            <a:r>
              <a:rPr lang="sk-SK" baseline="0" dirty="0" err="1" smtClean="0"/>
              <a:t>gauusiian</a:t>
            </a:r>
            <a:r>
              <a:rPr lang="sk-SK" baseline="0" dirty="0" smtClean="0"/>
              <a:t> ako vstup do každej vrstvy.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357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422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323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779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ReLU</a:t>
            </a:r>
            <a:r>
              <a:rPr lang="sk-SK" dirty="0" smtClean="0"/>
              <a:t> zabíja </a:t>
            </a:r>
            <a:r>
              <a:rPr lang="sk-SK" dirty="0" err="1" smtClean="0"/>
              <a:t>polovociu</a:t>
            </a:r>
            <a:r>
              <a:rPr lang="sk-SK" baseline="0" dirty="0" smtClean="0"/>
              <a:t> aktivácií, takže aj rozptyl klesá na polovicu pri použití </a:t>
            </a:r>
            <a:r>
              <a:rPr lang="sk-SK" baseline="0" dirty="0" err="1" smtClean="0"/>
              <a:t>ReLU</a:t>
            </a:r>
            <a:r>
              <a:rPr lang="sk-SK" baseline="0" dirty="0" smtClean="0"/>
              <a:t>. Pri rovnakých predpokladoch bude teraz rozptyl príliš malý. Stále viac aktivácii smeruje k nule a tým sa stávajú nefunkčné.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046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408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Vydelíme dvoma, aby sme odstránili to polovičné znižovanie,</a:t>
            </a:r>
            <a:r>
              <a:rPr lang="sk-SK" baseline="0" dirty="0" smtClean="0"/>
              <a:t> ktoré robí </a:t>
            </a:r>
            <a:r>
              <a:rPr lang="sk-SK" baseline="0" dirty="0" err="1" smtClean="0"/>
              <a:t>ReLU</a:t>
            </a:r>
            <a:r>
              <a:rPr lang="sk-SK" baseline="0" dirty="0" smtClean="0"/>
              <a:t>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89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26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 je súvisiaci problém ku inicializácii váh. To je intuitívny postup, zobrať strednú hodnotu </a:t>
            </a:r>
            <a:r>
              <a:rPr lang="sk-SK" dirty="0" smtClean="0"/>
              <a:t>dávky </a:t>
            </a:r>
            <a:r>
              <a:rPr lang="sk-SK" dirty="0" smtClean="0"/>
              <a:t>a vydeliť to</a:t>
            </a:r>
            <a:r>
              <a:rPr lang="sk-SK" baseline="0" dirty="0" smtClean="0"/>
              <a:t> odchýlkou. Tým to dosiahneme na každom </a:t>
            </a:r>
            <a:r>
              <a:rPr lang="sk-SK" baseline="0" dirty="0" err="1" smtClean="0"/>
              <a:t>doprednom</a:t>
            </a:r>
            <a:r>
              <a:rPr lang="sk-SK" baseline="0" dirty="0" smtClean="0"/>
              <a:t> chode.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392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638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5425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 nás obmedzuje na lineárny režim</a:t>
            </a:r>
            <a:r>
              <a:rPr lang="sk-SK" baseline="0" dirty="0" smtClean="0"/>
              <a:t> pri vstupe do </a:t>
            </a:r>
            <a:r>
              <a:rPr lang="sk-SK" baseline="0" dirty="0" err="1" smtClean="0"/>
              <a:t>nelinearity</a:t>
            </a:r>
            <a:r>
              <a:rPr lang="sk-SK" baseline="0" dirty="0" smtClean="0"/>
              <a:t> ako je </a:t>
            </a:r>
            <a:r>
              <a:rPr lang="sk-SK" baseline="0" dirty="0" err="1" smtClean="0"/>
              <a:t>tanh</a:t>
            </a:r>
            <a:r>
              <a:rPr lang="sk-SK" baseline="0" dirty="0" smtClean="0"/>
              <a:t>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074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Zavedieme dva nové</a:t>
            </a:r>
            <a:r>
              <a:rPr lang="sk-SK" baseline="0" dirty="0" smtClean="0"/>
              <a:t> parametre, jeden , ktorý škáluje výsledok normalizácie a druhý ju posúva. Tieto dva parametre umožňujú voľbu miery saturácie, lebo umožňujú pohybovať sa od úplnej BN až po žiadnu (identická funkcia). Ak je </a:t>
            </a:r>
            <a:r>
              <a:rPr lang="sk-SK" baseline="0" dirty="0" smtClean="0"/>
              <a:t>dávka príliš malá, </a:t>
            </a:r>
            <a:r>
              <a:rPr lang="sk-SK" baseline="0" dirty="0" smtClean="0"/>
              <a:t>nemusí to byť také presné. Normalizujú sa vstupy do vrstvy, nie váhy. V praxi sa málokedy stane, aby sa sieť naučila gama a beta, ktoré vedú na identickú funkciu.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687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370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698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350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085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Tým zabránime negatívnym efektom váh, o ktorých sme hovorili pri inicializácii. Pre konvolučné vrstvy budeme mať jeden</a:t>
            </a:r>
            <a:r>
              <a:rPr lang="sk-SK" baseline="0" dirty="0" smtClean="0"/>
              <a:t> priemer a jednu odchýlku pre celú aktivačnú vrstvu.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2471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7691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Dá sa použiť v </a:t>
            </a:r>
            <a:r>
              <a:rPr lang="sk-SK" dirty="0" err="1" smtClean="0"/>
              <a:t>rekurentných</a:t>
            </a:r>
            <a:r>
              <a:rPr lang="sk-SK" dirty="0" smtClean="0"/>
              <a:t> sieťach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945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Dá sa použiť v </a:t>
            </a:r>
            <a:r>
              <a:rPr lang="sk-SK" dirty="0" err="1" smtClean="0"/>
              <a:t>rekurentných</a:t>
            </a:r>
            <a:r>
              <a:rPr lang="sk-SK" dirty="0" smtClean="0"/>
              <a:t> sieťach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9044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Dá sa použiť v </a:t>
            </a:r>
            <a:r>
              <a:rPr lang="sk-SK" dirty="0" err="1" smtClean="0"/>
              <a:t>rekurentných</a:t>
            </a:r>
            <a:r>
              <a:rPr lang="sk-SK" dirty="0" smtClean="0"/>
              <a:t> sieťach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4543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Dá sa použiť v </a:t>
            </a:r>
            <a:r>
              <a:rPr lang="sk-SK" dirty="0" err="1" smtClean="0"/>
              <a:t>rekurentných</a:t>
            </a:r>
            <a:r>
              <a:rPr lang="sk-SK" dirty="0" smtClean="0"/>
              <a:t> sieťach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6977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Dá sa použiť v </a:t>
            </a:r>
            <a:r>
              <a:rPr lang="sk-SK" dirty="0" err="1" smtClean="0"/>
              <a:t>rekurentných</a:t>
            </a:r>
            <a:r>
              <a:rPr lang="sk-SK" dirty="0" smtClean="0"/>
              <a:t> sieťach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71456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5763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5955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6724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935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40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C6C1D-3B17-4EA5-BE4B-5F6B9113F8DF}" type="datetime1">
              <a:rPr lang="en-US" smtClean="0"/>
              <a:t>10/31/2020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F2EF6ED6-7F52-464D-846D-08595A2D67DA}" type="datetime1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0E41-73B4-47D5-9C5D-3275AE71D375}" type="datetime1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58B8-A71C-44F2-B8E6-935E4DDA0296}" type="datetime1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02D1-8110-445D-ACBD-89E7A46C296E}" type="datetime1">
              <a:rPr lang="en-US" smtClean="0"/>
              <a:t>10/31/2020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F0D6-02B1-46DD-8560-533023859FC0}" type="datetime1">
              <a:rPr lang="en-US" smtClean="0"/>
              <a:t>10/31/2020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15B6-281B-4B88-A900-2D03BB49053B}" type="datetime1">
              <a:rPr lang="en-US" smtClean="0"/>
              <a:t>10/31/2020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34D1-1A38-44B9-AED1-8A6413824FDA}" type="datetime1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6487-D111-4892-997F-5089C995DDF1}" type="datetime1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6CC2-99F0-41B0-BBF1-544E0C11DAFA}" type="datetime1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003-BD15-4D12-8FCB-33D188C26845}" type="datetime1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EA4EC9-B28D-45BB-AFBB-33418F4087D0}" type="datetime1">
              <a:rPr lang="en-US" smtClean="0"/>
              <a:t>10/31/2020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7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Neurónové siete </a:t>
            </a:r>
            <a:br>
              <a:rPr lang="sk-SK" dirty="0" smtClean="0"/>
            </a:br>
            <a:r>
              <a:rPr lang="sk-SK" dirty="0" smtClean="0"/>
              <a:t>pre počítačové videnie</a:t>
            </a:r>
            <a:br>
              <a:rPr lang="sk-SK" dirty="0" smtClean="0"/>
            </a:br>
            <a:r>
              <a:rPr lang="sk-SK" sz="3600" dirty="0" err="1" smtClean="0"/>
              <a:t>šk.r</a:t>
            </a:r>
            <a:r>
              <a:rPr lang="sk-SK" sz="3600" dirty="0" smtClean="0"/>
              <a:t>. 2020-21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Trénovanie neurónových sietí I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Zuzana Černeková,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dnešnej prednášky 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Aktivačné funkcie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Predspracovanie dát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Inicializácia váh neurónovej siete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Normalizácia dávky 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batch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normalisation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trénovaní</a:t>
            </a:r>
          </a:p>
          <a:p>
            <a:pPr lvl="1"/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ri testovaní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Výpočtové grafy a spätné šírenie chyby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6565"/>
            <a:ext cx="9144000" cy="33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0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Neurónové siete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skóre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2-vrstvová NS</a:t>
            </a: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4594" y="3467146"/>
            <a:ext cx="5239011" cy="2095531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108" y="5609731"/>
            <a:ext cx="8014244" cy="92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9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3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neurónové siete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842"/>
            <a:ext cx="9144000" cy="294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4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Konvolučná vrstva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9" y="1838331"/>
            <a:ext cx="9145169" cy="45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5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Konvolučná vrstva II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85" y="1799419"/>
            <a:ext cx="91440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5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6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Naučiť sa parametre siete cez optimalizáciu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32" y="2580723"/>
            <a:ext cx="3553828" cy="239165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871" y="2580723"/>
            <a:ext cx="3154929" cy="236437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32" y="5229200"/>
            <a:ext cx="7314565" cy="115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8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Kde sme teraz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SGD s 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minidávkou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Opakuj: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Vyber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minidávku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z trénovacej množiny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Urob 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dopredný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výpočet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cez celú sieť, získaj stratu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Urob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spätnú propagáciu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straty na získanie gradientov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Uprav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váhy a ďalšie parametre s použitím gradientov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05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Trénovanie neurónových sietí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Aktivačné funkcie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48" y="1988840"/>
            <a:ext cx="7515411" cy="436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1"/>
            <a:ext cx="9144000" cy="4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8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5271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stlačí čísla do intervalu 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0,1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Historicky je populárny, 			   pretože má peknú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inter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pretáciu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ako saturačná 				    „miera odozvy“ neurónu</a:t>
            </a:r>
          </a:p>
          <a:p>
            <a:pPr>
              <a:spcBef>
                <a:spcPts val="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404676"/>
            <a:ext cx="2736304" cy="245332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2190663"/>
            <a:ext cx="3995936" cy="80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dirty="0" smtClean="0"/>
              <a:t>Aktivačné funkcie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5395664" cy="5086165"/>
          </a:xfrm>
        </p:spPr>
        <p:txBody>
          <a:bodyPr>
            <a:normAutofit/>
          </a:bodyPr>
          <a:lstStyle/>
          <a:p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stlačí čísla do intervalu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0,1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Historicky je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populárny, pre-tože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má peknú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interpretáciu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ako saturačná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miera odozvy“ neurónu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701" y="4145061"/>
            <a:ext cx="2992760" cy="2683258"/>
          </a:xfrm>
          <a:prstGeom prst="rect">
            <a:avLst/>
          </a:prstGeom>
        </p:spPr>
      </p:pic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5395664" y="1052736"/>
            <a:ext cx="37483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 problémy:</a:t>
            </a:r>
          </a:p>
          <a:p>
            <a:pPr marL="0" indent="0">
              <a:spcBef>
                <a:spcPts val="60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Saturované neuróny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„zabíjajú“ gradienty</a:t>
            </a:r>
          </a:p>
          <a:p>
            <a:pPr marL="0" indent="0">
              <a:spcBef>
                <a:spcPts val="60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777" y="1268760"/>
            <a:ext cx="363722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funkcie: </a:t>
            </a:r>
            <a:r>
              <a:rPr lang="sk-SK" sz="5400" dirty="0" err="1" smtClean="0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-10?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=     0?</a:t>
            </a:r>
            <a:r>
              <a:rPr lang="sk-SK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sa stane, ak 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10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0"/>
            <a:ext cx="7847261" cy="3168354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5" y="4189608"/>
            <a:ext cx="3995936" cy="266839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6195684"/>
            <a:ext cx="3303826" cy="66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0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funkcie: </a:t>
            </a:r>
            <a:r>
              <a:rPr lang="sk-SK" sz="5400" dirty="0" err="1" smtClean="0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-10?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    0?</a:t>
            </a:r>
            <a:r>
              <a:rPr lang="sk-SK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20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sa stane, ak 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10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0"/>
            <a:ext cx="7847261" cy="3168354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5" y="4189608"/>
            <a:ext cx="3995936" cy="266839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6195684"/>
            <a:ext cx="3303826" cy="66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31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funkcie: </a:t>
            </a:r>
            <a:r>
              <a:rPr lang="sk-SK" sz="5400" dirty="0" err="1" smtClean="0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-10?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=     0?</a:t>
            </a:r>
            <a:r>
              <a:rPr lang="sk-SK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Čo 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stane, ak </a:t>
            </a:r>
            <a:r>
              <a:rPr lang="sk-SK" sz="36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10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0"/>
            <a:ext cx="7847261" cy="3168354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5" y="4189608"/>
            <a:ext cx="3995936" cy="266839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6195684"/>
            <a:ext cx="3303826" cy="66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2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funkcie: </a:t>
            </a:r>
            <a:r>
              <a:rPr lang="sk-SK" sz="4800" dirty="0" err="1"/>
              <a:t>sigmoid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5395664" cy="5086165"/>
          </a:xfrm>
        </p:spPr>
        <p:txBody>
          <a:bodyPr>
            <a:normAutofit/>
          </a:bodyPr>
          <a:lstStyle/>
          <a:p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stlačí čísla do intervalu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0,1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Historicky je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populárny, pre-tože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má peknú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interpretáciu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ako saturačná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miera odozvy“ neurónu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701" y="4145061"/>
            <a:ext cx="2992760" cy="2683258"/>
          </a:xfrm>
          <a:prstGeom prst="rect">
            <a:avLst/>
          </a:prstGeom>
        </p:spPr>
      </p:pic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5395664" y="1052736"/>
            <a:ext cx="37483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 problémy:</a:t>
            </a:r>
          </a:p>
          <a:p>
            <a:pPr marL="0" indent="0">
              <a:spcBef>
                <a:spcPts val="60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Saturované neuróny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„zabíjajú“ gradienty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Výstupy 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sigmoidu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nie sú centrované na nulu</a:t>
            </a: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777" y="1268760"/>
            <a:ext cx="363722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0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funkcie: </a:t>
            </a:r>
            <a:r>
              <a:rPr lang="sk-SK" sz="5400" dirty="0" err="1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Posúďte, čo sa stane, 					  keď vstupy do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neuró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	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budú vždy kladné ...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vieme povedať o gradientoch na </a:t>
            </a:r>
            <a:r>
              <a:rPr lang="sk-SK" sz="36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924944"/>
            <a:ext cx="2758840" cy="13911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93" y="1378514"/>
            <a:ext cx="4519581" cy="262651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" y="6145913"/>
            <a:ext cx="9144000" cy="71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2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funkcie: </a:t>
            </a:r>
            <a:r>
              <a:rPr lang="sk-SK" sz="5400" dirty="0" err="1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Posúďte, čo sa stane, 					  keď vstupy do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neuró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	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budú vždy kladné ...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vieme povedať o gradientoch na </a:t>
            </a:r>
            <a:r>
              <a:rPr lang="sk-SK" sz="36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r>
              <a:rPr lang="sk-SK" sz="2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Vieme, že lokálne gradienty </a:t>
            </a:r>
            <a:r>
              <a:rPr lang="sk-SK" sz="2800" dirty="0" err="1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sigmoidu</a:t>
            </a:r>
            <a:r>
              <a:rPr lang="sk-SK" sz="2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sú vždy kladné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924944"/>
            <a:ext cx="2758840" cy="13911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93" y="1378514"/>
            <a:ext cx="4519581" cy="262651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" y="6153402"/>
            <a:ext cx="9144000" cy="71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funkcie: </a:t>
            </a:r>
            <a:r>
              <a:rPr lang="sk-SK" sz="5400" dirty="0" err="1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Posúďte, čo sa stane, 					  keď vstupy do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neuró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	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budú vždy kladné ...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vieme povedať o gradientoch na </a:t>
            </a:r>
            <a:r>
              <a:rPr lang="sk-SK" sz="36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r>
              <a:rPr lang="sk-SK" sz="2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Vieme, že lokálne gradienty </a:t>
            </a:r>
            <a:r>
              <a:rPr lang="sk-SK" sz="2800" dirty="0" err="1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sigmoidu</a:t>
            </a:r>
            <a:r>
              <a:rPr lang="sk-SK" sz="2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sú vždy kladné</a:t>
            </a:r>
          </a:p>
          <a:p>
            <a:pPr>
              <a:spcBef>
                <a:spcPts val="0"/>
              </a:spcBef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Predpokladáme, že </a:t>
            </a:r>
            <a:r>
              <a:rPr lang="sk-SK" sz="28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vždy kladné 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924944"/>
            <a:ext cx="2758840" cy="13911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93" y="1378514"/>
            <a:ext cx="4519581" cy="262651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913"/>
            <a:ext cx="9144000" cy="71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4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funkcie: </a:t>
            </a:r>
            <a:r>
              <a:rPr lang="sk-SK" sz="5400" dirty="0" err="1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Posúďte, čo sa stane, 					  keď vstupy do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neuró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-					  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nu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budú vždy kladné ...</a:t>
                </a:r>
              </a:p>
              <a:p>
                <a:pPr>
                  <a:spcBef>
                    <a:spcPts val="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0"/>
                  </a:spcBef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Čo vieme povedať o gradientoch na </a:t>
                </a:r>
                <a:r>
                  <a:rPr lang="sk-SK" sz="3600" b="1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W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>
                  <a:spcBef>
                    <a:spcPts val="0"/>
                  </a:spcBef>
                </a:pPr>
                <a:r>
                  <a:rPr lang="sk-SK" sz="2800" dirty="0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Vieme, že lokálne gradienty </a:t>
                </a:r>
                <a:r>
                  <a:rPr lang="sk-SK" sz="2800" dirty="0" err="1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sigmoidu</a:t>
                </a:r>
                <a:r>
                  <a:rPr lang="sk-SK" sz="2800" dirty="0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sú vždy kladné</a:t>
                </a:r>
              </a:p>
              <a:p>
                <a:pPr>
                  <a:spcBef>
                    <a:spcPts val="0"/>
                  </a:spcBef>
                </a:pP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Predpokladáme, že </a:t>
                </a:r>
                <a:r>
                  <a:rPr lang="sk-SK" sz="2800" i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je vždy kladné </a:t>
                </a:r>
              </a:p>
              <a:p>
                <a:pPr>
                  <a:spcBef>
                    <a:spcPts val="0"/>
                  </a:spcBef>
                </a:pPr>
                <a:r>
                  <a:rPr lang="sk-SK" sz="2800" dirty="0" smtClea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Potom gradienty </a:t>
                </a:r>
                <a:r>
                  <a:rPr lang="sk-SK" sz="2800" b="1" dirty="0" smtClea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pre všetky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𝒘</m:t>
                        </m:r>
                      </m:e>
                      <m:sub>
                        <m:r>
                          <a:rPr lang="sk-SK" sz="2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</m:sub>
                    </m:sSub>
                    <m:r>
                      <a:rPr lang="sk-SK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sk-SK" sz="2800" dirty="0" smtClea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majú znamienko ako spätný</a:t>
                </a:r>
              </a:p>
              <a:p>
                <a:pPr>
                  <a:spcBef>
                    <a:spcPts val="0"/>
                  </a:spcBef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0"/>
                  </a:spcBef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2924944"/>
            <a:ext cx="2758840" cy="13911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93" y="1378514"/>
            <a:ext cx="4519581" cy="262651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913"/>
            <a:ext cx="9144000" cy="71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funkcie: </a:t>
            </a:r>
            <a:r>
              <a:rPr lang="sk-SK" sz="5400" dirty="0" err="1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Posúďte, čo sa stane, 					  keď vstupy do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neuró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	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budú vždy kladné ...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vieme povedať o gradientoch na </a:t>
            </a:r>
            <a:r>
              <a:rPr lang="sk-SK" sz="36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Takže 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sú všetky 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kladné 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záporné 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  <a:endParaRPr lang="sk-SK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924944"/>
            <a:ext cx="2758840" cy="139118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31" y="1007900"/>
            <a:ext cx="3717369" cy="378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8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funkcie: </a:t>
            </a:r>
            <a:r>
              <a:rPr lang="sk-SK" sz="5400" dirty="0" err="1"/>
              <a:t>sigmoid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Posúďte, čo sa stane, 					  keď vstupy do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neuró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	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budú vždy kladné ...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vieme povedať o gradientoch na </a:t>
            </a:r>
            <a:r>
              <a:rPr lang="sk-SK" sz="36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Takže 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sú všetky 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kladné </a:t>
            </a: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záporné 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Platí pre jeden prvok, na to pomôže </a:t>
            </a:r>
            <a:r>
              <a:rPr lang="sk-SK" sz="36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minidávka</a:t>
            </a:r>
            <a:endParaRPr lang="sk-SK" sz="36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924944"/>
            <a:ext cx="2758840" cy="139118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31" y="1007900"/>
            <a:ext cx="3717369" cy="378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8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funkcie: </a:t>
            </a:r>
            <a:r>
              <a:rPr lang="sk-SK" sz="4800" dirty="0" err="1"/>
              <a:t>sigmoid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5395664" cy="5086165"/>
          </a:xfrm>
        </p:spPr>
        <p:txBody>
          <a:bodyPr>
            <a:normAutofit/>
          </a:bodyPr>
          <a:lstStyle/>
          <a:p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stlačí čísla do intervalu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0,1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Historicky je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populárny, pre-tože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má peknú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interpretáciu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ako saturačná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miera odozvy“ neurónu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701" y="4145061"/>
            <a:ext cx="2992760" cy="2683258"/>
          </a:xfrm>
          <a:prstGeom prst="rect">
            <a:avLst/>
          </a:prstGeom>
        </p:spPr>
      </p:pic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5395664" y="1052736"/>
            <a:ext cx="37483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 problémy:</a:t>
            </a:r>
          </a:p>
          <a:p>
            <a:pPr marL="0" indent="0">
              <a:spcBef>
                <a:spcPts val="60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Saturované neuróny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„zabíjajú“ gradienty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Výstupy 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sigmoidu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nie sú centrované na nulu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Funkcia 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 je výpočtovo náročná 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777" y="1268760"/>
            <a:ext cx="363722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52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funkcie: </a:t>
            </a:r>
            <a:r>
              <a:rPr lang="sk-SK" sz="4800" dirty="0" err="1" smtClean="0"/>
              <a:t>tanh</a:t>
            </a:r>
            <a:r>
              <a:rPr lang="sk-SK" sz="4800" dirty="0" smtClean="0"/>
              <a:t>(x)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5395664" cy="5086165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Hyperbolický tangens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535488" y="1052736"/>
            <a:ext cx="4608512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Stlačí čísla do intervalu 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-1,1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pekne centrovaný (na nulu)</a:t>
            </a:r>
          </a:p>
          <a:p>
            <a:pPr>
              <a:spcBef>
                <a:spcPts val="1800"/>
              </a:spcBef>
            </a:pP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Stále zabíja gradienty, keď je saturovaný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348880"/>
            <a:ext cx="3456384" cy="347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</a:t>
            </a:r>
            <a:r>
              <a:rPr lang="sk-SK" sz="4800" dirty="0" smtClean="0"/>
              <a:t>: </a:t>
            </a:r>
            <a:r>
              <a:rPr lang="sk-SK" sz="4800" dirty="0" err="1" smtClean="0"/>
              <a:t>ReLU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716016" cy="5086165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Rektifikovaná lineárna jednotka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052736"/>
            <a:ext cx="4860032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Počíta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f(x) =max(0,x)</a:t>
            </a:r>
          </a:p>
          <a:p>
            <a:pPr>
              <a:spcBef>
                <a:spcPts val="0"/>
              </a:spcBef>
            </a:pPr>
            <a:endParaRPr lang="sk-SK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je saturovaná (v + oblasti)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Výpočtovo veľmi efektívna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Konverguje omnoho rýchlejšie ako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tanh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(napr. 6x)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476810"/>
            <a:ext cx="3728188" cy="376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94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</a:t>
            </a:r>
            <a:r>
              <a:rPr lang="sk-SK" sz="4800" dirty="0" smtClean="0"/>
              <a:t>: </a:t>
            </a:r>
            <a:r>
              <a:rPr lang="sk-SK" sz="4800" dirty="0" err="1" smtClean="0"/>
              <a:t>ReLU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716016" cy="5086165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Rektifikovaná lineárna jednotka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052736"/>
            <a:ext cx="4860032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Počíta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f(x) =max(0,x)</a:t>
            </a:r>
          </a:p>
          <a:p>
            <a:pPr>
              <a:spcBef>
                <a:spcPts val="0"/>
              </a:spcBef>
            </a:pPr>
            <a:endParaRPr lang="sk-SK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je saturovaná (v + oblasti)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Výpočtovo veľmi efektívna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Konverguje omnoho rýchlejšie ako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tanh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(napr. 6x)</a:t>
            </a:r>
          </a:p>
          <a:p>
            <a:pPr>
              <a:spcBef>
                <a:spcPts val="2400"/>
              </a:spcBef>
            </a:pPr>
            <a:r>
              <a:rPr lang="sk-SK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Nemá výstup centrovaný na 0</a:t>
            </a:r>
          </a:p>
          <a:p>
            <a:pPr>
              <a:spcBef>
                <a:spcPts val="2400"/>
              </a:spcBef>
            </a:pPr>
            <a:endParaRPr lang="sk-SK" sz="2800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476810"/>
            <a:ext cx="3728188" cy="376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</a:t>
            </a:r>
            <a:r>
              <a:rPr lang="sk-SK" sz="4800" dirty="0" smtClean="0"/>
              <a:t>: </a:t>
            </a:r>
            <a:r>
              <a:rPr lang="sk-SK" sz="4800" dirty="0" err="1" smtClean="0"/>
              <a:t>ReLU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716016" cy="5086165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Rektifikovaná lineárna jednotka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283968" y="1052736"/>
                <a:ext cx="4860032" cy="566873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Počíta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f(x) =max(0,x)</a:t>
                </a:r>
              </a:p>
              <a:p>
                <a:pPr>
                  <a:spcBef>
                    <a:spcPts val="0"/>
                  </a:spcBef>
                </a:pPr>
                <a:endParaRPr lang="sk-SK" sz="32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Nie je saturovaná (v + oblasti)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Výpočtovo veľmi efektívna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Konverguje omnoho rýchlejšie ako </a:t>
                </a:r>
                <a:r>
                  <a:rPr lang="sk-SK" sz="2800" dirty="0" err="1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sigmoid</a:t>
                </a: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sk-SK" sz="2800" dirty="0" err="1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tanh</a:t>
                </a: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(napr. 6x)</a:t>
                </a:r>
              </a:p>
              <a:p>
                <a:pPr>
                  <a:spcBef>
                    <a:spcPts val="2400"/>
                  </a:spcBef>
                </a:pPr>
                <a:r>
                  <a:rPr lang="sk-SK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Nemá výstup centrovaný na </a:t>
                </a: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</a:p>
              <a:p>
                <a:pPr>
                  <a:spcBef>
                    <a:spcPts val="600"/>
                  </a:spcBef>
                </a:pP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 je nepríjemné:</a:t>
                </a:r>
              </a:p>
              <a:p>
                <a:pPr>
                  <a:spcBef>
                    <a:spcPts val="600"/>
                  </a:spcBef>
                </a:pP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Návod: aký bude gradient ak </a:t>
                </a:r>
                <a14:m>
                  <m:oMath xmlns:m="http://schemas.openxmlformats.org/officeDocument/2006/math">
                    <m:r>
                      <a:rPr lang="sk-SK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&lt;0</m:t>
                    </m:r>
                  </m:oMath>
                </a14:m>
                <a:endParaRPr lang="sk-SK" sz="2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2400"/>
                  </a:spcBef>
                </a:pPr>
                <a:endParaRPr lang="sk-SK" sz="2800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283968" y="1052736"/>
                <a:ext cx="4860032" cy="5668739"/>
              </a:xfrm>
              <a:blipFill rotWithShape="0">
                <a:blip r:embed="rId2"/>
                <a:stretch>
                  <a:fillRect l="-2384" t="-1398" r="-326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476810"/>
            <a:ext cx="3728188" cy="376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3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funkcie: </a:t>
            </a:r>
            <a:r>
              <a:rPr lang="sk-SK" sz="5400" dirty="0" err="1" smtClean="0"/>
              <a:t>ReLU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-10?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ak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=     0?</a:t>
            </a:r>
            <a:r>
              <a:rPr lang="sk-SK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sa stane, ak 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10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0"/>
            <a:ext cx="7847261" cy="316835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055" y="4120567"/>
            <a:ext cx="2748369" cy="22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7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funkcie: </a:t>
            </a:r>
            <a:r>
              <a:rPr lang="sk-SK" sz="5400" dirty="0" err="1" smtClean="0"/>
              <a:t>ReLU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0225"/>
            <a:ext cx="9144000" cy="462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6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funkcie: </a:t>
            </a:r>
            <a:r>
              <a:rPr lang="sk-SK" sz="5400" dirty="0" err="1" smtClean="0"/>
              <a:t>ReLU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2063"/>
            <a:ext cx="9144000" cy="462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</a:t>
            </a:r>
            <a:r>
              <a:rPr lang="sk-SK" sz="4800" dirty="0" smtClean="0"/>
              <a:t>: </a:t>
            </a:r>
            <a:r>
              <a:rPr lang="sk-SK" sz="4800" dirty="0" err="1" smtClean="0"/>
              <a:t>Leaky</a:t>
            </a:r>
            <a:r>
              <a:rPr lang="sk-SK" sz="4800" dirty="0" smtClean="0"/>
              <a:t> </a:t>
            </a:r>
            <a:r>
              <a:rPr lang="sk-SK" sz="4800" dirty="0" err="1" smtClean="0"/>
              <a:t>ReLU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716016" cy="5086165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Tečúce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052736"/>
            <a:ext cx="4860032" cy="566873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je saturovaná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výpočtovo efektívna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Konverguje omnoho rýchlejšie ako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tanh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(napr. 6x)</a:t>
            </a:r>
          </a:p>
          <a:p>
            <a:pPr>
              <a:spcBef>
                <a:spcPts val="1200"/>
              </a:spcBef>
            </a:pPr>
            <a:r>
              <a:rPr lang="sk-SK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„Neumrie“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332917"/>
            <a:ext cx="4011904" cy="351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7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</a:t>
            </a:r>
            <a:r>
              <a:rPr lang="sk-SK" sz="4800" dirty="0" smtClean="0"/>
              <a:t>: </a:t>
            </a:r>
            <a:r>
              <a:rPr lang="sk-SK" sz="4800" dirty="0" err="1" smtClean="0"/>
              <a:t>Leaky</a:t>
            </a:r>
            <a:r>
              <a:rPr lang="sk-SK" sz="4800" dirty="0" smtClean="0"/>
              <a:t> </a:t>
            </a:r>
            <a:r>
              <a:rPr lang="sk-SK" sz="4800" dirty="0" err="1" smtClean="0"/>
              <a:t>ReLU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283968" cy="5086165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Tečúce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283968" y="1052736"/>
                <a:ext cx="4860032" cy="566873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Nie je saturovaná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Je výpočtovo efektívna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Konverguje omnoho rýchlejšie ako </a:t>
                </a:r>
                <a:r>
                  <a:rPr lang="sk-SK" sz="2800" dirty="0" err="1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sigmoid</a:t>
                </a: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sk-SK" sz="2800" dirty="0" err="1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tanh</a:t>
                </a:r>
                <a:r>
                  <a:rPr lang="sk-SK" sz="28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(napr. 6x)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28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„Neumrie“</a:t>
                </a:r>
              </a:p>
              <a:p>
                <a:pPr>
                  <a:spcBef>
                    <a:spcPts val="1200"/>
                  </a:spcBef>
                </a:pPr>
                <a:endParaRPr lang="sk-SK" sz="28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sk-SK" sz="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Parametrický rektifikátor (</a:t>
                </a:r>
                <a:r>
                  <a:rPr lang="sk-SK" sz="28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PReLU</a:t>
                </a:r>
                <a:r>
                  <a:rPr lang="sk-SK" sz="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𝑚𝑎𝑥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2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sk-SK" sz="28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</m:oMath>
                </a14:m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je parameter na </a:t>
                </a:r>
                <a:r>
                  <a:rPr lang="sk-SK" sz="2800" dirty="0" err="1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backprop</a:t>
                </a:r>
                <a:endParaRPr lang="sk-SK" sz="2800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283968" y="1052736"/>
                <a:ext cx="4860032" cy="5668739"/>
              </a:xfrm>
              <a:blipFill rotWithShape="0">
                <a:blip r:embed="rId2"/>
                <a:stretch>
                  <a:fillRect l="-1882" t="-1075" r="-326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332917"/>
            <a:ext cx="4011904" cy="351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6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</a:t>
            </a:r>
            <a:r>
              <a:rPr lang="sk-SK" sz="4800" dirty="0" smtClean="0"/>
              <a:t>: ELU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283968" cy="5086165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Exponenciálne lineár-ne jednotky (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Exponen-tial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linear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units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 všetky výhody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endParaRPr lang="sk-SK" sz="2800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bližšie k výstupom s nulovou strednou hodnotou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Negatívny saturačný režim v porovnaní s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Leaky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pridáva určitú robustnosť voči šumu</a:t>
            </a:r>
          </a:p>
          <a:p>
            <a:pPr>
              <a:spcBef>
                <a:spcPts val="1200"/>
              </a:spcBef>
            </a:pPr>
            <a:endParaRPr lang="sk-SK" sz="28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Výpočty vyžadujú počítať </a:t>
            </a:r>
            <a:r>
              <a:rPr lang="sk-SK" sz="32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9" y="2989791"/>
            <a:ext cx="4271859" cy="307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0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Aktivačné funkcie</a:t>
            </a:r>
            <a:r>
              <a:rPr lang="sk-SK" sz="4800" dirty="0" smtClean="0"/>
              <a:t>: SELU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-1" y="1268760"/>
            <a:ext cx="4499993" cy="50861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Škálované exponenciálne lineárne jednotky (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Scaled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exponential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linear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units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Škálovaná verzia ELU funguje lepšie pre hlboké siete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 vlastnosť „seba-normalizácie“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Umožňuje trénovať hlboké SELU siete bez využitia BN (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batch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normalizácie) – normalizácie dávky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BN budeme rozoberať neskôr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51" y="3087134"/>
            <a:ext cx="3960118" cy="327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Aktivačné funkcie: </a:t>
            </a:r>
            <a:r>
              <a:rPr lang="sk-SK" sz="5400" dirty="0" err="1" smtClean="0"/>
              <a:t>maxout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Maxout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„neurón“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Nemá základnú formu násobenia po zložkách     	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nelinearita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36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Zovšeobecňuje </a:t>
            </a:r>
            <a:r>
              <a:rPr lang="sk-SK" sz="36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r>
              <a:rPr lang="sk-SK" sz="36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sk-SK" sz="36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Leaky</a:t>
            </a:r>
            <a:r>
              <a:rPr lang="sk-SK" sz="36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endParaRPr lang="sk-SK" sz="3600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36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Lineárny režim! Nemá problém so saturáciou! Neumrie!!</a:t>
            </a:r>
          </a:p>
          <a:p>
            <a:pPr>
              <a:spcBef>
                <a:spcPts val="1200"/>
              </a:spcBef>
            </a:pPr>
            <a:endParaRPr lang="sk-SK" sz="36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Problém: zdvojnásobuje počet parametrov neurónu 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  <a:endParaRPr lang="sk-SK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Šípka doprava 5"/>
          <p:cNvSpPr/>
          <p:nvPr/>
        </p:nvSpPr>
        <p:spPr>
          <a:xfrm>
            <a:off x="539552" y="2492896"/>
            <a:ext cx="648072" cy="2880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581128"/>
            <a:ext cx="6403544" cy="88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8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Dobré rady pre prax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02066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Používajte </a:t>
            </a:r>
            <a:r>
              <a:rPr lang="sk-SK" sz="40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. Buďte opatrní pri voľbe krokov učenia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Skúste </a:t>
            </a:r>
            <a:r>
              <a:rPr lang="sk-SK" sz="40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Leaky</a:t>
            </a:r>
            <a:r>
              <a:rPr lang="sk-SK" sz="40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0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r>
              <a:rPr lang="sk-SK" sz="40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40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Maxout</a:t>
            </a:r>
            <a:r>
              <a:rPr lang="sk-SK" sz="40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/ELU/SELU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Skúste </a:t>
            </a:r>
            <a:r>
              <a:rPr lang="sk-SK" sz="4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tanh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ale nečakajte príliš veľa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Nepoužívajte </a:t>
            </a:r>
            <a:r>
              <a:rPr lang="sk-SK" sz="4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</a:t>
            </a:r>
            <a:endParaRPr lang="sk-SK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ts val="0"/>
              </a:spcBef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07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Predspracovanie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Predpokladajme, že X rozmeru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NxD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dátová matica a každý príklad rozmeru D je v jednom riadku</a:t>
            </a: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01036"/>
            <a:ext cx="9144001" cy="344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Predspracovanie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Pripomenieme: Zvážte, čo 				     sa stane, keď vstup do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      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rónu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bude vždy kladný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vieme povedať o gradientoch na </a:t>
            </a:r>
            <a:r>
              <a:rPr lang="sk-SK" sz="36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spcBef>
                <a:spcPts val="0"/>
              </a:spcBef>
            </a:pPr>
            <a:r>
              <a:rPr lang="sk-SK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sú všetky kladné alebo záporné </a:t>
            </a: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 preto chceme mať dáta centrované na nulu!</a:t>
            </a:r>
            <a:endParaRPr lang="sk-SK" sz="36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924944"/>
            <a:ext cx="2758840" cy="139118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31" y="1007900"/>
            <a:ext cx="3717369" cy="378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Predspracovanie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praxi môžeme stretnúť ešte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PCA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Bielenie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</a:t>
            </a: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" y="2276872"/>
            <a:ext cx="9122526" cy="372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Predspracovanie dát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4495800" cy="501415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Pred normalizáciou: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klasi-fikačná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strata je veľmi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senzi-tívna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 zmeny v matici váh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ťažko sa optimalizuje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half" idx="2"/>
          </p:nvPr>
        </p:nvSpPr>
        <p:spPr>
          <a:xfrm>
            <a:off x="4495800" y="1340768"/>
            <a:ext cx="4648200" cy="5014157"/>
          </a:xfrm>
        </p:spPr>
        <p:txBody>
          <a:bodyPr/>
          <a:lstStyle/>
          <a:p>
            <a:pPr marL="0" indent="0">
              <a:buNone/>
            </a:pP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 normalizácii: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menej senzitívne na malé zmeny v dátach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ľahšie sa optimalizuje</a:t>
            </a:r>
            <a:endParaRPr lang="sk-SK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21" y="3148309"/>
            <a:ext cx="3408264" cy="324222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102" y="2780928"/>
            <a:ext cx="3680983" cy="324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Dobré rady pre obrazy: iba centrujte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38070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Napr. zoberte CIFAR10 s obrazmi </a:t>
            </a: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Odčítajte priemerný obraz </a:t>
            </a:r>
            <a:r>
              <a:rPr lang="sk-SK" sz="36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(napr. </a:t>
            </a:r>
            <a:r>
              <a:rPr lang="sk-SK" sz="36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AlexNet</a:t>
            </a:r>
            <a:r>
              <a:rPr lang="sk-SK" sz="36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Priemerný obraz = pole </a:t>
            </a: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Odčítajte strednú hodnotu po kanáloch </a:t>
            </a:r>
            <a:r>
              <a:rPr lang="sk-SK" sz="36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(napr. VGG Net) </a:t>
            </a: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Stredné hodnoty = 3 čísla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Odčítajte strednú hodnotu po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kanáloch a deľte strednou hodnotou po kanáloch </a:t>
            </a:r>
            <a:r>
              <a:rPr lang="sk-SK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(napr. </a:t>
            </a:r>
            <a:r>
              <a:rPr lang="sk-SK" sz="36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ResNet</a:t>
            </a:r>
            <a:r>
              <a:rPr lang="sk-SK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Stredné </a:t>
            </a:r>
            <a:r>
              <a:rPr lang="sk-SK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hodnoty = 3 </a:t>
            </a:r>
            <a:r>
              <a:rPr lang="sk-SK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čísla   </a:t>
            </a:r>
            <a:r>
              <a:rPr lang="sk-SK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Nerobte PCA ani bielenie</a:t>
            </a:r>
            <a:endParaRPr lang="sk-SK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ts val="0"/>
              </a:spcBef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21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Inicializácia váh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Otázka: čo sa stane, ak zvolíme ako inicializáciu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konštantu? Napr. nulu?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361639"/>
            <a:ext cx="5472608" cy="399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4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Inicializácia váh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Prvá myšlienka: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Malé náhodné čísla</a:t>
                </a:r>
              </a:p>
              <a:p>
                <a:pPr>
                  <a:spcBef>
                    <a:spcPts val="600"/>
                  </a:spcBef>
                </a:pP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Gaussián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 nulovou strednou hodnotou a odchýlkou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−2</m:t>
                        </m:r>
                      </m:sup>
                    </m:sSup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Funguje relatívne dobre na malých sieťach, ale má problémy na hlbokých sieťach</a:t>
                </a:r>
                <a:endParaRPr lang="sk-SK" sz="3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65760" lvl="1" indent="0">
                  <a:spcBef>
                    <a:spcPts val="1800"/>
                  </a:spcBef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3"/>
                <a:stretch>
                  <a:fillRect l="-1533" t="-163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39" y="3564166"/>
            <a:ext cx="7920880" cy="49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štatistiky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652120" y="1196752"/>
            <a:ext cx="3491880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Čo sa stane s aktiváciami na poslednej vrstve? 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2" y="1412776"/>
            <a:ext cx="5690652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7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štatistiky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aktivácie smerujú k nule pre hlbšie vrstvy siete</a:t>
            </a:r>
          </a:p>
          <a:p>
            <a:r>
              <a:rPr lang="sk-SK" sz="28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budú vyzerať gradienty 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dW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2" y="1412776"/>
            <a:ext cx="5690652" cy="194421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0" y="4587694"/>
            <a:ext cx="9102150" cy="173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7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štatistiky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aktivácie smerujú k nule pre hlbšie vrstvy siete</a:t>
            </a:r>
          </a:p>
          <a:p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budú vyzerať gradienty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dL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dW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r>
              <a:rPr lang="sk-SK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Od: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Všetky budú 0, t.j. žiadne učenie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  <a:endParaRPr lang="sk-SK" sz="2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2" y="1412776"/>
            <a:ext cx="5690652" cy="194421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0" y="4587694"/>
            <a:ext cx="9102150" cy="173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štatistiky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724128" y="1196752"/>
            <a:ext cx="3419872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Čo sa stane s aktiváciami na poslednej vrstve?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5724128" cy="196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8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štatistiky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aktivácie sú saturované</a:t>
            </a:r>
          </a:p>
          <a:p>
            <a:r>
              <a:rPr lang="sk-SK" sz="28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vyzerajú gradienty?</a:t>
            </a:r>
            <a:endParaRPr lang="sk-SK" sz="2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5724128" cy="196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štatistiky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aktivácie sú saturované</a:t>
            </a:r>
          </a:p>
          <a:p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vyzerajú gradienty?</a:t>
            </a:r>
          </a:p>
          <a:p>
            <a:r>
              <a:rPr lang="sk-SK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Od: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Lokálne 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gradien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-ty sú všetky nula, žiadne učenie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  <a:endParaRPr lang="sk-SK" sz="2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5724128" cy="196745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6" y="4596503"/>
            <a:ext cx="9138414" cy="170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6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„</a:t>
            </a:r>
            <a:r>
              <a:rPr lang="sk-SK" sz="5400" dirty="0" err="1" smtClean="0"/>
              <a:t>Xavierova</a:t>
            </a:r>
            <a:r>
              <a:rPr lang="sk-SK" sz="5400" dirty="0" smtClean="0"/>
              <a:t>“ inicializácia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2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3" y="1340768"/>
            <a:ext cx="5707211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„</a:t>
            </a:r>
            <a:r>
              <a:rPr lang="sk-SK" sz="5400" dirty="0" err="1" smtClean="0"/>
              <a:t>Xavierova</a:t>
            </a:r>
            <a:r>
              <a:rPr lang="sk-SK" sz="5400" dirty="0" smtClean="0"/>
              <a:t>“ inicializácia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Správne. Aktivácie sú pekne škálované vo všetkých vrstvách!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3" y="1340768"/>
            <a:ext cx="5707211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6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„</a:t>
            </a:r>
            <a:r>
              <a:rPr lang="sk-SK" sz="5400" dirty="0" err="1" smtClean="0"/>
              <a:t>Xavierova</a:t>
            </a:r>
            <a:r>
              <a:rPr lang="sk-SK" sz="5400" dirty="0" smtClean="0"/>
              <a:t>“ inicializácia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5580112" y="1196752"/>
                <a:ext cx="3563888" cy="5127848"/>
              </a:xfrm>
            </p:spPr>
            <p:txBody>
              <a:bodyPr>
                <a:normAutofit/>
              </a:bodyPr>
              <a:lstStyle/>
              <a:p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Správne. Aktivácie sú pekne škálované vo všetkých vrstvách!</a:t>
                </a:r>
              </a:p>
              <a:p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konv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. vrstvy,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Din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8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ve</m:t>
                        </m:r>
                        <m:r>
                          <a:rPr lang="sk-SK" sz="28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ľ</m:t>
                        </m:r>
                        <m:r>
                          <m:rPr>
                            <m:sty m:val="p"/>
                          </m:rPr>
                          <a:rPr lang="sk-SK" sz="28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kos</m:t>
                        </m:r>
                        <m:r>
                          <a:rPr lang="sk-SK" sz="28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ť_</m:t>
                        </m:r>
                        <m:r>
                          <m:rPr>
                            <m:sty m:val="p"/>
                          </m:rPr>
                          <a:rPr lang="sk-SK" sz="28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filtra</m:t>
                        </m:r>
                      </m:e>
                      <m:sup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p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∗</m:t>
                    </m:r>
                    <m:r>
                      <m:rPr>
                        <m:sty m:val="p"/>
                      </m:rPr>
                      <a:rPr lang="sk-SK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vstupn</m:t>
                    </m:r>
                    <m:r>
                      <a:rPr lang="sk-SK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é_</m:t>
                    </m:r>
                    <m:r>
                      <m:rPr>
                        <m:sty m:val="p"/>
                      </m:rPr>
                      <a:rPr lang="sk-SK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kan</m:t>
                    </m:r>
                    <m:r>
                      <a:rPr lang="sk-SK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á</m:t>
                    </m:r>
                    <m:r>
                      <m:rPr>
                        <m:sty m:val="p"/>
                      </m:rPr>
                      <a:rPr lang="sk-SK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ly</m:t>
                    </m:r>
                  </m:oMath>
                </a14:m>
                <a:endParaRPr lang="sk-SK" sz="2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0112" y="1196752"/>
                <a:ext cx="3563888" cy="5127848"/>
              </a:xfrm>
              <a:blipFill rotWithShape="0">
                <a:blip r:embed="rId3"/>
                <a:stretch>
                  <a:fillRect l="-2393" t="-1069" r="-376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3" y="1340768"/>
            <a:ext cx="5707211" cy="201622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" y="4293096"/>
            <a:ext cx="9138414" cy="177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„</a:t>
            </a:r>
            <a:r>
              <a:rPr lang="sk-SK" sz="5400" dirty="0" err="1" smtClean="0"/>
              <a:t>Xavierova</a:t>
            </a:r>
            <a:r>
              <a:rPr lang="sk-SK" sz="5400" dirty="0" smtClean="0"/>
              <a:t>“ inicializácia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5580112" y="1196752"/>
                <a:ext cx="3563888" cy="5127848"/>
              </a:xfrm>
            </p:spPr>
            <p:txBody>
              <a:bodyPr>
                <a:normAutofit/>
              </a:bodyPr>
              <a:lstStyle/>
              <a:p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Správne. Aktivácie sú pekne škálované vo všetkých vrstvách!</a:t>
                </a:r>
              </a:p>
              <a:p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konv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. vrstvy,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Din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8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ve</m:t>
                        </m:r>
                        <m:r>
                          <a:rPr lang="sk-SK" sz="28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ľ</m:t>
                        </m:r>
                        <m:r>
                          <m:rPr>
                            <m:sty m:val="p"/>
                          </m:rPr>
                          <a:rPr lang="sk-SK" sz="28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kos</m:t>
                        </m:r>
                        <m:r>
                          <a:rPr lang="sk-SK" sz="28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ť_</m:t>
                        </m:r>
                        <m:r>
                          <m:rPr>
                            <m:sty m:val="p"/>
                          </m:rPr>
                          <a:rPr lang="sk-SK" sz="28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filtra</m:t>
                        </m:r>
                      </m:e>
                      <m:sup>
                        <m: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p>
                    <m:r>
                      <a:rPr lang="sk-SK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∗</m:t>
                    </m:r>
                    <m:r>
                      <m:rPr>
                        <m:sty m:val="p"/>
                      </m:rPr>
                      <a:rPr lang="sk-SK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vstupn</m:t>
                    </m:r>
                    <m:r>
                      <a:rPr lang="sk-SK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é_</m:t>
                    </m:r>
                    <m:r>
                      <m:rPr>
                        <m:sty m:val="p"/>
                      </m:rPr>
                      <a:rPr lang="sk-SK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kan</m:t>
                    </m:r>
                    <m:r>
                      <a:rPr lang="sk-SK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á</m:t>
                    </m:r>
                    <m:r>
                      <m:rPr>
                        <m:sty m:val="p"/>
                      </m:rPr>
                      <a:rPr lang="sk-SK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ly</m:t>
                    </m:r>
                  </m:oMath>
                </a14:m>
                <a:endParaRPr lang="sk-SK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2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0112" y="1196752"/>
                <a:ext cx="3563888" cy="5127848"/>
              </a:xfrm>
              <a:blipFill rotWithShape="0">
                <a:blip r:embed="rId3"/>
                <a:stretch>
                  <a:fillRect l="-2393" t="-1069" r="-376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3" y="1340768"/>
            <a:ext cx="5707211" cy="201622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" y="4293096"/>
            <a:ext cx="9144000" cy="168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4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Inicializácia váh s </a:t>
            </a:r>
            <a:r>
              <a:rPr lang="sk-SK" sz="5400" dirty="0" err="1" smtClean="0"/>
              <a:t>ReLU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5620850" cy="165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9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Inicializácia váh s </a:t>
            </a:r>
            <a:r>
              <a:rPr lang="sk-SK" sz="5400" dirty="0" err="1" smtClean="0"/>
              <a:t>ReLU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Xavier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predpokladá aktivačnú funkciu centrovanú na nulu</a:t>
            </a:r>
          </a:p>
          <a:p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Aktivácie opäť 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skola-bujú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 nule, žiadne učenie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5620850" cy="165506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58553"/>
            <a:ext cx="9144000" cy="169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8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Kaimingova</a:t>
            </a:r>
            <a:r>
              <a:rPr lang="sk-SK" sz="5400" dirty="0" smtClean="0"/>
              <a:t>/MSRA inicializácia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580112" y="1196752"/>
            <a:ext cx="3563888" cy="5127848"/>
          </a:xfrm>
        </p:spPr>
        <p:txBody>
          <a:bodyPr>
            <a:normAutofit/>
          </a:bodyPr>
          <a:lstStyle/>
          <a:p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Správne. Aktivácie sú pekne škálované vo všetkých vrstvách!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8956"/>
            <a:ext cx="5584586" cy="157321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0081"/>
            <a:ext cx="9144000" cy="169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9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Dobrá inicializácia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stále predmetom aktívneho výskumu ...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880"/>
            <a:ext cx="9144000" cy="375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0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Normalizácia dávky (BN)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Batch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normalisation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6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Ioffe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sk-SK" sz="36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Szegedy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2015</a:t>
            </a:r>
            <a:r>
              <a:rPr lang="en-US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„Chcete mať aktivácie s rozdelením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(0,1),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t.j. s nulovou strednou hodnotou a jednotkovou odchýlkou? Tak ich také urobte.“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Uvažujme dávku aktivácií v nejakej vrstve. Na získanie rozdelenia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(0,1)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použite</a:t>
            </a:r>
          </a:p>
          <a:p>
            <a:pPr marL="0" indent="0" algn="r">
              <a:spcBef>
                <a:spcPts val="2400"/>
              </a:spcBef>
              <a:buNone/>
            </a:pPr>
            <a:r>
              <a:rPr lang="sk-SK" sz="3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je jednoducho </a:t>
            </a:r>
            <a:r>
              <a:rPr lang="sk-SK" sz="32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dife</a:t>
            </a:r>
            <a:r>
              <a:rPr lang="sk-SK" sz="3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2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rencovateľná</a:t>
            </a:r>
            <a:r>
              <a:rPr lang="sk-SK" sz="3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funkcia ...</a:t>
            </a:r>
            <a:endParaRPr lang="sk-SK" sz="32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5140639"/>
            <a:ext cx="4018804" cy="131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Normalizácia dávky (BN)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pic>
        <p:nvPicPr>
          <p:cNvPr id="8" name="Zástupný symbol obsahu 7" descr="batch-norm-viz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52" y="1196975"/>
            <a:ext cx="7010496" cy="5127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665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Normalizácia dávky (BN)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endParaRPr lang="sk-SK" sz="3200" dirty="0" smtClean="0"/>
          </a:p>
          <a:p>
            <a:endParaRPr lang="sk-SK" sz="3200" dirty="0"/>
          </a:p>
          <a:p>
            <a:endParaRPr lang="sk-SK" sz="3200" dirty="0" smtClean="0"/>
          </a:p>
          <a:p>
            <a:endParaRPr lang="sk-SK" sz="3200" dirty="0"/>
          </a:p>
          <a:p>
            <a:endParaRPr lang="sk-SK" sz="3200" dirty="0" smtClean="0"/>
          </a:p>
          <a:p>
            <a:endParaRPr lang="sk-SK" sz="3200" dirty="0"/>
          </a:p>
          <a:p>
            <a:pPr marL="0" indent="0">
              <a:buNone/>
            </a:pPr>
            <a:r>
              <a:rPr lang="sk-SK" dirty="0" smtClean="0"/>
              <a:t>						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/>
              <a:t>	</a:t>
            </a:r>
            <a:r>
              <a:rPr lang="sk-SK" sz="3200" dirty="0" smtClean="0"/>
              <a:t>			</a:t>
            </a:r>
          </a:p>
        </p:txBody>
      </p:sp>
      <p:pic>
        <p:nvPicPr>
          <p:cNvPr id="9" name="Zástupný symbol obsahu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3059832" cy="386452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634" y="1418989"/>
            <a:ext cx="5798312" cy="385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Normalizácia dávky (BN)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endParaRPr lang="sk-SK" sz="3200" dirty="0" smtClean="0"/>
          </a:p>
          <a:p>
            <a:endParaRPr lang="sk-SK" sz="3200" dirty="0"/>
          </a:p>
          <a:p>
            <a:endParaRPr lang="sk-SK" sz="3200" dirty="0" smtClean="0"/>
          </a:p>
          <a:p>
            <a:endParaRPr lang="sk-SK" sz="3200" dirty="0"/>
          </a:p>
          <a:p>
            <a:endParaRPr lang="sk-SK" sz="3200" dirty="0" smtClean="0"/>
          </a:p>
          <a:p>
            <a:endParaRPr lang="sk-SK" sz="3200" dirty="0"/>
          </a:p>
          <a:p>
            <a:pPr marL="0" indent="0">
              <a:buNone/>
            </a:pPr>
            <a:r>
              <a:rPr lang="sk-SK" dirty="0" smtClean="0"/>
              <a:t>						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/>
              <a:t>	</a:t>
            </a:r>
            <a:r>
              <a:rPr lang="sk-SK" sz="3200" dirty="0" smtClean="0"/>
              <a:t>			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Problém: čo keď je podmienka				</a:t>
            </a:r>
            <a:r>
              <a:rPr lang="sk-SK" sz="28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(0,1)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príliš ťažká</a:t>
            </a:r>
            <a:endParaRPr lang="sk-SK" sz="3200" dirty="0" smtClean="0"/>
          </a:p>
        </p:txBody>
      </p:sp>
      <p:pic>
        <p:nvPicPr>
          <p:cNvPr id="9" name="Zástupný symbol obsahu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3059832" cy="386452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634" y="1418989"/>
            <a:ext cx="5798312" cy="385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Normalizácia dávky (BN)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Vstup: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200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Parametre škály 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osunu 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nastavova</a:t>
                </a: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endParaRPr lang="sk-SK" sz="32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učením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sk-SK" sz="3600" dirty="0" smtClean="0"/>
              </a:p>
              <a:p>
                <a:pPr marL="0" indent="0">
                  <a:buNone/>
                </a:pPr>
                <a:endParaRPr lang="sk-SK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Výsledok učenia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500" dirty="0" smtClean="0"/>
                  <a:t> 	</a:t>
                </a:r>
                <a:r>
                  <a:rPr lang="sk-SK" dirty="0" smtClean="0"/>
                  <a:t>				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znamená identickú</a:t>
                </a:r>
                <a:r>
                  <a:rPr lang="sk-SK" sz="3200" dirty="0" smtClean="0"/>
                  <a:t>	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funkciu</a:t>
                </a:r>
                <a:r>
                  <a:rPr lang="sk-SK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= žiadnu BN 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	</a:t>
                </a:r>
                <a:endParaRPr lang="sk-SK" sz="3200" dirty="0" smtClean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667" t="-150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86" y="1340768"/>
            <a:ext cx="5830114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2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r>
              <a:rPr lang="sk-SK" sz="5400" dirty="0" smtClean="0"/>
              <a:t> BN pri testovaní 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Vstup: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</a:p>
              <a:p>
                <a:pPr marL="0" indent="0">
                  <a:buNone/>
                </a:pPr>
                <a:endParaRPr lang="sk-SK" sz="3200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Parametre škály 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osunu 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nastavova</a:t>
                </a: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endParaRPr lang="sk-SK" sz="32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učením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sk-SK" sz="3600" dirty="0" smtClean="0"/>
              </a:p>
              <a:p>
                <a:pPr marL="0" indent="0">
                  <a:buNone/>
                </a:pPr>
                <a:endParaRPr lang="sk-SK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Výsledok učenia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500" dirty="0" smtClean="0"/>
                  <a:t> 	</a:t>
                </a:r>
                <a:r>
                  <a:rPr lang="sk-SK" dirty="0" smtClean="0"/>
                  <a:t>				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edie na identickú</a:t>
                </a:r>
                <a:r>
                  <a:rPr lang="sk-SK" sz="3200" dirty="0" smtClean="0"/>
                  <a:t>	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funkciu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	</a:t>
                </a:r>
                <a:endParaRPr lang="sk-SK" sz="3200" dirty="0" smtClean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667" t="-150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62" y="465229"/>
            <a:ext cx="4391638" cy="83831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86" y="1340768"/>
            <a:ext cx="5830114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7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r>
              <a:rPr lang="sk-SK" sz="5400" dirty="0" smtClean="0"/>
              <a:t> BN pri testovaní 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Vstup: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</a:p>
              <a:p>
                <a:pPr marL="0" indent="0">
                  <a:buNone/>
                </a:pPr>
                <a:endParaRPr lang="sk-SK" sz="3200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Parametre škály 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osunu 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nastavova</a:t>
                </a: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endParaRPr lang="sk-SK" sz="32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učením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sk-SK" sz="3600" dirty="0" smtClean="0"/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2800" dirty="0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Počas testovania sa BN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800" dirty="0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stáva lineárnym </a:t>
                </a:r>
                <a:r>
                  <a:rPr lang="sk-SK" sz="2800" dirty="0" err="1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operá</a:t>
                </a:r>
                <a:r>
                  <a:rPr lang="sk-SK" sz="2800" dirty="0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800" dirty="0" err="1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torom</a:t>
                </a:r>
                <a:r>
                  <a:rPr lang="sk-SK" sz="2800" dirty="0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Môže sa spojiť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800" dirty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lang="sk-SK" sz="2800" dirty="0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predošlou FC alebo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800" dirty="0" err="1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konvolučnou</a:t>
                </a:r>
                <a:r>
                  <a:rPr lang="sk-SK" sz="2800" dirty="0" smtClean="0">
                    <a:solidFill>
                      <a:schemeClr val="accent4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vrstvou</a:t>
                </a:r>
                <a:endParaRPr lang="sk-SK" sz="3200" dirty="0" smtClean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667" t="-150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103" y="1196752"/>
            <a:ext cx="5772956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2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BN pre konvolučné siete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268760"/>
                <a:ext cx="4572000" cy="508616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BN pre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plne prepojené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siete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6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:   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Normalizuj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 1×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)/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268760"/>
                <a:ext cx="4572000" cy="5086165"/>
              </a:xfrm>
              <a:blipFill rotWithShape="0">
                <a:blip r:embed="rId2"/>
                <a:stretch>
                  <a:fillRect l="-2667" t="-251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0" y="1268760"/>
                <a:ext cx="4572000" cy="545271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spcBef>
                    <a:spcPts val="120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BN pre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konvolučné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siete</a:t>
                </a:r>
                <a:r>
                  <a:rPr lang="sk-SK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(priestorová BN al. BN 2D)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6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cs typeface="Calibri" panose="020F050202020403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𝐶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Normalizuj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×1×1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×1×1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)/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0" y="1268760"/>
                <a:ext cx="4572000" cy="5452715"/>
              </a:xfrm>
              <a:blipFill rotWithShape="0">
                <a:blip r:embed="rId3"/>
                <a:stretch>
                  <a:fillRect l="-3333" t="-2346" r="-1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Šípka nadol 3"/>
          <p:cNvSpPr/>
          <p:nvPr/>
        </p:nvSpPr>
        <p:spPr>
          <a:xfrm>
            <a:off x="2267744" y="3284984"/>
            <a:ext cx="216024" cy="5760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ípka nadol 7"/>
          <p:cNvSpPr/>
          <p:nvPr/>
        </p:nvSpPr>
        <p:spPr>
          <a:xfrm>
            <a:off x="8532440" y="3284984"/>
            <a:ext cx="45719" cy="5760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dol 9"/>
          <p:cNvSpPr/>
          <p:nvPr/>
        </p:nvSpPr>
        <p:spPr>
          <a:xfrm>
            <a:off x="7784864" y="3284984"/>
            <a:ext cx="45719" cy="57606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ípka nadol 10"/>
          <p:cNvSpPr/>
          <p:nvPr/>
        </p:nvSpPr>
        <p:spPr>
          <a:xfrm flipH="1">
            <a:off x="6129887" y="3284984"/>
            <a:ext cx="45719" cy="57606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66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Vizualizácia BN</a:t>
            </a:r>
            <a:r>
              <a:rPr lang="sk-SK" sz="5400" dirty="0"/>
              <a:t> </a:t>
            </a:r>
            <a:r>
              <a:rPr lang="sk-SK" sz="5400" dirty="0" smtClean="0"/>
              <a:t>pre konvolučné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3D vizualizácia 4D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tenzora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 descr="notation-3d-tensor-viz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6665168" cy="44395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71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Vizualizácia BN</a:t>
            </a:r>
            <a:r>
              <a:rPr lang="sk-SK" sz="5400" dirty="0"/>
              <a:t> </a:t>
            </a:r>
            <a:r>
              <a:rPr lang="sk-SK" sz="5400" dirty="0" smtClean="0"/>
              <a:t>pre konvolučné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Počítame priemer a odchýlku pre každý kanál samostatne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Obrázok 8" descr="batch-nor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0" y="1852930"/>
            <a:ext cx="5989320" cy="4503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16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Normalizácia dávky (BN)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3905996" y="1196752"/>
            <a:ext cx="5238004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Obyčajne sú vrstvy normalizácie vložené po plne prepojených alebo konvolučných vrstvách a pred </a:t>
            </a:r>
            <a:r>
              <a:rPr lang="sk-SK" sz="36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nelinearitou</a:t>
            </a:r>
            <a:endParaRPr lang="sk-SK" sz="36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96" y="4581128"/>
            <a:ext cx="4018804" cy="131972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0641"/>
            <a:ext cx="2483768" cy="5130789"/>
          </a:xfrm>
          <a:prstGeom prst="rect">
            <a:avLst/>
          </a:prstGeom>
        </p:spPr>
      </p:pic>
      <p:cxnSp>
        <p:nvCxnSpPr>
          <p:cNvPr id="9" name="Rovná spojovacia šípka 8"/>
          <p:cNvCxnSpPr/>
          <p:nvPr/>
        </p:nvCxnSpPr>
        <p:spPr>
          <a:xfrm flipH="1">
            <a:off x="2483768" y="2708920"/>
            <a:ext cx="1422228" cy="720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/>
          <p:cNvCxnSpPr/>
          <p:nvPr/>
        </p:nvCxnSpPr>
        <p:spPr>
          <a:xfrm flipH="1">
            <a:off x="2483768" y="3068960"/>
            <a:ext cx="1422228" cy="18722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2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Normalizácia dávky (BN)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2627784" y="1196752"/>
            <a:ext cx="6516216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Vďaka BN sa hlboké siete </a:t>
            </a:r>
            <a:r>
              <a:rPr lang="sk-SK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omnoho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ľahšie trénujú!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Zvyšuje tok gradientu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Umožňuje väčšie kroky učenia a rýchlejšiu konvergenciu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Siete sa stávajú robustnejšie voči inicializácii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Počas trénovania funguje ako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regularizácia</a:t>
            </a:r>
            <a:endParaRPr lang="sk-SK" sz="2800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Nulové zdržanie pri testovaní, dá sa spojiť s </a:t>
            </a:r>
            <a:r>
              <a:rPr lang="sk-SK" sz="2800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konvolučnou</a:t>
            </a:r>
            <a:r>
              <a:rPr lang="sk-SK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vrstvou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Správa sa rozdielne počas trénovania a testovania, to je najčastejší zdroj chýb!!</a:t>
            </a: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0641"/>
            <a:ext cx="2483768" cy="513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8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Normalizácia </a:t>
            </a:r>
            <a:r>
              <a:rPr lang="sk-SK" sz="4800" dirty="0" smtClean="0"/>
              <a:t>vrstvy (LN)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9144000" cy="5086165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BN sa počítajú priemer a stredná odchýlka cez celú dávku a priestorový rozmer kanála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normalizácii vrstvy 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layer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normalization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 sa počítajú cez všetky kanály a priestorové rozmery, takže nezávisia od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minidávky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Tento prístup bol zavedený pre narábanie s vektormi (napr. u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Rekuretných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NN)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Za posledné dva roky je viac používaný ako BN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71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 flipH="1">
            <a:off x="9143997" y="1268761"/>
            <a:ext cx="45719" cy="259228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92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Normalizácia vrstvy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268760"/>
                <a:ext cx="4572000" cy="508616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BN pre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plne prepojené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siete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6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:   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Normalizuj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 1×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)/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268760"/>
                <a:ext cx="4572000" cy="5086165"/>
              </a:xfrm>
              <a:blipFill rotWithShape="0">
                <a:blip r:embed="rId3"/>
                <a:stretch>
                  <a:fillRect l="-2667" t="-251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0" y="1268760"/>
                <a:ext cx="4572000" cy="545271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spcBef>
                    <a:spcPts val="120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NV pre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plne prepojené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siete, rovnaké správanie v testovaní aj trénovaní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sk-SK" sz="3600" dirty="0" smtClean="0">
                    <a:cs typeface="Calibri" panose="020F0502020204030204" pitchFamily="34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    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Normalizuj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1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)/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0" y="1268760"/>
                <a:ext cx="4572000" cy="5452715"/>
              </a:xfrm>
              <a:blipFill rotWithShape="0">
                <a:blip r:embed="rId4"/>
                <a:stretch>
                  <a:fillRect l="-3333" t="-2346" r="-2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Šípka nadol 3"/>
          <p:cNvSpPr/>
          <p:nvPr/>
        </p:nvSpPr>
        <p:spPr>
          <a:xfrm>
            <a:off x="2267744" y="3284984"/>
            <a:ext cx="216024" cy="5760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0" y="3212976"/>
            <a:ext cx="3491880" cy="129614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ípka nadol 11"/>
          <p:cNvSpPr/>
          <p:nvPr/>
        </p:nvSpPr>
        <p:spPr>
          <a:xfrm>
            <a:off x="7668344" y="3284984"/>
            <a:ext cx="256456" cy="5760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/>
          <p:cNvSpPr/>
          <p:nvPr/>
        </p:nvSpPr>
        <p:spPr>
          <a:xfrm>
            <a:off x="4572000" y="3212976"/>
            <a:ext cx="3600400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67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Vizualizácia n</a:t>
            </a:r>
            <a:r>
              <a:rPr lang="sk-SK" sz="4800" dirty="0" smtClean="0"/>
              <a:t>ormalizácie </a:t>
            </a:r>
            <a:r>
              <a:rPr lang="sk-SK" sz="4800" dirty="0" smtClean="0"/>
              <a:t>vrstvy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9144000" cy="5086165"/>
          </a:xfrm>
        </p:spPr>
        <p:txBody>
          <a:bodyPr>
            <a:normAutofit/>
          </a:bodyPr>
          <a:lstStyle/>
          <a:p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73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8532440" y="1268761"/>
            <a:ext cx="611558" cy="259228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 descr="layer-nor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0" y="1744825"/>
            <a:ext cx="5989320" cy="461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048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Normalizácia </a:t>
            </a:r>
            <a:r>
              <a:rPr lang="sk-SK" sz="4800" dirty="0" smtClean="0"/>
              <a:t>inštancie (IN)</a:t>
            </a:r>
            <a:endParaRPr lang="sk-S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268760"/>
                <a:ext cx="9144000" cy="5086165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Počíta sa iba cez priestorové rozmery každého kanála, takže je nezávislá pre každý kanál a pre každú vzorku v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minidávke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Prekvapujúco môže IN kompletne zmeniť štýl výstupného obrazu</a:t>
                </a:r>
              </a:p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 normalizuje štýl vstupného obrazu na cieľový štýl (pomocou parametrov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), potom sa model ľahšie trénuje na zmenu štýlu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268760"/>
                <a:ext cx="9144000" cy="5086165"/>
              </a:xfrm>
              <a:blipFill rotWithShape="0">
                <a:blip r:embed="rId3"/>
                <a:stretch>
                  <a:fillRect l="-1533" t="-1799" r="-20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74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 flipH="1">
            <a:off x="9143997" y="1268761"/>
            <a:ext cx="45719" cy="259228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6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/>
              <a:t>Normalizácia inštancie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268760"/>
                <a:ext cx="4572000" cy="5086165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1200"/>
                  </a:spcBef>
                  <a:buNone/>
                </a:pPr>
                <a:r>
                  <a:rPr lang="sk-SK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BN pre </a:t>
                </a: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konvolučné </a:t>
                </a:r>
                <a:r>
                  <a:rPr lang="sk-SK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siete (priestorová BN al. BN 2D)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2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>
                    <a:cs typeface="Calibri" panose="020F050202020403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𝐶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Normalizuj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×1×1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×1×1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)/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268760"/>
                <a:ext cx="4572000" cy="5086165"/>
              </a:xfrm>
              <a:blipFill rotWithShape="0">
                <a:blip r:embed="rId2"/>
                <a:stretch>
                  <a:fillRect l="-3333" t="-1559" r="-1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0" y="1268760"/>
                <a:ext cx="4572000" cy="5452715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120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NI pre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konvolučné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siete,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rovnaké správanie pri testovaní aj trénovaní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cs typeface="Calibri" panose="020F050202020403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𝐶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Normalizuj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×1×1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 1×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×1×1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𝝁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)/</m:t>
                      </m:r>
                      <m:r>
                        <a:rPr lang="sk-SK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𝝈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m:oMathPara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0" y="1268760"/>
                <a:ext cx="4572000" cy="5452715"/>
              </a:xfrm>
              <a:blipFill rotWithShape="0">
                <a:blip r:embed="rId3"/>
                <a:stretch>
                  <a:fillRect l="-3333" t="-145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Šípka nadol 7"/>
          <p:cNvSpPr/>
          <p:nvPr/>
        </p:nvSpPr>
        <p:spPr>
          <a:xfrm>
            <a:off x="3972684" y="3412363"/>
            <a:ext cx="45719" cy="5760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dol 9"/>
          <p:cNvSpPr/>
          <p:nvPr/>
        </p:nvSpPr>
        <p:spPr>
          <a:xfrm>
            <a:off x="3216992" y="3412363"/>
            <a:ext cx="45719" cy="57606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ípka nadol 10"/>
          <p:cNvSpPr/>
          <p:nvPr/>
        </p:nvSpPr>
        <p:spPr>
          <a:xfrm flipH="1">
            <a:off x="1619672" y="3412363"/>
            <a:ext cx="45719" cy="57606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ípka nadol 11"/>
          <p:cNvSpPr/>
          <p:nvPr/>
        </p:nvSpPr>
        <p:spPr>
          <a:xfrm flipH="1">
            <a:off x="7788716" y="3412363"/>
            <a:ext cx="45719" cy="5760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nadol 12"/>
          <p:cNvSpPr/>
          <p:nvPr/>
        </p:nvSpPr>
        <p:spPr>
          <a:xfrm>
            <a:off x="8567543" y="3412363"/>
            <a:ext cx="45719" cy="5760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909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Vizualizácia n</a:t>
            </a:r>
            <a:r>
              <a:rPr lang="sk-SK" sz="4800" dirty="0" smtClean="0"/>
              <a:t>ormalizácie inštancie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9144000" cy="5086165"/>
          </a:xfrm>
        </p:spPr>
        <p:txBody>
          <a:bodyPr>
            <a:normAutofit/>
          </a:bodyPr>
          <a:lstStyle/>
          <a:p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76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8532440" y="1268761"/>
            <a:ext cx="611558" cy="259228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 descr="Instance Nor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408712" cy="5086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745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Adaptívna IN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Prispôsobí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pre vstup 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parametrom zadaného štýlu 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tak, že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𝜎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3"/>
                <a:stretch>
                  <a:fillRect l="-1533" t="-17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 descr="AdaIN-paper-architecture-and-result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" y="2348880"/>
            <a:ext cx="5544656" cy="4509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7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Porovnanie normalizačných vrstiev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78</a:t>
            </a:fld>
            <a:endParaRPr lang="en-US"/>
          </a:p>
        </p:txBody>
      </p:sp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8" y="2487942"/>
            <a:ext cx="9150438" cy="2472056"/>
          </a:xfrm>
        </p:spPr>
      </p:pic>
    </p:spTree>
    <p:extLst>
      <p:ext uri="{BB962C8B-B14F-4D97-AF65-F5344CB8AC3E}">
        <p14:creationId xmlns:p14="http://schemas.microsoft.com/office/powerpoint/2010/main" val="230041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Porovnanie normalizačných vrstiev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79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" y="2450974"/>
            <a:ext cx="9100053" cy="2458444"/>
          </a:xfrm>
        </p:spPr>
      </p:pic>
    </p:spTree>
    <p:extLst>
      <p:ext uri="{BB962C8B-B14F-4D97-AF65-F5344CB8AC3E}">
        <p14:creationId xmlns:p14="http://schemas.microsoft.com/office/powerpoint/2010/main" val="21487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Porovnanie </a:t>
            </a:r>
            <a:r>
              <a:rPr lang="sk-SK" sz="5400" dirty="0" smtClean="0"/>
              <a:t>výsledkov metód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80</a:t>
            </a:fld>
            <a:endParaRPr lang="en-US"/>
          </a:p>
        </p:txBody>
      </p:sp>
      <p:pic>
        <p:nvPicPr>
          <p:cNvPr id="8" name="Zástupný symbol obsahu 7" descr="Results-normalization-imagenet-resnet50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537" y="1084486"/>
            <a:ext cx="6456910" cy="5271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36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Zhrnutie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Detailne sme preskúmali štyri okruhy: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Aktivačné funkcie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(používajte </a:t>
            </a:r>
            <a:r>
              <a:rPr lang="sk-SK" sz="40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Predspracovanie dát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(pri obrazoch odčítajte priemer)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Inicializácia váh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(použite </a:t>
            </a:r>
            <a:r>
              <a:rPr lang="sk-SK" sz="40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Xavier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/MSRA inicializáciu)</a:t>
            </a:r>
          </a:p>
          <a:p>
            <a:pPr>
              <a:spcBef>
                <a:spcPts val="1800"/>
              </a:spcBef>
            </a:pP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Normalizácia dávky </a:t>
            </a:r>
            <a:r>
              <a:rPr lang="sk-SK" sz="40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(používajte)</a:t>
            </a:r>
          </a:p>
        </p:txBody>
      </p:sp>
    </p:spTree>
    <p:extLst>
      <p:ext uri="{BB962C8B-B14F-4D97-AF65-F5344CB8AC3E}">
        <p14:creationId xmlns:p14="http://schemas.microsoft.com/office/powerpoint/2010/main" val="106239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5847</TotalTime>
  <Words>3107</Words>
  <Application>Microsoft Office PowerPoint</Application>
  <PresentationFormat>Prezentácia na obrazovke (4:3)</PresentationFormat>
  <Paragraphs>746</Paragraphs>
  <Slides>81</Slides>
  <Notes>70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81</vt:i4>
      </vt:variant>
    </vt:vector>
  </HeadingPairs>
  <TitlesOfParts>
    <vt:vector size="87" baseType="lpstr">
      <vt:lpstr>Calibri</vt:lpstr>
      <vt:lpstr>Cambria Math</vt:lpstr>
      <vt:lpstr>Constantia</vt:lpstr>
      <vt:lpstr>Wingdings</vt:lpstr>
      <vt:lpstr>Wingdings 2</vt:lpstr>
      <vt:lpstr>Flow</vt:lpstr>
      <vt:lpstr>Neurónové siete  pre počítačové videnie šk.r. 2020-21</vt:lpstr>
      <vt:lpstr>Štruktúra dnešnej prednášky </vt:lpstr>
      <vt:lpstr>Opakovanie</vt:lpstr>
      <vt:lpstr>Opakovanie 2</vt:lpstr>
      <vt:lpstr>Opakovanie 3</vt:lpstr>
      <vt:lpstr>Opakovanie 4</vt:lpstr>
      <vt:lpstr>Opakovanie 5</vt:lpstr>
      <vt:lpstr>Opakovanie 6</vt:lpstr>
      <vt:lpstr>Kde sme teraz</vt:lpstr>
      <vt:lpstr>Trénovanie neurónových sietí</vt:lpstr>
      <vt:lpstr>Aktivačné funkcie</vt:lpstr>
      <vt:lpstr>Aktivačné funkcie</vt:lpstr>
      <vt:lpstr>Aktivačné funkcie</vt:lpstr>
      <vt:lpstr>Aktivačné funkcie: sigmoid</vt:lpstr>
      <vt:lpstr>Aktivačné funkcie: sigmoid</vt:lpstr>
      <vt:lpstr>Aktivačné funkcie: sigmoid</vt:lpstr>
      <vt:lpstr>Aktivačné funkcie: sigmoid</vt:lpstr>
      <vt:lpstr>Aktivačné funkcie: sigmoid</vt:lpstr>
      <vt:lpstr>Aktivačné funkcie: sigmoid</vt:lpstr>
      <vt:lpstr>Aktivačné funkcie: sigmoid</vt:lpstr>
      <vt:lpstr>Aktivačné funkcie: sigmoid</vt:lpstr>
      <vt:lpstr>Aktivačné funkcie: sigmoid</vt:lpstr>
      <vt:lpstr>Aktivačné funkcie: sigmoid</vt:lpstr>
      <vt:lpstr>Aktivačné funkcie: sigmoid</vt:lpstr>
      <vt:lpstr>Aktivačné funkcie: tanh(x)</vt:lpstr>
      <vt:lpstr>Aktivačné funkcie: ReLU</vt:lpstr>
      <vt:lpstr>Aktivačné funkcie: ReLU</vt:lpstr>
      <vt:lpstr>Aktivačné funkcie: ReLU</vt:lpstr>
      <vt:lpstr>Aktivačné funkcie: ReLU</vt:lpstr>
      <vt:lpstr>Aktivačné funkcie: ReLU</vt:lpstr>
      <vt:lpstr>Aktivačné funkcie: ReLU</vt:lpstr>
      <vt:lpstr>Aktivačné funkcie: Leaky ReLU</vt:lpstr>
      <vt:lpstr>Aktivačné funkcie: Leaky ReLU</vt:lpstr>
      <vt:lpstr>Aktivačné funkcie: ELU</vt:lpstr>
      <vt:lpstr>Aktivačné funkcie: SELU</vt:lpstr>
      <vt:lpstr>Aktivačné funkcie: maxout</vt:lpstr>
      <vt:lpstr>Dobré rady pre prax</vt:lpstr>
      <vt:lpstr>Predspracovanie dát</vt:lpstr>
      <vt:lpstr>Predspracovanie dát</vt:lpstr>
      <vt:lpstr>Predspracovanie dát</vt:lpstr>
      <vt:lpstr>Predspracovanie dát</vt:lpstr>
      <vt:lpstr>Dobré rady pre obrazy: iba centrujte</vt:lpstr>
      <vt:lpstr>Inicializácia váh</vt:lpstr>
      <vt:lpstr>Inicializácia váh</vt:lpstr>
      <vt:lpstr>Aktivačné štatistiky</vt:lpstr>
      <vt:lpstr>Aktivačné štatistiky</vt:lpstr>
      <vt:lpstr>Aktivačné štatistiky</vt:lpstr>
      <vt:lpstr>Aktivačné štatistiky</vt:lpstr>
      <vt:lpstr>Aktivačné štatistiky</vt:lpstr>
      <vt:lpstr>Aktivačné štatistiky</vt:lpstr>
      <vt:lpstr>„Xavierova“ inicializácia</vt:lpstr>
      <vt:lpstr>„Xavierova“ inicializácia</vt:lpstr>
      <vt:lpstr>„Xavierova“ inicializácia</vt:lpstr>
      <vt:lpstr>„Xavierova“ inicializácia</vt:lpstr>
      <vt:lpstr>Inicializácia váh s ReLU</vt:lpstr>
      <vt:lpstr>Inicializácia váh s ReLU</vt:lpstr>
      <vt:lpstr>Kaimingova/MSRA inicializácia</vt:lpstr>
      <vt:lpstr>Dobrá inicializácia</vt:lpstr>
      <vt:lpstr>Normalizácia dávky (BN)</vt:lpstr>
      <vt:lpstr>Normalizácia dávky (BN)</vt:lpstr>
      <vt:lpstr>Normalizácia dávky (BN)</vt:lpstr>
      <vt:lpstr>Normalizácia dávky (BN)</vt:lpstr>
      <vt:lpstr>Normalizácia dávky (BN)</vt:lpstr>
      <vt:lpstr> BN pri testovaní  </vt:lpstr>
      <vt:lpstr> BN pri testovaní  </vt:lpstr>
      <vt:lpstr>BN pre konvolučné siete</vt:lpstr>
      <vt:lpstr>Vizualizácia BN pre konvolučné siete</vt:lpstr>
      <vt:lpstr>Vizualizácia BN pre konvolučné siete</vt:lpstr>
      <vt:lpstr>Normalizácia dávky (BN)</vt:lpstr>
      <vt:lpstr>Normalizácia dávky (BN)</vt:lpstr>
      <vt:lpstr>Normalizácia vrstvy (LN)</vt:lpstr>
      <vt:lpstr>Normalizácia vrstvy</vt:lpstr>
      <vt:lpstr>Vizualizácia normalizácie vrstvy</vt:lpstr>
      <vt:lpstr>Normalizácia inštancie (IN)</vt:lpstr>
      <vt:lpstr>Normalizácia inštancie</vt:lpstr>
      <vt:lpstr>Vizualizácia normalizácie inštancie</vt:lpstr>
      <vt:lpstr>Adaptívna IN</vt:lpstr>
      <vt:lpstr>Porovnanie normalizačných vrstiev</vt:lpstr>
      <vt:lpstr>Porovnanie normalizačných vrstiev</vt:lpstr>
      <vt:lpstr>Porovnanie výsledkov metód</vt:lpstr>
      <vt:lpstr>Zhrnutie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438</cp:revision>
  <dcterms:created xsi:type="dcterms:W3CDTF">2015-07-27T05:27:08Z</dcterms:created>
  <dcterms:modified xsi:type="dcterms:W3CDTF">2020-10-31T18:35:19Z</dcterms:modified>
</cp:coreProperties>
</file>