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113"/>
  </p:notesMasterIdLst>
  <p:sldIdLst>
    <p:sldId id="256" r:id="rId2"/>
    <p:sldId id="297" r:id="rId3"/>
    <p:sldId id="584" r:id="rId4"/>
    <p:sldId id="729" r:id="rId5"/>
    <p:sldId id="642" r:id="rId6"/>
    <p:sldId id="643" r:id="rId7"/>
    <p:sldId id="646" r:id="rId8"/>
    <p:sldId id="732" r:id="rId9"/>
    <p:sldId id="733" r:id="rId10"/>
    <p:sldId id="735" r:id="rId11"/>
    <p:sldId id="734" r:id="rId12"/>
    <p:sldId id="737" r:id="rId13"/>
    <p:sldId id="607" r:id="rId14"/>
    <p:sldId id="814" r:id="rId15"/>
    <p:sldId id="738" r:id="rId16"/>
    <p:sldId id="815" r:id="rId17"/>
    <p:sldId id="739" r:id="rId18"/>
    <p:sldId id="740" r:id="rId19"/>
    <p:sldId id="678" r:id="rId20"/>
    <p:sldId id="741" r:id="rId21"/>
    <p:sldId id="742" r:id="rId22"/>
    <p:sldId id="743" r:id="rId23"/>
    <p:sldId id="744" r:id="rId24"/>
    <p:sldId id="745" r:id="rId25"/>
    <p:sldId id="746" r:id="rId26"/>
    <p:sldId id="747" r:id="rId27"/>
    <p:sldId id="816" r:id="rId28"/>
    <p:sldId id="748" r:id="rId29"/>
    <p:sldId id="819" r:id="rId30"/>
    <p:sldId id="817" r:id="rId31"/>
    <p:sldId id="818" r:id="rId32"/>
    <p:sldId id="679" r:id="rId33"/>
    <p:sldId id="749" r:id="rId34"/>
    <p:sldId id="464" r:id="rId35"/>
    <p:sldId id="750" r:id="rId36"/>
    <p:sldId id="751" r:id="rId37"/>
    <p:sldId id="752" r:id="rId38"/>
    <p:sldId id="753" r:id="rId39"/>
    <p:sldId id="754" r:id="rId40"/>
    <p:sldId id="755" r:id="rId41"/>
    <p:sldId id="680" r:id="rId42"/>
    <p:sldId id="820" r:id="rId43"/>
    <p:sldId id="756" r:id="rId44"/>
    <p:sldId id="757" r:id="rId45"/>
    <p:sldId id="759" r:id="rId46"/>
    <p:sldId id="760" r:id="rId47"/>
    <p:sldId id="761" r:id="rId48"/>
    <p:sldId id="762" r:id="rId49"/>
    <p:sldId id="763" r:id="rId50"/>
    <p:sldId id="764" r:id="rId51"/>
    <p:sldId id="765" r:id="rId52"/>
    <p:sldId id="766" r:id="rId53"/>
    <p:sldId id="768" r:id="rId54"/>
    <p:sldId id="769" r:id="rId55"/>
    <p:sldId id="821" r:id="rId56"/>
    <p:sldId id="770" r:id="rId57"/>
    <p:sldId id="771" r:id="rId58"/>
    <p:sldId id="772" r:id="rId59"/>
    <p:sldId id="773" r:id="rId60"/>
    <p:sldId id="774" r:id="rId61"/>
    <p:sldId id="775" r:id="rId62"/>
    <p:sldId id="783" r:id="rId63"/>
    <p:sldId id="782" r:id="rId64"/>
    <p:sldId id="781" r:id="rId65"/>
    <p:sldId id="780" r:id="rId66"/>
    <p:sldId id="779" r:id="rId67"/>
    <p:sldId id="778" r:id="rId68"/>
    <p:sldId id="728" r:id="rId69"/>
    <p:sldId id="785" r:id="rId70"/>
    <p:sldId id="786" r:id="rId71"/>
    <p:sldId id="787" r:id="rId72"/>
    <p:sldId id="784" r:id="rId73"/>
    <p:sldId id="789" r:id="rId74"/>
    <p:sldId id="795" r:id="rId75"/>
    <p:sldId id="794" r:id="rId76"/>
    <p:sldId id="793" r:id="rId77"/>
    <p:sldId id="792" r:id="rId78"/>
    <p:sldId id="791" r:id="rId79"/>
    <p:sldId id="790" r:id="rId80"/>
    <p:sldId id="796" r:id="rId81"/>
    <p:sldId id="797" r:id="rId82"/>
    <p:sldId id="798" r:id="rId83"/>
    <p:sldId id="799" r:id="rId84"/>
    <p:sldId id="822" r:id="rId85"/>
    <p:sldId id="823" r:id="rId86"/>
    <p:sldId id="800" r:id="rId87"/>
    <p:sldId id="827" r:id="rId88"/>
    <p:sldId id="801" r:id="rId89"/>
    <p:sldId id="802" r:id="rId90"/>
    <p:sldId id="825" r:id="rId91"/>
    <p:sldId id="804" r:id="rId92"/>
    <p:sldId id="828" r:id="rId93"/>
    <p:sldId id="829" r:id="rId94"/>
    <p:sldId id="830" r:id="rId95"/>
    <p:sldId id="831" r:id="rId96"/>
    <p:sldId id="832" r:id="rId97"/>
    <p:sldId id="826" r:id="rId98"/>
    <p:sldId id="834" r:id="rId99"/>
    <p:sldId id="835" r:id="rId100"/>
    <p:sldId id="788" r:id="rId101"/>
    <p:sldId id="807" r:id="rId102"/>
    <p:sldId id="809" r:id="rId103"/>
    <p:sldId id="810" r:id="rId104"/>
    <p:sldId id="836" r:id="rId105"/>
    <p:sldId id="837" r:id="rId106"/>
    <p:sldId id="811" r:id="rId107"/>
    <p:sldId id="806" r:id="rId108"/>
    <p:sldId id="813" r:id="rId109"/>
    <p:sldId id="838" r:id="rId110"/>
    <p:sldId id="812" r:id="rId111"/>
    <p:sldId id="758" r:id="rId1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Štýl s motívom 1 - zvýrazneni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660"/>
  </p:normalViewPr>
  <p:slideViewPr>
    <p:cSldViewPr>
      <p:cViewPr varScale="1">
        <p:scale>
          <a:sx n="106" d="100"/>
          <a:sy n="106" d="100"/>
        </p:scale>
        <p:origin x="112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ableStyles" Target="tableStyle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385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err="1" smtClean="0"/>
              <a:t>AlexNet</a:t>
            </a:r>
            <a:r>
              <a:rPr lang="sk-SK" dirty="0" smtClean="0"/>
              <a:t> 9 vrstiev, VGG 16 a 19, to bolo pred </a:t>
            </a:r>
            <a:r>
              <a:rPr lang="sk-SK" dirty="0" err="1" smtClean="0"/>
              <a:t>Batch</a:t>
            </a:r>
            <a:r>
              <a:rPr lang="sk-SK" baseline="0" dirty="0" smtClean="0"/>
              <a:t> </a:t>
            </a:r>
            <a:r>
              <a:rPr lang="sk-SK" baseline="0" dirty="0" err="1" smtClean="0"/>
              <a:t>noramlisation</a:t>
            </a:r>
            <a:r>
              <a:rPr lang="sk-SK" baseline="0" dirty="0" smtClean="0"/>
              <a:t>, tak boli triky – že VGG trénovali na 11 vrstiev a keď to išlo, tak pridali ďalšie vrstvy. Pri </a:t>
            </a:r>
            <a:r>
              <a:rPr lang="sk-SK" baseline="0" dirty="0" err="1" smtClean="0"/>
              <a:t>GoogleNet</a:t>
            </a:r>
            <a:r>
              <a:rPr lang="sk-SK" baseline="0" dirty="0" smtClean="0"/>
              <a:t> sa snažili dostať gradient do nižších vrstiev, to boli triky, ktoré skončili po BN.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642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2015 – </a:t>
            </a:r>
            <a:r>
              <a:rPr lang="sk-SK" dirty="0" err="1" smtClean="0"/>
              <a:t>ResNet</a:t>
            </a:r>
            <a:r>
              <a:rPr lang="sk-SK" dirty="0" smtClean="0"/>
              <a:t>, kde sa časť vstupu</a:t>
            </a:r>
            <a:r>
              <a:rPr lang="sk-SK" baseline="0" dirty="0" smtClean="0"/>
              <a:t> posunula za </a:t>
            </a:r>
            <a:r>
              <a:rPr lang="sk-SK" baseline="0" dirty="0" err="1" smtClean="0"/>
              <a:t>konvolučnú</a:t>
            </a:r>
            <a:r>
              <a:rPr lang="sk-SK" baseline="0" dirty="0" smtClean="0"/>
              <a:t> vrstvu, čo viedlo k tomu, že v prípade, že váhy boli nula, tak to viedlo na identickú funkciu. Čiže sieť sa mohla naučiť, ktoré vrstvy potrebuje a ktoré nie.  Reziduálne bloky umožnili rýchlejší tok gradientu, čo uľahčilo trénovanie siete. Aj ďalšie architektúry sa snažili zjednodušiť tok gradientu, podobne ako to bude v dnešnej prednáške.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327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err="1" smtClean="0"/>
              <a:t>AlexNet</a:t>
            </a:r>
            <a:r>
              <a:rPr lang="sk-SK" dirty="0" smtClean="0"/>
              <a:t> len v poslednej plne prepojenej vrstve mal 38 mil. parametrov 6x6x256x4096,</a:t>
            </a:r>
            <a:r>
              <a:rPr lang="sk-SK" baseline="0" dirty="0" smtClean="0"/>
              <a:t> celkove až 60 mil. parametrov v plne prepojených vrstvách.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5131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Fixná veľkosť vstupu</a:t>
            </a:r>
            <a:r>
              <a:rPr lang="sk-SK" baseline="0" dirty="0" smtClean="0"/>
              <a:t> na fixnú veľkosť výstupu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14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RNN slúžia vo všeobecnosti na spracovanie variabilnej veľkosti vstupu na variabilnú veľkosť výstupu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291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Vstupy variabilnej </a:t>
            </a:r>
            <a:r>
              <a:rPr lang="sk-SK" dirty="0" err="1" smtClean="0"/>
              <a:t>dlžky</a:t>
            </a:r>
            <a:r>
              <a:rPr lang="sk-SK" dirty="0" smtClean="0"/>
              <a:t>, aj výstupy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8575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629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4881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6279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0876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9691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2570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3077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0830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2950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5621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7166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7546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Gradient</a:t>
            </a:r>
            <a:r>
              <a:rPr lang="sk-SK" baseline="0" dirty="0" smtClean="0"/>
              <a:t> na W bola v postate suma gradientov od konca až po začiatok.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1757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5423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Lokálne straty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5243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L je suma lokálnych strát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3170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 tomto</a:t>
            </a:r>
            <a:r>
              <a:rPr lang="sk-SK" baseline="0" dirty="0" smtClean="0"/>
              <a:t> prípade vyhodnocujeme stratu poľa jedného </a:t>
            </a:r>
            <a:r>
              <a:rPr lang="sk-SK" baseline="0" dirty="0" smtClean="0"/>
              <a:t>výstupu</a:t>
            </a:r>
            <a:r>
              <a:rPr lang="sk-SK" baseline="0" dirty="0" smtClean="0"/>
              <a:t>, ktorá v sebe zahŕňa celú postupnosť stavov.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143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679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6674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1257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6684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38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err="1" smtClean="0"/>
              <a:t>Kóder</a:t>
            </a:r>
            <a:r>
              <a:rPr lang="sk-SK" dirty="0" smtClean="0"/>
              <a:t> zakóduje variabilný vstup (napr. v angličtine) do jedného výstup a </a:t>
            </a:r>
            <a:r>
              <a:rPr lang="sk-SK" dirty="0" err="1" smtClean="0"/>
              <a:t>pptom</a:t>
            </a:r>
            <a:r>
              <a:rPr lang="sk-SK" dirty="0" smtClean="0"/>
              <a:t> ten výstup dekóduje jeden na viac na postupnosť slov v inom jazyku.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4535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Ako strojový preklad z jazyka do jazyka:</a:t>
            </a:r>
            <a:r>
              <a:rPr lang="sk-SK" baseline="0" dirty="0" smtClean="0"/>
              <a:t> to vľavo je </a:t>
            </a:r>
            <a:r>
              <a:rPr lang="sk-SK" baseline="0" dirty="0" err="1" smtClean="0"/>
              <a:t>enkóder</a:t>
            </a:r>
            <a:r>
              <a:rPr lang="sk-SK" baseline="0" dirty="0" smtClean="0"/>
              <a:t>  a to vpravo je </a:t>
            </a:r>
            <a:r>
              <a:rPr lang="sk-SK" baseline="0" dirty="0" err="1" smtClean="0"/>
              <a:t>dekóder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5895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33039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2584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75689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37694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4063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05825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51226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Trénovanie celého</a:t>
            </a:r>
            <a:r>
              <a:rPr lang="sk-SK" baseline="0" dirty="0" smtClean="0"/>
              <a:t> jazyka, alebo napr. </a:t>
            </a:r>
            <a:r>
              <a:rPr lang="sk-SK" baseline="0" dirty="0" err="1" smtClean="0"/>
              <a:t>Wikipédie</a:t>
            </a:r>
            <a:r>
              <a:rPr lang="sk-SK" baseline="0" dirty="0" smtClean="0"/>
              <a:t>. Dopredný chod pre celú </a:t>
            </a:r>
            <a:r>
              <a:rPr lang="sk-SK" baseline="0" dirty="0" err="1" smtClean="0"/>
              <a:t>Wiki</a:t>
            </a:r>
            <a:r>
              <a:rPr lang="sk-SK" baseline="0" dirty="0" smtClean="0"/>
              <a:t>, potom strata a spätný chod. To by trvalo strašne dlho a bolo by to veľmi neefektívne. Preto sa používa skrátené spätné šírenie.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28238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Trénovanie celého</a:t>
            </a:r>
            <a:r>
              <a:rPr lang="sk-SK" baseline="0" dirty="0" smtClean="0"/>
              <a:t> jazyka, alebo napr. </a:t>
            </a:r>
            <a:r>
              <a:rPr lang="sk-SK" baseline="0" dirty="0" err="1" smtClean="0"/>
              <a:t>Wikipédie</a:t>
            </a:r>
            <a:r>
              <a:rPr lang="sk-SK" baseline="0" dirty="0" smtClean="0"/>
              <a:t>. Dopredný chod pre celú </a:t>
            </a:r>
            <a:r>
              <a:rPr lang="sk-SK" baseline="0" dirty="0" err="1" smtClean="0"/>
              <a:t>Wiki</a:t>
            </a:r>
            <a:r>
              <a:rPr lang="sk-SK" baseline="0" dirty="0" smtClean="0"/>
              <a:t>, potom strata a spätný chod. To by trvalo strašne dlho a bolo by to veľmi neefektívne. Preto sa používa skrátené spätné šírenie.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49513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78451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46120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71639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99925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16996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72977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30060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15386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76744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319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0849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75870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64123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69388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12818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06656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78699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Databáza Microsoft COCO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01902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69590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49607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44235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27755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70096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1546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17255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54391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90492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46935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15454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82837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Namiesto vektora popisujúceho obraz, vyprodukuje</a:t>
            </a:r>
            <a:r>
              <a:rPr lang="sk-SK" baseline="0" dirty="0" smtClean="0"/>
              <a:t> CNN množinu L vektorov pre každú zaujímavú časť  (lokalitu) obrazu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61570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52760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39141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878970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29097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58328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134810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22114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55248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23665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Kombinácia vstupu zo CN a z otázky sa</a:t>
            </a:r>
            <a:r>
              <a:rPr lang="sk-SK" baseline="0" dirty="0" smtClean="0"/>
              <a:t> robí najčastejšie zreťazením </a:t>
            </a:r>
            <a:r>
              <a:rPr lang="sk-SK" baseline="0" dirty="0" err="1" smtClean="0"/>
              <a:t>týcht</a:t>
            </a:r>
            <a:r>
              <a:rPr lang="sk-SK" baseline="0" dirty="0" smtClean="0"/>
              <a:t> dvoch vektorov.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895207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629124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14979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030895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LSTM tu boli už v r. 1997, odstraňujú problémy s gradientom v RNN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164943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16395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748483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03314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7746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198012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307120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385022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858232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31452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713586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538000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875032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LSTM tu boli už v r. 1997, odstraňujú problémy s gradientom v RNN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376723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227960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344239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Pritom </a:t>
            </a:r>
            <a:r>
              <a:rPr lang="sk-SK" i="1" dirty="0" smtClean="0"/>
              <a:t>f</a:t>
            </a:r>
            <a:r>
              <a:rPr lang="sk-SK" i="0" dirty="0" smtClean="0"/>
              <a:t> nie je rovnaké ako v prípade RNN, takže nehrozí explózia gradientu alebo jeho miznutie.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248345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55862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862597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799514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015167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661327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315248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492627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019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46F16-864B-4368-98B9-E0608F352DAE}" type="datetime1">
              <a:rPr lang="en-US" smtClean="0"/>
              <a:t>11/15/2020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EDDE7757-2E08-4755-880F-23966D0D8550}" type="datetime1">
              <a:rPr lang="en-US" smtClean="0"/>
              <a:t>11/15/2020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59EBB-12B2-471E-B2AA-646E563C0070}" type="datetime1">
              <a:rPr lang="en-US" smtClean="0"/>
              <a:t>11/15/2020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DD452-420C-4D55-908D-81B8EBA6944C}" type="datetime1">
              <a:rPr lang="en-US" smtClean="0"/>
              <a:t>11/15/2020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1824-64A8-4C4B-A6C7-012B58E3037B}" type="datetime1">
              <a:rPr lang="en-US" smtClean="0"/>
              <a:t>11/15/2020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0AB6-D6E6-49FE-B9C6-D4BD6328B636}" type="datetime1">
              <a:rPr lang="en-US" smtClean="0"/>
              <a:t>11/15/2020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6B3DD-459C-4DF3-8512-1290227B92C9}" type="datetime1">
              <a:rPr lang="en-US" smtClean="0"/>
              <a:t>11/15/2020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E80DB-E070-43C2-9589-C4222D3B8BE0}" type="datetime1">
              <a:rPr lang="en-US" smtClean="0"/>
              <a:t>11/15/2020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7A7E-964D-4673-BE9B-1B48E06DB06B}" type="datetime1">
              <a:rPr lang="en-US" smtClean="0"/>
              <a:t>11/15/2020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FDB73-5ACC-4F19-BDB2-0A5B338BEED2}" type="datetime1">
              <a:rPr lang="en-US" smtClean="0"/>
              <a:t>11/15/2020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64C05-ED77-498D-97C1-C002D7D0B506}" type="datetime1">
              <a:rPr lang="en-US" smtClean="0"/>
              <a:t>11/15/2020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781BA60-BDC1-4AF8-87DD-6CD5A3962D4C}" type="datetime1">
              <a:rPr lang="en-US" smtClean="0"/>
              <a:t>11/15/2020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6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7.png"/><Relationship Id="rId9" Type="http://schemas.openxmlformats.org/officeDocument/2006/relationships/image" Target="../media/image63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6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7.png"/><Relationship Id="rId9" Type="http://schemas.openxmlformats.org/officeDocument/2006/relationships/image" Target="../media/image63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6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93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3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3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92.png"/><Relationship Id="rId4" Type="http://schemas.openxmlformats.org/officeDocument/2006/relationships/image" Target="../media/image93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92.png"/><Relationship Id="rId4" Type="http://schemas.openxmlformats.org/officeDocument/2006/relationships/image" Target="../media/image93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92.png"/><Relationship Id="rId4" Type="http://schemas.openxmlformats.org/officeDocument/2006/relationships/image" Target="../media/image93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0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png"/><Relationship Id="rId4" Type="http://schemas.openxmlformats.org/officeDocument/2006/relationships/image" Target="../media/image110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96752"/>
            <a:ext cx="9144000" cy="2448272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Neurónové siete </a:t>
            </a:r>
            <a:br>
              <a:rPr lang="sk-SK" dirty="0" smtClean="0"/>
            </a:br>
            <a:r>
              <a:rPr lang="sk-SK" dirty="0" smtClean="0"/>
              <a:t>pre počítačové videnie</a:t>
            </a:r>
            <a:br>
              <a:rPr lang="sk-SK" dirty="0" smtClean="0"/>
            </a:br>
            <a:r>
              <a:rPr lang="sk-SK" sz="3600" dirty="0" err="1" smtClean="0"/>
              <a:t>šk.r</a:t>
            </a:r>
            <a:r>
              <a:rPr lang="sk-SK" sz="3600" dirty="0" smtClean="0"/>
              <a:t>. 2020-21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429000"/>
            <a:ext cx="7854696" cy="1568616"/>
          </a:xfrm>
        </p:spPr>
        <p:txBody>
          <a:bodyPr>
            <a:normAutofit/>
          </a:bodyPr>
          <a:lstStyle/>
          <a:p>
            <a:endParaRPr lang="sk-SK" sz="4400" dirty="0" smtClean="0"/>
          </a:p>
          <a:p>
            <a:pPr algn="ctr"/>
            <a:r>
              <a:rPr lang="sk-SK" sz="4400" dirty="0" smtClean="0"/>
              <a:t>Rekurentné neurónové siete</a:t>
            </a:r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20816"/>
            <a:ext cx="7854696" cy="1248544"/>
          </a:xfrm>
          <a:prstGeom prst="rect">
            <a:avLst/>
          </a:prstGeom>
        </p:spPr>
        <p:txBody>
          <a:bodyPr vert="horz" lIns="0" rIns="18288">
            <a:normAutofit lnSpcReduction="10000"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sk-SK" sz="3600" dirty="0" smtClean="0"/>
              <a:t>RNDr. Zuzana Černeková, PhD.</a:t>
            </a:r>
            <a:endParaRPr kumimoji="0" lang="sk-SK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Štruktúra dnešnej prednášky 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Základné RNN</a:t>
            </a: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Ukážky fungovania RNN</a:t>
            </a:r>
          </a:p>
          <a:p>
            <a:pPr>
              <a:spcBef>
                <a:spcPts val="1800"/>
              </a:spcBef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Slovný popis obrazu</a:t>
            </a:r>
          </a:p>
          <a:p>
            <a:pPr>
              <a:spcBef>
                <a:spcPts val="1800"/>
              </a:spcBef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Slovný popis s pozornosťou</a:t>
            </a:r>
          </a:p>
          <a:p>
            <a:pPr>
              <a:spcBef>
                <a:spcPts val="1800"/>
              </a:spcBef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Tok gradientu v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RNN</a:t>
            </a:r>
          </a:p>
          <a:p>
            <a:pPr>
              <a:spcBef>
                <a:spcPts val="1800"/>
              </a:spcBef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LSTM</a:t>
            </a:r>
          </a:p>
          <a:p>
            <a:pPr>
              <a:spcBef>
                <a:spcPts val="1800"/>
              </a:spcBef>
            </a:pP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59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Opakovanie 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CNN architektúry</a:t>
            </a: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ject 2"/>
          <p:cNvSpPr/>
          <p:nvPr/>
        </p:nvSpPr>
        <p:spPr>
          <a:xfrm>
            <a:off x="-1" y="1988840"/>
            <a:ext cx="4881979" cy="26667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5004048" y="1725364"/>
            <a:ext cx="2467230" cy="44869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400" y="1196750"/>
            <a:ext cx="1572600" cy="5149966"/>
          </a:xfrm>
          <a:prstGeom prst="rect">
            <a:avLst/>
          </a:prstGeom>
        </p:spPr>
      </p:pic>
      <p:pic>
        <p:nvPicPr>
          <p:cNvPr id="15" name="Obrázok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7" y="4823938"/>
            <a:ext cx="4848902" cy="156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99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Opakovanie 2 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CNN architektúry</a:t>
            </a: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2856"/>
            <a:ext cx="5029966" cy="2509574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06947"/>
            <a:ext cx="6413924" cy="1343175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275" y="1196750"/>
            <a:ext cx="3658725" cy="370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45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Opakovanie 3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Porovnanie zložitosti</a:t>
            </a: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bject 2"/>
          <p:cNvSpPr/>
          <p:nvPr/>
        </p:nvSpPr>
        <p:spPr>
          <a:xfrm>
            <a:off x="0" y="2204864"/>
            <a:ext cx="9143999" cy="35096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9953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dirty="0" smtClean="0"/>
              <a:t>Opakovanie 4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196752"/>
            <a:ext cx="5796136" cy="5158173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Efektívne siete –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MobileNets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</a:pPr>
            <a:r>
              <a:rPr lang="sk-SK" sz="28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Hĺbkové separovateľné </a:t>
            </a:r>
            <a:r>
              <a:rPr lang="sk-SK" sz="2800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konvolúcie</a:t>
            </a:r>
            <a:r>
              <a:rPr lang="sk-SK" sz="28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800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nahradzajú</a:t>
            </a:r>
            <a:r>
              <a:rPr lang="sk-SK" sz="28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štandardné rozdelením na hĺbkovú a 1x1 </a:t>
            </a:r>
            <a:r>
              <a:rPr lang="sk-SK" sz="2800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konvolúciu</a:t>
            </a:r>
            <a:endParaRPr lang="sk-SK" sz="2800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</a:pPr>
            <a:r>
              <a:rPr lang="sk-SK" sz="28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 to omnoho efektívnejšie, s malou stratou presnosti</a:t>
            </a:r>
          </a:p>
          <a:p>
            <a:pPr>
              <a:spcBef>
                <a:spcPts val="1200"/>
              </a:spcBef>
            </a:pPr>
            <a:r>
              <a:rPr lang="sk-SK" sz="28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Následne MobileNetV2 v r. 2018 (</a:t>
            </a:r>
            <a:r>
              <a:rPr lang="sk-SK" sz="2800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Sandler</a:t>
            </a:r>
            <a:r>
              <a:rPr lang="sk-SK" sz="28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iní)</a:t>
            </a:r>
          </a:p>
          <a:p>
            <a:pPr>
              <a:spcBef>
                <a:spcPts val="1200"/>
              </a:spcBef>
            </a:pPr>
            <a:r>
              <a:rPr lang="sk-SK" sz="28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Ostatné práce v tejto oblasti, napr. </a:t>
            </a:r>
            <a:r>
              <a:rPr lang="sk-SK" sz="2800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ShuffleNet</a:t>
            </a:r>
            <a:r>
              <a:rPr lang="sk-SK" sz="28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sk-SK" sz="2800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Zhang</a:t>
            </a:r>
            <a:r>
              <a:rPr lang="sk-SK" sz="28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iní, 2018)</a:t>
            </a:r>
          </a:p>
          <a:p>
            <a:endParaRPr lang="sk-SK" sz="2800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159" y="1916832"/>
            <a:ext cx="3366841" cy="4291798"/>
          </a:xfrm>
        </p:spPr>
      </p:pic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90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Rekurentné neurónové siete (RNN)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Jednoduché neurónové siete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95" y="2060847"/>
            <a:ext cx="9147495" cy="2848563"/>
          </a:xfrm>
          <a:prstGeom prst="rect">
            <a:avLst/>
          </a:prstGeom>
        </p:spPr>
      </p:pic>
      <p:cxnSp>
        <p:nvCxnSpPr>
          <p:cNvPr id="9" name="Rovná spojovacia šípka 8"/>
          <p:cNvCxnSpPr/>
          <p:nvPr/>
        </p:nvCxnSpPr>
        <p:spPr>
          <a:xfrm flipH="1" flipV="1">
            <a:off x="683568" y="5085184"/>
            <a:ext cx="1080120" cy="72008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588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Rekurentné neurónové siete (RNN)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30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napr. 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Titulok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obrazu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200" b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obraz        postupnosť slov</a:t>
            </a:r>
            <a:endParaRPr lang="sk-SK" sz="32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95" y="2060847"/>
            <a:ext cx="9147495" cy="2848563"/>
          </a:xfrm>
          <a:prstGeom prst="rect">
            <a:avLst/>
          </a:prstGeom>
        </p:spPr>
      </p:pic>
      <p:cxnSp>
        <p:nvCxnSpPr>
          <p:cNvPr id="9" name="Rovná spojovacia šípka 8"/>
          <p:cNvCxnSpPr/>
          <p:nvPr/>
        </p:nvCxnSpPr>
        <p:spPr>
          <a:xfrm flipH="1" flipV="1">
            <a:off x="2051720" y="5013176"/>
            <a:ext cx="720080" cy="93610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0336"/>
            <a:ext cx="9144182" cy="2847531"/>
          </a:xfrm>
          <a:prstGeom prst="rect">
            <a:avLst/>
          </a:prstGeom>
        </p:spPr>
      </p:pic>
      <p:sp>
        <p:nvSpPr>
          <p:cNvPr id="11" name="Šípka doprava 10"/>
          <p:cNvSpPr/>
          <p:nvPr/>
        </p:nvSpPr>
        <p:spPr>
          <a:xfrm>
            <a:off x="3851920" y="6165304"/>
            <a:ext cx="504056" cy="191046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6273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Rekurentné neurónové siete (RNN)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30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napr. 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Predikcia akcie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postupnosť video snímok	       trieda akcie</a:t>
            </a:r>
            <a:endParaRPr lang="sk-SK" sz="32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95" y="2060847"/>
            <a:ext cx="9147495" cy="2848563"/>
          </a:xfrm>
          <a:prstGeom prst="rect">
            <a:avLst/>
          </a:prstGeom>
        </p:spPr>
      </p:pic>
      <p:cxnSp>
        <p:nvCxnSpPr>
          <p:cNvPr id="9" name="Rovná spojovacia šípka 8"/>
          <p:cNvCxnSpPr/>
          <p:nvPr/>
        </p:nvCxnSpPr>
        <p:spPr>
          <a:xfrm flipH="1" flipV="1">
            <a:off x="3779912" y="4948870"/>
            <a:ext cx="1872208" cy="433086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0336"/>
            <a:ext cx="9144182" cy="2847531"/>
          </a:xfrm>
          <a:prstGeom prst="rect">
            <a:avLst/>
          </a:prstGeom>
        </p:spPr>
      </p:pic>
      <p:sp>
        <p:nvSpPr>
          <p:cNvPr id="11" name="Šípka doprava 10"/>
          <p:cNvSpPr/>
          <p:nvPr/>
        </p:nvSpPr>
        <p:spPr>
          <a:xfrm>
            <a:off x="6372200" y="6124302"/>
            <a:ext cx="504056" cy="191046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5767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Rekurentné neurónové siete (RNN)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30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napr. 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Popis videa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postupnosť video snímok	     popis</a:t>
            </a:r>
            <a:endParaRPr lang="sk-SK" sz="32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95" y="2060847"/>
            <a:ext cx="9147495" cy="2848563"/>
          </a:xfrm>
          <a:prstGeom prst="rect">
            <a:avLst/>
          </a:prstGeom>
        </p:spPr>
      </p:pic>
      <p:cxnSp>
        <p:nvCxnSpPr>
          <p:cNvPr id="9" name="Rovná spojovacia šípka 8"/>
          <p:cNvCxnSpPr/>
          <p:nvPr/>
        </p:nvCxnSpPr>
        <p:spPr>
          <a:xfrm flipV="1">
            <a:off x="5652120" y="4907867"/>
            <a:ext cx="504056" cy="542015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0336"/>
            <a:ext cx="9144182" cy="2847531"/>
          </a:xfrm>
          <a:prstGeom prst="rect">
            <a:avLst/>
          </a:prstGeom>
        </p:spPr>
      </p:pic>
      <p:sp>
        <p:nvSpPr>
          <p:cNvPr id="11" name="Šípka doprava 10"/>
          <p:cNvSpPr/>
          <p:nvPr/>
        </p:nvSpPr>
        <p:spPr>
          <a:xfrm>
            <a:off x="6228184" y="6096879"/>
            <a:ext cx="504056" cy="259471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4929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Rekurentné neurónové siete (RNN)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0"/>
              </a:spcBef>
              <a:buNone/>
            </a:pP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napr. 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Klasifikácia videa po 					jednotlivých snímkach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				</a:t>
            </a: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95" y="2060847"/>
            <a:ext cx="9147495" cy="2848563"/>
          </a:xfrm>
          <a:prstGeom prst="rect">
            <a:avLst/>
          </a:prstGeom>
        </p:spPr>
      </p:pic>
      <p:cxnSp>
        <p:nvCxnSpPr>
          <p:cNvPr id="9" name="Rovná spojovacia šípka 8"/>
          <p:cNvCxnSpPr/>
          <p:nvPr/>
        </p:nvCxnSpPr>
        <p:spPr>
          <a:xfrm flipV="1">
            <a:off x="6660232" y="4907867"/>
            <a:ext cx="1728192" cy="46534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0336"/>
            <a:ext cx="9144182" cy="284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48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Rekurentná</a:t>
            </a:r>
            <a:r>
              <a:rPr lang="sk-SK" sz="5400" dirty="0" smtClean="0"/>
              <a:t> neurónová sieť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524722"/>
          </a:xfrm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endParaRPr lang="sk-SK" sz="28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28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412776"/>
            <a:ext cx="2235329" cy="4360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/>
              <a:t>Rekurentná</a:t>
            </a:r>
            <a:r>
              <a:rPr lang="sk-SK" sz="5400" dirty="0"/>
              <a:t> neurónová sieť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524722"/>
          </a:xfrm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endParaRPr lang="sk-SK" sz="28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28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Hlavná myšlienka: RNN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majú „vnútorný stav“, kto-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28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rý</a:t>
            </a: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sa aktualizuje, ako sa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spracováva postupnosť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412776"/>
            <a:ext cx="2235329" cy="4360542"/>
          </a:xfrm>
          <a:prstGeom prst="rect">
            <a:avLst/>
          </a:prstGeom>
        </p:spPr>
      </p:pic>
      <p:cxnSp>
        <p:nvCxnSpPr>
          <p:cNvPr id="10" name="Rovná spojovacia šípka 9"/>
          <p:cNvCxnSpPr/>
          <p:nvPr/>
        </p:nvCxnSpPr>
        <p:spPr>
          <a:xfrm flipH="1">
            <a:off x="4355976" y="2780928"/>
            <a:ext cx="1080120" cy="6480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807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/>
              <a:t>Rekurentná</a:t>
            </a:r>
            <a:r>
              <a:rPr lang="sk-SK" sz="5400" dirty="0"/>
              <a:t> neurónová sieť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524722"/>
          </a:xfrm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endParaRPr lang="sk-SK" sz="28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28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8489"/>
            <a:ext cx="9144000" cy="471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63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/>
              <a:t>Rekurentná</a:t>
            </a:r>
            <a:r>
              <a:rPr lang="sk-SK" sz="5400" dirty="0"/>
              <a:t> neurónová sieť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524722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Môžeme spracovať postupnosť vektorov </a:t>
                </a: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x </a:t>
                </a:r>
                <a:r>
                  <a:rPr lang="sk-SK" sz="32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aplikova</a:t>
                </a: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-ním</a:t>
                </a: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2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rekurentnej</a:t>
                </a: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formuly </a:t>
                </a: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v každom časovom kroku: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sz="2800" i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sz="2800" i="1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4800" dirty="0" smtClean="0">
                    <a:cs typeface="Calibri" panose="020F0502020204030204" pitchFamily="34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48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h</m:t>
                        </m:r>
                      </m:e>
                      <m:sub>
                        <m: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</m:sub>
                    </m:sSub>
                    <m:r>
                      <a:rPr lang="sk-SK" sz="4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sub>
                    </m:sSub>
                    <m:r>
                      <a:rPr lang="sk-SK" sz="4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sSub>
                      <m:sSubPr>
                        <m:ctrlP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h</m:t>
                        </m:r>
                      </m:e>
                      <m:sub>
                        <m: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  <m: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−1</m:t>
                        </m:r>
                      </m:sub>
                    </m:sSub>
                    <m:r>
                      <a:rPr lang="sk-SK" sz="4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 </m:t>
                    </m:r>
                    <m:sSub>
                      <m:sSubPr>
                        <m:ctrlP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</m:sub>
                    </m:sSub>
                    <m:r>
                      <a:rPr lang="sk-SK" sz="4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sk-SK" sz="48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200" dirty="0" smtClean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nový stav		  </a:t>
                </a:r>
                <a:r>
                  <a:rPr lang="sk-SK" sz="3200" dirty="0" smtClean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starý stav  </a:t>
                </a:r>
                <a:r>
                  <a:rPr lang="sk-SK" sz="32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vstupný vek-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sz="32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			</a:t>
                </a:r>
                <a:r>
                  <a:rPr lang="sk-SK" sz="32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200" dirty="0" err="1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tor</a:t>
                </a:r>
                <a:r>
                  <a:rPr lang="sk-SK" sz="32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v čase </a:t>
                </a:r>
                <a:r>
                  <a:rPr lang="sk-SK" sz="3200" i="1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dirty="0" smtClean="0">
                    <a:solidFill>
                      <a:srgbClr val="7030A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nejaká funkcia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dirty="0" smtClean="0">
                    <a:solidFill>
                      <a:srgbClr val="7030A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s parametrami </a:t>
                </a:r>
                <a:r>
                  <a:rPr lang="sk-SK" sz="3200" i="1" dirty="0" smtClean="0">
                    <a:solidFill>
                      <a:srgbClr val="7030A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W</a:t>
                </a:r>
                <a:endParaRPr lang="sk-SK" sz="3200" dirty="0">
                  <a:solidFill>
                    <a:srgbClr val="7030A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endParaRPr lang="sk-SK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524722"/>
              </a:xfrm>
              <a:blipFill rotWithShape="0">
                <a:blip r:embed="rId3"/>
                <a:stretch>
                  <a:fillRect l="-1667" t="-143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499" y="2216231"/>
            <a:ext cx="2106602" cy="4109430"/>
          </a:xfrm>
          <a:prstGeom prst="rect">
            <a:avLst/>
          </a:prstGeom>
        </p:spPr>
      </p:pic>
      <p:sp>
        <p:nvSpPr>
          <p:cNvPr id="7" name="Obdĺžnik 6"/>
          <p:cNvSpPr/>
          <p:nvPr/>
        </p:nvSpPr>
        <p:spPr>
          <a:xfrm>
            <a:off x="899592" y="3140968"/>
            <a:ext cx="792088" cy="64807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/>
          <p:cNvSpPr/>
          <p:nvPr/>
        </p:nvSpPr>
        <p:spPr>
          <a:xfrm>
            <a:off x="2267744" y="3140968"/>
            <a:ext cx="792088" cy="648072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/>
          <p:cNvSpPr/>
          <p:nvPr/>
        </p:nvSpPr>
        <p:spPr>
          <a:xfrm>
            <a:off x="3347864" y="3140968"/>
            <a:ext cx="1080120" cy="64807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/>
          <p:cNvSpPr/>
          <p:nvPr/>
        </p:nvSpPr>
        <p:spPr>
          <a:xfrm>
            <a:off x="4644008" y="3140968"/>
            <a:ext cx="576064" cy="6480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14" name="Rovná spojovacia šípka 13"/>
          <p:cNvCxnSpPr/>
          <p:nvPr/>
        </p:nvCxnSpPr>
        <p:spPr>
          <a:xfrm flipV="1">
            <a:off x="2267744" y="3933056"/>
            <a:ext cx="288032" cy="936104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974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/>
              <a:t>Rekurentná</a:t>
            </a:r>
            <a:r>
              <a:rPr lang="sk-SK" sz="5400" dirty="0"/>
              <a:t> neurónová sieť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524722"/>
          </a:xfrm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endParaRPr lang="sk-SK" sz="28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28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1" y="1567769"/>
            <a:ext cx="9144000" cy="441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1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/>
              <a:t>Rekurentná</a:t>
            </a:r>
            <a:r>
              <a:rPr lang="sk-SK" sz="5400" dirty="0"/>
              <a:t> neurónová sieť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524722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Môžeme spracovať postupnosť vektorov </a:t>
                </a: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x </a:t>
                </a:r>
                <a:r>
                  <a:rPr lang="sk-SK" sz="32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aplikova</a:t>
                </a: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-ním</a:t>
                </a: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2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rekurentnej</a:t>
                </a: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formuly </a:t>
                </a: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v každom časovom kroku: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sz="2800" i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sz="2800" i="1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4800" dirty="0" smtClean="0">
                    <a:cs typeface="Calibri" panose="020F0502020204030204" pitchFamily="34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48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h</m:t>
                        </m:r>
                      </m:e>
                      <m:sub>
                        <m: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</m:sub>
                    </m:sSub>
                    <m:r>
                      <a:rPr lang="sk-SK" sz="4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sub>
                    </m:sSub>
                    <m:r>
                      <a:rPr lang="sk-SK" sz="4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sSub>
                      <m:sSubPr>
                        <m:ctrlP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h</m:t>
                        </m:r>
                      </m:e>
                      <m:sub>
                        <m: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  <m: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−1</m:t>
                        </m:r>
                      </m:sub>
                    </m:sSub>
                    <m:r>
                      <a:rPr lang="sk-SK" sz="4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 </m:t>
                    </m:r>
                    <m:sSub>
                      <m:sSubPr>
                        <m:ctrlP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</m:sub>
                    </m:sSub>
                    <m:r>
                      <a:rPr lang="sk-SK" sz="4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sk-SK" sz="48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endParaRPr lang="sk-SK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2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Poznámka: V každom časovom kroku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sa používa rovnaká funkcia a rovnaká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množina parametrov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524722"/>
              </a:xfrm>
              <a:blipFill rotWithShape="0">
                <a:blip r:embed="rId3"/>
                <a:stretch>
                  <a:fillRect l="-1667" t="-143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499" y="2216231"/>
            <a:ext cx="2106602" cy="410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35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Jednoduchá RNN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524722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Stav pozostáva z jedného „skrytého“ vektora </a:t>
                </a:r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h:</a:t>
                </a: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sz="2800" i="1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4800" dirty="0" smtClean="0">
                    <a:cs typeface="Calibri" panose="020F0502020204030204" pitchFamily="34" charset="0"/>
                  </a:rPr>
                  <a:t>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48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h</m:t>
                        </m:r>
                      </m:e>
                      <m:sub>
                        <m: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</m:sub>
                    </m:sSub>
                    <m:r>
                      <a:rPr lang="sk-SK" sz="4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sub>
                    </m:sSub>
                    <m:r>
                      <a:rPr lang="sk-SK" sz="4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sSub>
                      <m:sSubPr>
                        <m:ctrlP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h</m:t>
                        </m:r>
                      </m:e>
                      <m:sub>
                        <m: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  <m: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−1</m:t>
                        </m:r>
                      </m:sub>
                    </m:sSub>
                    <m:r>
                      <a:rPr lang="sk-SK" sz="4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 </m:t>
                    </m:r>
                    <m:sSub>
                      <m:sSubPr>
                        <m:ctrlP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sk-SK" sz="4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</m:sub>
                    </m:sSub>
                    <m:r>
                      <a:rPr lang="sk-SK" sz="4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sk-SK" sz="48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sz="4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sz="48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endParaRPr lang="sk-SK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2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524722"/>
              </a:xfrm>
              <a:blipFill rotWithShape="0">
                <a:blip r:embed="rId3"/>
                <a:stretch>
                  <a:fillRect l="-2000" t="-1654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4077072"/>
            <a:ext cx="6300192" cy="1754484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059130"/>
            <a:ext cx="1933845" cy="3772426"/>
          </a:xfrm>
          <a:prstGeom prst="rect">
            <a:avLst/>
          </a:prstGeom>
        </p:spPr>
      </p:pic>
      <p:cxnSp>
        <p:nvCxnSpPr>
          <p:cNvPr id="10" name="Rovná spojovacia šípka 9"/>
          <p:cNvCxnSpPr/>
          <p:nvPr/>
        </p:nvCxnSpPr>
        <p:spPr>
          <a:xfrm flipH="1">
            <a:off x="5796136" y="3068960"/>
            <a:ext cx="360040" cy="8901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964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 RNN: Výpočtový graf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19</a:t>
            </a:fld>
            <a:endParaRPr lang="en-US"/>
          </a:p>
        </p:txBody>
      </p:sp>
      <p:pic>
        <p:nvPicPr>
          <p:cNvPr id="11" name="Zástupný symbol obsahu 10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3593323"/>
            <a:ext cx="7848872" cy="2763028"/>
          </a:xfrm>
        </p:spPr>
      </p:pic>
    </p:spTree>
    <p:extLst>
      <p:ext uri="{BB962C8B-B14F-4D97-AF65-F5344CB8AC3E}">
        <p14:creationId xmlns:p14="http://schemas.microsoft.com/office/powerpoint/2010/main" val="406618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 RNN: Výpočtový graf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20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94" y="3479890"/>
            <a:ext cx="7973506" cy="2876459"/>
          </a:xfrm>
        </p:spPr>
      </p:pic>
    </p:spTree>
    <p:extLst>
      <p:ext uri="{BB962C8B-B14F-4D97-AF65-F5344CB8AC3E}">
        <p14:creationId xmlns:p14="http://schemas.microsoft.com/office/powerpoint/2010/main" val="406196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 RNN: Výpočtový graf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21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55" y="3386185"/>
            <a:ext cx="8111558" cy="2970165"/>
          </a:xfrm>
        </p:spPr>
      </p:pic>
    </p:spTree>
    <p:extLst>
      <p:ext uri="{BB962C8B-B14F-4D97-AF65-F5344CB8AC3E}">
        <p14:creationId xmlns:p14="http://schemas.microsoft.com/office/powerpoint/2010/main" val="373888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 RNN: Výpočtový graf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27186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Použije rovnakú váhovú maticu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v každom časovom kroku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404553"/>
            <a:ext cx="8172400" cy="2920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19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r>
              <a:rPr lang="sk-SK" sz="5400" dirty="0" smtClean="0"/>
              <a:t> RNN: Výpočtový graf: Veľa na veľa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23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230776"/>
            <a:ext cx="8213559" cy="4125573"/>
          </a:xfrm>
        </p:spPr>
      </p:pic>
    </p:spTree>
    <p:extLst>
      <p:ext uri="{BB962C8B-B14F-4D97-AF65-F5344CB8AC3E}">
        <p14:creationId xmlns:p14="http://schemas.microsoft.com/office/powerpoint/2010/main" val="314722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r>
              <a:rPr lang="sk-SK" sz="5400" dirty="0"/>
              <a:t> RNN: Výpočtový graf: </a:t>
            </a:r>
            <a:r>
              <a:rPr lang="sk-SK" sz="5400" dirty="0" smtClean="0"/>
              <a:t>Veľa na veľa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24</a:t>
            </a:fld>
            <a:endParaRPr lang="en-US"/>
          </a:p>
        </p:txBody>
      </p:sp>
      <p:pic>
        <p:nvPicPr>
          <p:cNvPr id="11" name="Zástupný symbol obsahu 10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2" y="2230167"/>
            <a:ext cx="9130478" cy="4126183"/>
          </a:xfrm>
        </p:spPr>
      </p:pic>
    </p:spTree>
    <p:extLst>
      <p:ext uri="{BB962C8B-B14F-4D97-AF65-F5344CB8AC3E}">
        <p14:creationId xmlns:p14="http://schemas.microsoft.com/office/powerpoint/2010/main" val="105313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r>
              <a:rPr lang="sk-SK" sz="5400" dirty="0"/>
              <a:t> RNN: Výpočtový graf: Viac na viac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25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2805"/>
            <a:ext cx="9144000" cy="4997082"/>
          </a:xfrm>
        </p:spPr>
      </p:pic>
    </p:spTree>
    <p:extLst>
      <p:ext uri="{BB962C8B-B14F-4D97-AF65-F5344CB8AC3E}">
        <p14:creationId xmlns:p14="http://schemas.microsoft.com/office/powerpoint/2010/main" val="329690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r>
              <a:rPr lang="sk-SK" sz="5400" dirty="0"/>
              <a:t> RNN: Výpočtový graf: </a:t>
            </a:r>
            <a:r>
              <a:rPr lang="sk-SK" sz="5400" dirty="0" smtClean="0"/>
              <a:t>Veľa </a:t>
            </a:r>
            <a:r>
              <a:rPr lang="sk-SK" sz="5400" dirty="0"/>
              <a:t>na </a:t>
            </a:r>
            <a:r>
              <a:rPr lang="sk-SK" sz="5400" dirty="0" smtClean="0"/>
              <a:t>jeden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26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6858"/>
            <a:ext cx="8229600" cy="4119492"/>
          </a:xfrm>
        </p:spPr>
      </p:pic>
    </p:spTree>
    <p:extLst>
      <p:ext uri="{BB962C8B-B14F-4D97-AF65-F5344CB8AC3E}">
        <p14:creationId xmlns:p14="http://schemas.microsoft.com/office/powerpoint/2010/main" val="81782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r>
              <a:rPr lang="sk-SK" sz="5400" dirty="0"/>
              <a:t> RNN: Výpočtový graf: </a:t>
            </a:r>
            <a:r>
              <a:rPr lang="sk-SK" sz="5400" dirty="0" smtClean="0"/>
              <a:t>Veľa </a:t>
            </a:r>
            <a:r>
              <a:rPr lang="sk-SK" sz="5400" dirty="0"/>
              <a:t>na </a:t>
            </a:r>
            <a:r>
              <a:rPr lang="sk-SK" sz="5400" dirty="0" smtClean="0"/>
              <a:t>jeden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27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30450"/>
            <a:ext cx="8229600" cy="4025900"/>
          </a:xfrm>
        </p:spPr>
      </p:pic>
    </p:spTree>
    <p:extLst>
      <p:ext uri="{BB962C8B-B14F-4D97-AF65-F5344CB8AC3E}">
        <p14:creationId xmlns:p14="http://schemas.microsoft.com/office/powerpoint/2010/main" val="325970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r>
              <a:rPr lang="sk-SK" sz="5400" dirty="0"/>
              <a:t> RNN: Výpočtový graf: </a:t>
            </a:r>
            <a:r>
              <a:rPr lang="sk-SK" sz="5400" dirty="0" smtClean="0"/>
              <a:t>Jeden na veľa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28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02685"/>
            <a:ext cx="8229600" cy="4053665"/>
          </a:xfrm>
        </p:spPr>
      </p:pic>
    </p:spTree>
    <p:extLst>
      <p:ext uri="{BB962C8B-B14F-4D97-AF65-F5344CB8AC3E}">
        <p14:creationId xmlns:p14="http://schemas.microsoft.com/office/powerpoint/2010/main" val="387450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r>
              <a:rPr lang="sk-SK" sz="5400" dirty="0"/>
              <a:t> RNN: Výpočtový graf: </a:t>
            </a:r>
            <a:r>
              <a:rPr lang="sk-SK" sz="5400" dirty="0" smtClean="0"/>
              <a:t>Jeden na veľa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29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70" y="2247118"/>
            <a:ext cx="8257478" cy="4097076"/>
          </a:xfrm>
        </p:spPr>
      </p:pic>
    </p:spTree>
    <p:extLst>
      <p:ext uri="{BB962C8B-B14F-4D97-AF65-F5344CB8AC3E}">
        <p14:creationId xmlns:p14="http://schemas.microsoft.com/office/powerpoint/2010/main" val="427132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r>
              <a:rPr lang="sk-SK" sz="5400" dirty="0"/>
              <a:t> RNN: Výpočtový graf: </a:t>
            </a:r>
            <a:r>
              <a:rPr lang="sk-SK" sz="5400" dirty="0" smtClean="0"/>
              <a:t>Jeden na veľa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30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306687"/>
            <a:ext cx="8244409" cy="4049663"/>
          </a:xfrm>
        </p:spPr>
      </p:pic>
    </p:spTree>
    <p:extLst>
      <p:ext uri="{BB962C8B-B14F-4D97-AF65-F5344CB8AC3E}">
        <p14:creationId xmlns:p14="http://schemas.microsoft.com/office/powerpoint/2010/main" val="46753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r>
              <a:rPr lang="sk-SK" sz="5400" dirty="0"/>
              <a:t> RNN: Výpočtový graf: </a:t>
            </a:r>
            <a:r>
              <a:rPr lang="sk-SK" sz="5400" dirty="0" smtClean="0"/>
              <a:t>Jeden na veľa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31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9417"/>
            <a:ext cx="8229600" cy="4076933"/>
          </a:xfrm>
        </p:spPr>
      </p:pic>
    </p:spTree>
    <p:extLst>
      <p:ext uri="{BB962C8B-B14F-4D97-AF65-F5344CB8AC3E}">
        <p14:creationId xmlns:p14="http://schemas.microsoft.com/office/powerpoint/2010/main" val="148484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Postupnosť na postupnosť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52472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Veľa na jeden + jeden na veľa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sk-SK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Veľa na jeden: 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Zakóduj vstupnú	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ostupnosť do jedného vektora</a:t>
            </a: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40968"/>
            <a:ext cx="9144000" cy="289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20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Postupnosť na postupnosť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52472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Viac na jeden + jeden na viac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sk-SK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Veľa na jeden: 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Zakóduj vstupnú	  </a:t>
            </a:r>
            <a:r>
              <a:rPr lang="sk-SK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Jeden na veľa: 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Vytvor výstupnú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ostupnosť do jedného vektora       postupnosť z jedného vektora</a:t>
            </a: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40968"/>
            <a:ext cx="9144000" cy="289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29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Jazykový príklad na úrovni znakov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3563888" cy="5452714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Slovník: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h,e,l,o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Príklad skúšobnej postupnosti: 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sk-SK" sz="3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hello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350443"/>
            <a:ext cx="5580112" cy="482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60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Jazykový príklad na úrovni znakov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3563888" cy="5452714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Slovník: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h,e,l,o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Príklad skúšobnej postupnosti: 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sk-SK" sz="3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hello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350443"/>
            <a:ext cx="5580112" cy="4820134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983" y="1350442"/>
            <a:ext cx="5580113" cy="482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75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Jazykový príklad na úrovni znakov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3563888" cy="5452714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Slovník: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h,e,l,o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Príklad skúšobnej postupnosti: 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sk-SK" sz="3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hello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350443"/>
            <a:ext cx="5580112" cy="4820134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350442"/>
            <a:ext cx="5580112" cy="482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49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Jazykový príklad na úrovni znakov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59"/>
            <a:ext cx="3563888" cy="5589239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Vzorkovanie</a:t>
            </a:r>
          </a:p>
          <a:p>
            <a:pPr marL="0" indent="0">
              <a:spcBef>
                <a:spcPts val="1800"/>
              </a:spcBef>
              <a:buNone/>
            </a:pP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Slovník: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h,e,l,o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V čase testu vzorky znakov po jednom v čase dávajú spätnú väzbu modelu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7" y="1173942"/>
            <a:ext cx="4557869" cy="568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79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Jazykový príklad na úrovni znakov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59"/>
            <a:ext cx="3563888" cy="5589239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Vzorkovanie</a:t>
            </a:r>
          </a:p>
          <a:p>
            <a:pPr marL="0" indent="0">
              <a:spcBef>
                <a:spcPts val="1800"/>
              </a:spcBef>
              <a:buNone/>
            </a:pP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Slovník: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h,e,l,o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V čase testu vzorky znakov po jednom v čase dávajú spätnú väzbu modelu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7" y="1173942"/>
            <a:ext cx="4557869" cy="5684057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46" y="1164164"/>
            <a:ext cx="4565710" cy="569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6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Jazykový príklad na úrovni znakov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59"/>
            <a:ext cx="3563888" cy="5589239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Vzorkovanie</a:t>
            </a:r>
          </a:p>
          <a:p>
            <a:pPr marL="0" indent="0">
              <a:spcBef>
                <a:spcPts val="1800"/>
              </a:spcBef>
              <a:buNone/>
            </a:pP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Slovník: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h,e,l,o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V čase testu vzorky znakov po jednom v čase dávajú spätnú väzbu modelu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7" y="1173942"/>
            <a:ext cx="4557869" cy="5684057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6" y="1173942"/>
            <a:ext cx="4557871" cy="5684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13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Jazykový príklad na úrovni znakov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59"/>
            <a:ext cx="3563888" cy="5589239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Vzorkovanie</a:t>
            </a:r>
          </a:p>
          <a:p>
            <a:pPr marL="0" indent="0">
              <a:spcBef>
                <a:spcPts val="1800"/>
              </a:spcBef>
              <a:buNone/>
            </a:pP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Slovník: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h,e,l,o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V čase testu vzorky znakov po jednom v čase dávajú spätnú väzbu modelu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7" y="1173942"/>
            <a:ext cx="4557869" cy="5684057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6" y="1173943"/>
            <a:ext cx="4557870" cy="568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8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</a:t>
            </a:r>
            <a:r>
              <a:rPr lang="sk-SK" sz="5400" dirty="0"/>
              <a:t>šírenie v čase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Dopredne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cez celú postupnosť vypočítaj stratu a potom spätne cez celú postupnosť vypočítaj gradient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8038"/>
            <a:ext cx="9144000" cy="416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27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Skrátené spätné šírenie v čase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Postupuj dopredu a späť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len cez časti postupnosti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a nie cez celú vstupnú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ostupnosť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4864"/>
            <a:ext cx="3288428" cy="417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31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Skrátené spätné šírenie v čase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Posúvaj skryté stavy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opredu v čase, ale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spätný chod iba </a:t>
            </a:r>
            <a:r>
              <a:rPr lang="sk-SK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re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menší počet krokov</a:t>
            </a: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204864"/>
            <a:ext cx="6376832" cy="415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39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Skrátené spätné šírenie v čase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44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0696"/>
            <a:ext cx="9144000" cy="4194495"/>
          </a:xfrm>
        </p:spPr>
      </p:pic>
    </p:spTree>
    <p:extLst>
      <p:ext uri="{BB962C8B-B14F-4D97-AF65-F5344CB8AC3E}">
        <p14:creationId xmlns:p14="http://schemas.microsoft.com/office/powerpoint/2010/main" val="332274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Ukážka fungovania RNN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9" y="1333161"/>
            <a:ext cx="9145259" cy="538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47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Ukážka fungovania RNN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46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0921"/>
            <a:ext cx="9144000" cy="5767078"/>
          </a:xfrm>
        </p:spPr>
      </p:pic>
    </p:spTree>
    <p:extLst>
      <p:ext uri="{BB962C8B-B14F-4D97-AF65-F5344CB8AC3E}">
        <p14:creationId xmlns:p14="http://schemas.microsoft.com/office/powerpoint/2010/main" val="145787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Ukážka fungovania RNN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45" y="1437398"/>
            <a:ext cx="9133229" cy="488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69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Hľadanie interpretovateľných buniek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97" y="2276872"/>
            <a:ext cx="9104190" cy="285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77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Hľadanie interpretovateľných buniek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66" y="2780928"/>
            <a:ext cx="9038734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01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Hľadanie interpretovateľných buniek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4983832"/>
          </a:xfrm>
        </p:spPr>
        <p:txBody>
          <a:bodyPr/>
          <a:lstStyle/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 smtClean="0"/>
          </a:p>
          <a:p>
            <a:pPr marL="0" indent="0" algn="ctr"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Bunka na detekciu citátov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27" y="2924944"/>
            <a:ext cx="9022161" cy="1418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36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Hľadanie interpretovateľných buniek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4983832"/>
          </a:xfrm>
        </p:spPr>
        <p:txBody>
          <a:bodyPr/>
          <a:lstStyle/>
          <a:p>
            <a:pPr marL="0" indent="0"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Bunka senzitívna na pozíciu v riadku</a:t>
            </a: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 smtClean="0"/>
          </a:p>
          <a:p>
            <a:pPr marL="0" indent="0" algn="ctr"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Bunka na kontrolu dĺžky riadku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426230"/>
            <a:ext cx="9144000" cy="193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86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Hľadanie interpretovateľných buniek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4983832"/>
          </a:xfrm>
        </p:spPr>
        <p:txBody>
          <a:bodyPr/>
          <a:lstStyle/>
          <a:p>
            <a:pPr marL="0" indent="0"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 smtClean="0"/>
          </a:p>
          <a:p>
            <a:pPr marL="0" indent="0" algn="ctr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Bunka na výraz ak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(v prípade Linux programu) </a:t>
            </a: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060848"/>
            <a:ext cx="9145315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57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Hľadanie interpretovateľných buniek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>
          <a:xfrm>
            <a:off x="1979712" y="6356350"/>
            <a:ext cx="5832648" cy="365125"/>
          </a:xfrm>
        </p:spPr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1278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Bunka, ktorá sa mení na vnútorných citátoch a komentároch</a:t>
            </a:r>
          </a:p>
          <a:p>
            <a:pPr marL="0" indent="0"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 smtClean="0"/>
          </a:p>
          <a:p>
            <a:pPr marL="0" indent="0" algn="ctr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18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Bunka na citáty/komentáre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2816"/>
            <a:ext cx="9144000" cy="392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64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Hľadanie interpretovateľných buniek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4983832"/>
          </a:xfrm>
        </p:spPr>
        <p:txBody>
          <a:bodyPr/>
          <a:lstStyle/>
          <a:p>
            <a:pPr marL="0" indent="0"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 smtClean="0"/>
          </a:p>
          <a:p>
            <a:pPr marL="0" indent="0" algn="ctr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Bunka na kontrolu hĺbky vnorenia v programe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52184"/>
            <a:ext cx="9144000" cy="197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51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Výhody a nevýhody RNN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5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Výhody:</a:t>
            </a:r>
          </a:p>
          <a:p>
            <a:pPr lvl="1">
              <a:spcBef>
                <a:spcPts val="600"/>
              </a:spcBef>
            </a:pPr>
            <a:r>
              <a:rPr lang="sk-SK" sz="3000" dirty="0">
                <a:latin typeface="Calibri" panose="020F0502020204030204" pitchFamily="34" charset="0"/>
                <a:cs typeface="Calibri" panose="020F0502020204030204" pitchFamily="34" charset="0"/>
              </a:rPr>
              <a:t>Môžu spracovať vstup ľubovoľnej dĺžky</a:t>
            </a:r>
          </a:p>
          <a:p>
            <a:pPr lvl="1">
              <a:spcBef>
                <a:spcPts val="600"/>
              </a:spcBef>
            </a:pPr>
            <a:r>
              <a:rPr lang="sk-SK" sz="3000" dirty="0">
                <a:latin typeface="Calibri" panose="020F0502020204030204" pitchFamily="34" charset="0"/>
                <a:cs typeface="Calibri" panose="020F0502020204030204" pitchFamily="34" charset="0"/>
              </a:rPr>
              <a:t>Výpočet v kroku </a:t>
            </a:r>
            <a:r>
              <a:rPr lang="sk-SK" sz="3000" i="1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sk-SK" sz="3000" dirty="0">
                <a:latin typeface="Calibri" panose="020F0502020204030204" pitchFamily="34" charset="0"/>
                <a:cs typeface="Calibri" panose="020F0502020204030204" pitchFamily="34" charset="0"/>
              </a:rPr>
              <a:t> môže (teoreticky) použiť informáciu z mnoho krokov dozadu</a:t>
            </a:r>
          </a:p>
          <a:p>
            <a:pPr lvl="1">
              <a:spcBef>
                <a:spcPts val="600"/>
              </a:spcBef>
            </a:pPr>
            <a:r>
              <a:rPr lang="sk-SK" sz="3000" dirty="0">
                <a:latin typeface="Calibri" panose="020F0502020204030204" pitchFamily="34" charset="0"/>
                <a:cs typeface="Calibri" panose="020F0502020204030204" pitchFamily="34" charset="0"/>
              </a:rPr>
              <a:t>Veľkosť modelu nenarastá pre dlhší vstup</a:t>
            </a:r>
          </a:p>
          <a:p>
            <a:pPr lvl="1">
              <a:spcBef>
                <a:spcPts val="600"/>
              </a:spcBef>
            </a:pPr>
            <a:r>
              <a:rPr lang="sk-SK" sz="3000" dirty="0">
                <a:latin typeface="Calibri" panose="020F0502020204030204" pitchFamily="34" charset="0"/>
                <a:cs typeface="Calibri" panose="020F0502020204030204" pitchFamily="34" charset="0"/>
              </a:rPr>
              <a:t>V každom časovom kroku sú rovnaké váhy, takže je istá symetria v tom ako sa spracovávajú vstupy</a:t>
            </a:r>
          </a:p>
          <a:p>
            <a:pPr>
              <a:spcBef>
                <a:spcPts val="1800"/>
              </a:spcBef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Nevýhody: </a:t>
            </a:r>
          </a:p>
          <a:p>
            <a:pPr lvl="1">
              <a:spcBef>
                <a:spcPts val="600"/>
              </a:spcBef>
            </a:pP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Rekurentné výpočty sú pomalé</a:t>
            </a:r>
          </a:p>
          <a:p>
            <a:pPr lvl="1">
              <a:spcBef>
                <a:spcPts val="600"/>
              </a:spcBef>
            </a:pP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V praxi je ťažké získať informáciu z veľa krokov dozadu</a:t>
            </a:r>
          </a:p>
          <a:p>
            <a:pPr>
              <a:spcBef>
                <a:spcPts val="1800"/>
              </a:spcBef>
            </a:pP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77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Slovný popis obrazu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56</a:t>
            </a:fld>
            <a:endParaRPr lang="en-US"/>
          </a:p>
        </p:txBody>
      </p:sp>
      <p:pic>
        <p:nvPicPr>
          <p:cNvPr id="9" name="Zástupný symbol obsahu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374" y="1753071"/>
            <a:ext cx="6755252" cy="3969039"/>
          </a:xfrm>
        </p:spPr>
      </p:pic>
    </p:spTree>
    <p:extLst>
      <p:ext uri="{BB962C8B-B14F-4D97-AF65-F5344CB8AC3E}">
        <p14:creationId xmlns:p14="http://schemas.microsoft.com/office/powerpoint/2010/main" val="102947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Slovný popis obrazu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57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784"/>
            <a:ext cx="9144000" cy="4714709"/>
          </a:xfrm>
        </p:spPr>
      </p:pic>
    </p:spTree>
    <p:extLst>
      <p:ext uri="{BB962C8B-B14F-4D97-AF65-F5344CB8AC3E}">
        <p14:creationId xmlns:p14="http://schemas.microsoft.com/office/powerpoint/2010/main" val="110023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Testovací obraz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58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96752"/>
            <a:ext cx="2238687" cy="1571844"/>
          </a:xfrm>
        </p:spPr>
      </p:pic>
    </p:spTree>
    <p:extLst>
      <p:ext uri="{BB962C8B-B14F-4D97-AF65-F5344CB8AC3E}">
        <p14:creationId xmlns:p14="http://schemas.microsoft.com/office/powerpoint/2010/main" val="75307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Testovací obraz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59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96752"/>
            <a:ext cx="2238687" cy="1571844"/>
          </a:xfr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01241"/>
            <a:ext cx="1008112" cy="5861600"/>
          </a:xfrm>
          <a:prstGeom prst="rect">
            <a:avLst/>
          </a:prstGeom>
        </p:spPr>
      </p:pic>
      <p:cxnSp>
        <p:nvCxnSpPr>
          <p:cNvPr id="8" name="Rovná spojovacia šípka 7"/>
          <p:cNvCxnSpPr/>
          <p:nvPr/>
        </p:nvCxnSpPr>
        <p:spPr>
          <a:xfrm flipH="1" flipV="1">
            <a:off x="1115616" y="1196752"/>
            <a:ext cx="3456384" cy="1440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830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Testovací obraz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60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96752"/>
            <a:ext cx="2238687" cy="1571844"/>
          </a:xfr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01241"/>
            <a:ext cx="1008112" cy="5861600"/>
          </a:xfrm>
          <a:prstGeom prst="rect">
            <a:avLst/>
          </a:prstGeom>
        </p:spPr>
      </p:pic>
      <p:cxnSp>
        <p:nvCxnSpPr>
          <p:cNvPr id="8" name="Rovná spojovacia šípka 7"/>
          <p:cNvCxnSpPr/>
          <p:nvPr/>
        </p:nvCxnSpPr>
        <p:spPr>
          <a:xfrm flipH="1" flipV="1">
            <a:off x="1115616" y="1196752"/>
            <a:ext cx="3456384" cy="1440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Obdĺžnik 8"/>
          <p:cNvSpPr/>
          <p:nvPr/>
        </p:nvSpPr>
        <p:spPr>
          <a:xfrm>
            <a:off x="0" y="6356350"/>
            <a:ext cx="1311424" cy="5016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ln w="28575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0" name="Krát 9"/>
          <p:cNvSpPr/>
          <p:nvPr/>
        </p:nvSpPr>
        <p:spPr>
          <a:xfrm>
            <a:off x="298612" y="6356351"/>
            <a:ext cx="606152" cy="50165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133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Testovací obraz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61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96752"/>
            <a:ext cx="2238687" cy="1571844"/>
          </a:xfr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01241"/>
            <a:ext cx="1008112" cy="5861600"/>
          </a:xfrm>
          <a:prstGeom prst="rect">
            <a:avLst/>
          </a:prstGeom>
        </p:spPr>
      </p:pic>
      <p:cxnSp>
        <p:nvCxnSpPr>
          <p:cNvPr id="8" name="Rovná spojovacia šípka 7"/>
          <p:cNvCxnSpPr/>
          <p:nvPr/>
        </p:nvCxnSpPr>
        <p:spPr>
          <a:xfrm flipH="1" flipV="1">
            <a:off x="1115616" y="1196752"/>
            <a:ext cx="3456384" cy="1440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Obdĺžnik 8"/>
          <p:cNvSpPr/>
          <p:nvPr/>
        </p:nvSpPr>
        <p:spPr>
          <a:xfrm>
            <a:off x="0" y="6356350"/>
            <a:ext cx="1311424" cy="5016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ln w="28575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0" name="Krát 9"/>
          <p:cNvSpPr/>
          <p:nvPr/>
        </p:nvSpPr>
        <p:spPr>
          <a:xfrm>
            <a:off x="298612" y="6356351"/>
            <a:ext cx="606152" cy="50165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Obdĺžnik 5"/>
          <p:cNvSpPr/>
          <p:nvPr/>
        </p:nvSpPr>
        <p:spPr>
          <a:xfrm>
            <a:off x="-36512" y="6309320"/>
            <a:ext cx="1440160" cy="6975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135" y="2996952"/>
            <a:ext cx="8316761" cy="354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45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Testovací obraz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62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96752"/>
            <a:ext cx="2238687" cy="1571844"/>
          </a:xfr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01241"/>
            <a:ext cx="1008112" cy="5861600"/>
          </a:xfrm>
          <a:prstGeom prst="rect">
            <a:avLst/>
          </a:prstGeom>
        </p:spPr>
      </p:pic>
      <p:cxnSp>
        <p:nvCxnSpPr>
          <p:cNvPr id="8" name="Rovná spojovacia šípka 7"/>
          <p:cNvCxnSpPr/>
          <p:nvPr/>
        </p:nvCxnSpPr>
        <p:spPr>
          <a:xfrm flipH="1" flipV="1">
            <a:off x="1115616" y="1196752"/>
            <a:ext cx="3456384" cy="1440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Obdĺžnik 8"/>
          <p:cNvSpPr/>
          <p:nvPr/>
        </p:nvSpPr>
        <p:spPr>
          <a:xfrm>
            <a:off x="0" y="6356350"/>
            <a:ext cx="1311424" cy="5016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ln w="28575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0" name="Krát 9"/>
          <p:cNvSpPr/>
          <p:nvPr/>
        </p:nvSpPr>
        <p:spPr>
          <a:xfrm>
            <a:off x="298612" y="6356351"/>
            <a:ext cx="606152" cy="50165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Obdĺžnik 5"/>
          <p:cNvSpPr/>
          <p:nvPr/>
        </p:nvSpPr>
        <p:spPr>
          <a:xfrm>
            <a:off x="-36512" y="6309320"/>
            <a:ext cx="1440160" cy="6975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70" y="3024355"/>
            <a:ext cx="7071330" cy="3516238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44" y="3019514"/>
            <a:ext cx="7076529" cy="3518823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98" y="3023307"/>
            <a:ext cx="7068902" cy="3515031"/>
          </a:xfrm>
          <a:prstGeom prst="rect">
            <a:avLst/>
          </a:prstGeom>
        </p:spPr>
      </p:pic>
      <p:pic>
        <p:nvPicPr>
          <p:cNvPr id="14" name="Obrázok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5" y="3023307"/>
            <a:ext cx="7076877" cy="3518996"/>
          </a:xfrm>
          <a:prstGeom prst="rect">
            <a:avLst/>
          </a:prstGeom>
        </p:spPr>
      </p:pic>
      <p:pic>
        <p:nvPicPr>
          <p:cNvPr id="15" name="Obrázok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872" y="3021052"/>
            <a:ext cx="7073436" cy="3517285"/>
          </a:xfrm>
          <a:prstGeom prst="rect">
            <a:avLst/>
          </a:prstGeom>
        </p:spPr>
      </p:pic>
      <p:pic>
        <p:nvPicPr>
          <p:cNvPr id="16" name="Obrázok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14" y="3021051"/>
            <a:ext cx="8258824" cy="3517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82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Testovací obraz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63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96752"/>
            <a:ext cx="2238687" cy="1571844"/>
          </a:xfr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01241"/>
            <a:ext cx="1008112" cy="5861600"/>
          </a:xfrm>
          <a:prstGeom prst="rect">
            <a:avLst/>
          </a:prstGeom>
        </p:spPr>
      </p:pic>
      <p:cxnSp>
        <p:nvCxnSpPr>
          <p:cNvPr id="8" name="Rovná spojovacia šípka 7"/>
          <p:cNvCxnSpPr/>
          <p:nvPr/>
        </p:nvCxnSpPr>
        <p:spPr>
          <a:xfrm flipH="1" flipV="1">
            <a:off x="1115616" y="1196752"/>
            <a:ext cx="3456384" cy="1440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Obdĺžnik 8"/>
          <p:cNvSpPr/>
          <p:nvPr/>
        </p:nvSpPr>
        <p:spPr>
          <a:xfrm>
            <a:off x="0" y="6356350"/>
            <a:ext cx="1311424" cy="5016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ln w="28575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0" name="Krát 9"/>
          <p:cNvSpPr/>
          <p:nvPr/>
        </p:nvSpPr>
        <p:spPr>
          <a:xfrm>
            <a:off x="298612" y="6356351"/>
            <a:ext cx="606152" cy="50165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Obdĺžnik 5"/>
          <p:cNvSpPr/>
          <p:nvPr/>
        </p:nvSpPr>
        <p:spPr>
          <a:xfrm>
            <a:off x="-36512" y="6309320"/>
            <a:ext cx="1440160" cy="6975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70" y="3024355"/>
            <a:ext cx="7071330" cy="3516238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44" y="3019514"/>
            <a:ext cx="7076529" cy="3518823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98" y="3023307"/>
            <a:ext cx="7068902" cy="3515031"/>
          </a:xfrm>
          <a:prstGeom prst="rect">
            <a:avLst/>
          </a:prstGeom>
        </p:spPr>
      </p:pic>
      <p:pic>
        <p:nvPicPr>
          <p:cNvPr id="14" name="Obrázok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5" y="3023307"/>
            <a:ext cx="7076877" cy="3518996"/>
          </a:xfrm>
          <a:prstGeom prst="rect">
            <a:avLst/>
          </a:prstGeom>
        </p:spPr>
      </p:pic>
      <p:pic>
        <p:nvPicPr>
          <p:cNvPr id="15" name="Obrázok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872" y="3021052"/>
            <a:ext cx="7073436" cy="351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29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Testovací obraz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64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96752"/>
            <a:ext cx="2238687" cy="1571844"/>
          </a:xfr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01241"/>
            <a:ext cx="1008112" cy="5861600"/>
          </a:xfrm>
          <a:prstGeom prst="rect">
            <a:avLst/>
          </a:prstGeom>
        </p:spPr>
      </p:pic>
      <p:cxnSp>
        <p:nvCxnSpPr>
          <p:cNvPr id="8" name="Rovná spojovacia šípka 7"/>
          <p:cNvCxnSpPr/>
          <p:nvPr/>
        </p:nvCxnSpPr>
        <p:spPr>
          <a:xfrm flipH="1" flipV="1">
            <a:off x="1115616" y="1196752"/>
            <a:ext cx="3456384" cy="1440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Obdĺžnik 8"/>
          <p:cNvSpPr/>
          <p:nvPr/>
        </p:nvSpPr>
        <p:spPr>
          <a:xfrm>
            <a:off x="0" y="6356350"/>
            <a:ext cx="1311424" cy="5016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ln w="28575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0" name="Krát 9"/>
          <p:cNvSpPr/>
          <p:nvPr/>
        </p:nvSpPr>
        <p:spPr>
          <a:xfrm>
            <a:off x="298612" y="6356351"/>
            <a:ext cx="606152" cy="50165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Obdĺžnik 5"/>
          <p:cNvSpPr/>
          <p:nvPr/>
        </p:nvSpPr>
        <p:spPr>
          <a:xfrm>
            <a:off x="-36512" y="6309320"/>
            <a:ext cx="1440160" cy="6975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70" y="3024355"/>
            <a:ext cx="7071330" cy="3516238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44" y="3019514"/>
            <a:ext cx="7076529" cy="3518823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98" y="3023307"/>
            <a:ext cx="7068902" cy="3515031"/>
          </a:xfrm>
          <a:prstGeom prst="rect">
            <a:avLst/>
          </a:prstGeom>
        </p:spPr>
      </p:pic>
      <p:pic>
        <p:nvPicPr>
          <p:cNvPr id="14" name="Obrázok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5" y="3023307"/>
            <a:ext cx="7076877" cy="3518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65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Testovací obraz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65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96752"/>
            <a:ext cx="2238687" cy="1571844"/>
          </a:xfr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01241"/>
            <a:ext cx="1008112" cy="5861600"/>
          </a:xfrm>
          <a:prstGeom prst="rect">
            <a:avLst/>
          </a:prstGeom>
        </p:spPr>
      </p:pic>
      <p:cxnSp>
        <p:nvCxnSpPr>
          <p:cNvPr id="8" name="Rovná spojovacia šípka 7"/>
          <p:cNvCxnSpPr/>
          <p:nvPr/>
        </p:nvCxnSpPr>
        <p:spPr>
          <a:xfrm flipH="1" flipV="1">
            <a:off x="1115616" y="1196752"/>
            <a:ext cx="3456384" cy="1440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Obdĺžnik 8"/>
          <p:cNvSpPr/>
          <p:nvPr/>
        </p:nvSpPr>
        <p:spPr>
          <a:xfrm>
            <a:off x="0" y="6356350"/>
            <a:ext cx="1311424" cy="5016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ln w="28575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0" name="Krát 9"/>
          <p:cNvSpPr/>
          <p:nvPr/>
        </p:nvSpPr>
        <p:spPr>
          <a:xfrm>
            <a:off x="298612" y="6356351"/>
            <a:ext cx="606152" cy="50165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Obdĺžnik 5"/>
          <p:cNvSpPr/>
          <p:nvPr/>
        </p:nvSpPr>
        <p:spPr>
          <a:xfrm>
            <a:off x="-36512" y="6309320"/>
            <a:ext cx="1440160" cy="6975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70" y="3024355"/>
            <a:ext cx="7071330" cy="3516238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44" y="3019514"/>
            <a:ext cx="7076529" cy="3518823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98" y="3023307"/>
            <a:ext cx="7068902" cy="351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34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Testovací obraz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66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96752"/>
            <a:ext cx="2238687" cy="1571844"/>
          </a:xfr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01241"/>
            <a:ext cx="1008112" cy="5861600"/>
          </a:xfrm>
          <a:prstGeom prst="rect">
            <a:avLst/>
          </a:prstGeom>
        </p:spPr>
      </p:pic>
      <p:cxnSp>
        <p:nvCxnSpPr>
          <p:cNvPr id="8" name="Rovná spojovacia šípka 7"/>
          <p:cNvCxnSpPr/>
          <p:nvPr/>
        </p:nvCxnSpPr>
        <p:spPr>
          <a:xfrm flipH="1" flipV="1">
            <a:off x="1115616" y="1196752"/>
            <a:ext cx="3456384" cy="1440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Obdĺžnik 8"/>
          <p:cNvSpPr/>
          <p:nvPr/>
        </p:nvSpPr>
        <p:spPr>
          <a:xfrm>
            <a:off x="0" y="6356350"/>
            <a:ext cx="1311424" cy="5016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ln w="28575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0" name="Krát 9"/>
          <p:cNvSpPr/>
          <p:nvPr/>
        </p:nvSpPr>
        <p:spPr>
          <a:xfrm>
            <a:off x="298612" y="6356351"/>
            <a:ext cx="606152" cy="50165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Obdĺžnik 5"/>
          <p:cNvSpPr/>
          <p:nvPr/>
        </p:nvSpPr>
        <p:spPr>
          <a:xfrm>
            <a:off x="-36512" y="6309320"/>
            <a:ext cx="1440160" cy="6975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70" y="3024355"/>
            <a:ext cx="7071330" cy="3516238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44" y="3019514"/>
            <a:ext cx="7076529" cy="351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08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Testovací obraz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67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96752"/>
            <a:ext cx="2238687" cy="1571844"/>
          </a:xfr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01241"/>
            <a:ext cx="1008112" cy="5861600"/>
          </a:xfrm>
          <a:prstGeom prst="rect">
            <a:avLst/>
          </a:prstGeom>
        </p:spPr>
      </p:pic>
      <p:cxnSp>
        <p:nvCxnSpPr>
          <p:cNvPr id="8" name="Rovná spojovacia šípka 7"/>
          <p:cNvCxnSpPr/>
          <p:nvPr/>
        </p:nvCxnSpPr>
        <p:spPr>
          <a:xfrm flipH="1" flipV="1">
            <a:off x="1115616" y="1196752"/>
            <a:ext cx="3456384" cy="1440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Obdĺžnik 8"/>
          <p:cNvSpPr/>
          <p:nvPr/>
        </p:nvSpPr>
        <p:spPr>
          <a:xfrm>
            <a:off x="0" y="6356350"/>
            <a:ext cx="1311424" cy="5016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ln w="28575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0" name="Krát 9"/>
          <p:cNvSpPr/>
          <p:nvPr/>
        </p:nvSpPr>
        <p:spPr>
          <a:xfrm>
            <a:off x="298612" y="6356351"/>
            <a:ext cx="606152" cy="50165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Obdĺžnik 5"/>
          <p:cNvSpPr/>
          <p:nvPr/>
        </p:nvSpPr>
        <p:spPr>
          <a:xfrm>
            <a:off x="-36512" y="6309320"/>
            <a:ext cx="1440160" cy="6975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70" y="3024355"/>
            <a:ext cx="7071330" cy="351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20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Slovný popis obrazu - výsledky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68</a:t>
            </a:fld>
            <a:endParaRPr lang="en-US"/>
          </a:p>
        </p:txBody>
      </p:sp>
      <p:pic>
        <p:nvPicPr>
          <p:cNvPr id="3" name="Zástupný symbol obsahu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748" y="1196975"/>
            <a:ext cx="6558504" cy="5661025"/>
          </a:xfrm>
        </p:spPr>
      </p:pic>
    </p:spTree>
    <p:extLst>
      <p:ext uri="{BB962C8B-B14F-4D97-AF65-F5344CB8AC3E}">
        <p14:creationId xmlns:p14="http://schemas.microsoft.com/office/powerpoint/2010/main" val="361067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Slovný popis obrazu - výsledky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69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075" y="1140619"/>
            <a:ext cx="6649753" cy="5717381"/>
          </a:xfrm>
        </p:spPr>
      </p:pic>
    </p:spTree>
    <p:extLst>
      <p:ext uri="{BB962C8B-B14F-4D97-AF65-F5344CB8AC3E}">
        <p14:creationId xmlns:p14="http://schemas.microsoft.com/office/powerpoint/2010/main" val="235048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Slovný popis obrazu - chybný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70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532" y="1196753"/>
            <a:ext cx="6560935" cy="5661247"/>
          </a:xfrm>
        </p:spPr>
      </p:pic>
    </p:spTree>
    <p:extLst>
      <p:ext uri="{BB962C8B-B14F-4D97-AF65-F5344CB8AC3E}">
        <p14:creationId xmlns:p14="http://schemas.microsoft.com/office/powerpoint/2010/main" val="175799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Slovný popis obrazu - chybný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71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085533"/>
            <a:ext cx="5717005" cy="5271864"/>
          </a:xfrm>
        </p:spPr>
      </p:pic>
    </p:spTree>
    <p:extLst>
      <p:ext uri="{BB962C8B-B14F-4D97-AF65-F5344CB8AC3E}">
        <p14:creationId xmlns:p14="http://schemas.microsoft.com/office/powerpoint/2010/main" val="384377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Slovný popis s pozornosťou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72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8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RNN sústreďuje pozornosť na rozličné priestorové časti obrazu, keď generuje každé slovo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5691"/>
            <a:ext cx="9144000" cy="401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28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Slovný popis s pozornosťou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73</a:t>
            </a:fld>
            <a:endParaRPr lang="en-US"/>
          </a:p>
        </p:txBody>
      </p:sp>
      <p:pic>
        <p:nvPicPr>
          <p:cNvPr id="9" name="Zástupný symbol obsahu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4000" cy="4849812"/>
          </a:xfr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7995"/>
            <a:ext cx="9144000" cy="484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63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Slovný popis s pozornosťou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74</a:t>
            </a:fld>
            <a:endParaRPr lang="en-US"/>
          </a:p>
        </p:txBody>
      </p:sp>
      <p:pic>
        <p:nvPicPr>
          <p:cNvPr id="9" name="Zástupný symbol obsahu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4000" cy="4849812"/>
          </a:xfr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93" y="1268612"/>
            <a:ext cx="9144000" cy="484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54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Slovný popis s pozornosťou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75</a:t>
            </a:fld>
            <a:endParaRPr lang="en-US"/>
          </a:p>
        </p:txBody>
      </p:sp>
      <p:pic>
        <p:nvPicPr>
          <p:cNvPr id="9" name="Zástupný symbol obsahu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4000" cy="4849812"/>
          </a:xfr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4000" cy="484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82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Slovný popis s pozornosťou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76</a:t>
            </a:fld>
            <a:endParaRPr lang="en-US"/>
          </a:p>
        </p:txBody>
      </p:sp>
      <p:pic>
        <p:nvPicPr>
          <p:cNvPr id="9" name="Zástupný symbol obsahu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4000" cy="4849812"/>
          </a:xfr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4000" cy="484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30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Slovný popis s pozornosťou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77</a:t>
            </a:fld>
            <a:endParaRPr lang="en-US"/>
          </a:p>
        </p:txBody>
      </p:sp>
      <p:pic>
        <p:nvPicPr>
          <p:cNvPr id="9" name="Zástupný symbol obsahu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4000" cy="4849812"/>
          </a:xfr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4000" cy="484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75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Slovný popis s pozornosťou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78</a:t>
            </a:fld>
            <a:endParaRPr lang="en-US"/>
          </a:p>
        </p:txBody>
      </p:sp>
      <p:pic>
        <p:nvPicPr>
          <p:cNvPr id="9" name="Zástupný symbol obsahu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4000" cy="4849812"/>
          </a:xfrm>
        </p:spPr>
      </p:pic>
    </p:spTree>
    <p:extLst>
      <p:ext uri="{BB962C8B-B14F-4D97-AF65-F5344CB8AC3E}">
        <p14:creationId xmlns:p14="http://schemas.microsoft.com/office/powerpoint/2010/main" val="326415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Slovný popis s pozornosťou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79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" y="1279637"/>
            <a:ext cx="9144000" cy="4849812"/>
          </a:xfrm>
        </p:spPr>
      </p:pic>
    </p:spTree>
    <p:extLst>
      <p:ext uri="{BB962C8B-B14F-4D97-AF65-F5344CB8AC3E}">
        <p14:creationId xmlns:p14="http://schemas.microsoft.com/office/powerpoint/2010/main" val="276488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Slovný popis s pozornosťou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80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9376"/>
            <a:ext cx="9144000" cy="2122823"/>
          </a:xfrm>
        </p:spPr>
      </p:pic>
    </p:spTree>
    <p:extLst>
      <p:ext uri="{BB962C8B-B14F-4D97-AF65-F5344CB8AC3E}">
        <p14:creationId xmlns:p14="http://schemas.microsoft.com/office/powerpoint/2010/main" val="333835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Slovný popis s pozornosťou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81</a:t>
            </a:fld>
            <a:endParaRPr lang="en-US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0848"/>
            <a:ext cx="9144000" cy="3829256"/>
          </a:xfrm>
          <a:prstGeom prst="rect">
            <a:avLst/>
          </a:prstGeom>
        </p:spPr>
      </p:pic>
      <p:pic>
        <p:nvPicPr>
          <p:cNvPr id="8" name="Zástupný symbol obsahu 7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23790"/>
            <a:ext cx="9144000" cy="3829256"/>
          </a:xfrm>
        </p:spPr>
      </p:pic>
    </p:spTree>
    <p:extLst>
      <p:ext uri="{BB962C8B-B14F-4D97-AF65-F5344CB8AC3E}">
        <p14:creationId xmlns:p14="http://schemas.microsoft.com/office/powerpoint/2010/main" val="233556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Odpovede na vizuálne otázky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82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2816"/>
            <a:ext cx="9144000" cy="3629786"/>
          </a:xfrm>
        </p:spPr>
      </p:pic>
    </p:spTree>
    <p:extLst>
      <p:ext uri="{BB962C8B-B14F-4D97-AF65-F5344CB8AC3E}">
        <p14:creationId xmlns:p14="http://schemas.microsoft.com/office/powerpoint/2010/main" val="365035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Odpovede na vizuálne otázky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12784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RNN s pozornosťou 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6832"/>
            <a:ext cx="5843654" cy="4393893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165002"/>
            <a:ext cx="2785128" cy="5145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10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Vizuálny dialóg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84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720" y="1196975"/>
            <a:ext cx="6134560" cy="5127625"/>
          </a:xfrm>
        </p:spPr>
      </p:pic>
    </p:spTree>
    <p:extLst>
      <p:ext uri="{BB962C8B-B14F-4D97-AF65-F5344CB8AC3E}">
        <p14:creationId xmlns:p14="http://schemas.microsoft.com/office/powerpoint/2010/main" val="199013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Vizuálna navigácia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3203848" cy="5127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Agent kóduje informáciu do jazyka a používa RNN na generovanie postup-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nosti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pohybov na základe toho, ako sa vizuálny vstup mení po každom kroku</a:t>
            </a: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763" y="1220390"/>
            <a:ext cx="6032238" cy="429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64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Viacvrstvové RNN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86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173371"/>
            <a:ext cx="4387052" cy="5157752"/>
          </a:xfrm>
        </p:spPr>
      </p:pic>
    </p:spTree>
    <p:extLst>
      <p:ext uri="{BB962C8B-B14F-4D97-AF65-F5344CB8AC3E}">
        <p14:creationId xmlns:p14="http://schemas.microsoft.com/office/powerpoint/2010/main" val="301876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err="1" smtClean="0"/>
              <a:t>Long</a:t>
            </a:r>
            <a:r>
              <a:rPr lang="sk-SK" sz="5400" dirty="0" smtClean="0"/>
              <a:t> </a:t>
            </a:r>
            <a:r>
              <a:rPr lang="sk-SK" sz="5400" dirty="0" err="1" smtClean="0"/>
              <a:t>Short</a:t>
            </a:r>
            <a:r>
              <a:rPr lang="sk-SK" sz="5400" dirty="0" smtClean="0"/>
              <a:t> Term </a:t>
            </a:r>
            <a:r>
              <a:rPr lang="sk-SK" sz="5400" dirty="0" err="1" smtClean="0"/>
              <a:t>Memory</a:t>
            </a:r>
            <a:r>
              <a:rPr lang="sk-SK" sz="5400" dirty="0" smtClean="0"/>
              <a:t> (LSTM)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87</a:t>
            </a:fld>
            <a:endParaRPr lang="en-US"/>
          </a:p>
        </p:txBody>
      </p:sp>
      <p:pic>
        <p:nvPicPr>
          <p:cNvPr id="3" name="Zástupný symbol obsahu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9144000" cy="3691222"/>
          </a:xfrm>
        </p:spPr>
      </p:pic>
    </p:spTree>
    <p:extLst>
      <p:ext uri="{BB962C8B-B14F-4D97-AF65-F5344CB8AC3E}">
        <p14:creationId xmlns:p14="http://schemas.microsoft.com/office/powerpoint/2010/main" val="296305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Základný tok gradientu v RNN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271864"/>
          </a:xfrm>
        </p:spPr>
        <p:txBody>
          <a:bodyPr/>
          <a:lstStyle/>
          <a:p>
            <a:pPr marL="0" indent="0">
              <a:buNone/>
            </a:pP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04740"/>
            <a:ext cx="4427984" cy="2684904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005" y="2304740"/>
            <a:ext cx="4694400" cy="225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31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Základný tok gradientu v RNN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052736"/>
                <a:ext cx="9144000" cy="527186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sk-SK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Pri s</a:t>
                </a:r>
                <a:r>
                  <a:rPr lang="sk-SK" sz="28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pätnom šírení z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h</m:t>
                        </m:r>
                      </m:e>
                      <m:sub>
                        <m:r>
                          <a:rPr lang="sk-SK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sk-SK" sz="28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na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h</m:t>
                        </m:r>
                      </m:e>
                      <m:sub>
                        <m:r>
                          <a:rPr lang="sk-SK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  <m:r>
                          <a:rPr lang="sk-SK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sk-SK" sz="28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sa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28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násobí maticou </a:t>
                </a:r>
                <a14:m>
                  <m:oMath xmlns:m="http://schemas.openxmlformats.org/officeDocument/2006/math">
                    <m:r>
                      <a:rPr lang="sk-SK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𝑊</m:t>
                    </m:r>
                  </m:oMath>
                </a14:m>
                <a:r>
                  <a:rPr lang="sk-SK" sz="28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(aktuálne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sk-SK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SupPr>
                      <m:e>
                        <m:r>
                          <a:rPr lang="sk-SK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e>
                      <m:sub>
                        <m:r>
                          <a:rPr lang="sk-SK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hh</m:t>
                        </m:r>
                      </m:sub>
                      <m:sup>
                        <m:r>
                          <a:rPr lang="sk-SK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𝑇</m:t>
                        </m:r>
                      </m:sup>
                    </m:sSubSup>
                  </m:oMath>
                </a14:m>
                <a:r>
                  <a:rPr lang="sk-SK" sz="28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endParaRPr lang="sk-SK" sz="28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52736"/>
                <a:ext cx="9144000" cy="5271864"/>
              </a:xfrm>
              <a:blipFill rotWithShape="0">
                <a:blip r:embed="rId3"/>
                <a:stretch>
                  <a:fillRect t="-1156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533" y="2327615"/>
            <a:ext cx="4682918" cy="2254242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" y="2327615"/>
            <a:ext cx="4427985" cy="267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44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Základný tok gradientu v RNN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052736"/>
                <a:ext cx="9144000" cy="527186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sk-SK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Pri s</a:t>
                </a:r>
                <a:r>
                  <a:rPr lang="sk-SK" sz="28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pätnom šírení z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h</m:t>
                        </m:r>
                      </m:e>
                      <m:sub>
                        <m:r>
                          <a:rPr lang="sk-SK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sk-SK" sz="28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na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h</m:t>
                        </m:r>
                      </m:e>
                      <m:sub>
                        <m:r>
                          <a:rPr lang="sk-SK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  <m:r>
                          <a:rPr lang="sk-SK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sk-SK" sz="28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sa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28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násobí maticou </a:t>
                </a:r>
                <a14:m>
                  <m:oMath xmlns:m="http://schemas.openxmlformats.org/officeDocument/2006/math">
                    <m:r>
                      <a:rPr lang="sk-SK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𝑊</m:t>
                    </m:r>
                  </m:oMath>
                </a14:m>
                <a:r>
                  <a:rPr lang="sk-SK" sz="28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(aktuálne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sk-SK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SupPr>
                      <m:e>
                        <m:r>
                          <a:rPr lang="sk-SK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e>
                      <m:sub>
                        <m:r>
                          <a:rPr lang="sk-SK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hh</m:t>
                        </m:r>
                      </m:sub>
                      <m:sup>
                        <m:r>
                          <a:rPr lang="sk-SK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𝑇</m:t>
                        </m:r>
                      </m:sup>
                    </m:sSubSup>
                  </m:oMath>
                </a14:m>
                <a:r>
                  <a:rPr lang="sk-SK" sz="28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endParaRPr lang="sk-SK" sz="28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52736"/>
                <a:ext cx="9144000" cy="5271864"/>
              </a:xfrm>
              <a:blipFill rotWithShape="0">
                <a:blip r:embed="rId3"/>
                <a:stretch>
                  <a:fillRect t="-1156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533" y="2327615"/>
            <a:ext cx="4682918" cy="2254242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327615"/>
            <a:ext cx="4427985" cy="2675240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56693"/>
            <a:ext cx="9144000" cy="105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21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Základný tok gradientu v RNN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endParaRPr lang="sk-SK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2816"/>
            <a:ext cx="9144000" cy="1713336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59615"/>
            <a:ext cx="3203848" cy="95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49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Základný tok gradientu v RNN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endParaRPr lang="sk-SK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59616"/>
            <a:ext cx="3203848" cy="959607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0964"/>
            <a:ext cx="9144000" cy="2244380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3495"/>
            <a:ext cx="9144000" cy="92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49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Základný tok gradientu v RNN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endParaRPr lang="sk-SK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59616"/>
            <a:ext cx="3203848" cy="959607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0964"/>
            <a:ext cx="9144000" cy="224438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3495"/>
            <a:ext cx="9144000" cy="92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27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Základný tok gradientu v RNN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endParaRPr lang="sk-SK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59616"/>
            <a:ext cx="3203848" cy="959607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0964"/>
            <a:ext cx="9144000" cy="2244380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3495"/>
            <a:ext cx="9144000" cy="923636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016" y="3803092"/>
            <a:ext cx="5691984" cy="84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53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Základný tok gradientu v RNN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endParaRPr lang="sk-SK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59616"/>
            <a:ext cx="3203848" cy="959607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0964"/>
            <a:ext cx="9144000" cy="224438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5949"/>
            <a:ext cx="9144000" cy="866345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738541"/>
            <a:ext cx="3411265" cy="962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25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Základný tok gradientu v RNN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         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Čo keby tam nebola </a:t>
            </a:r>
            <a:r>
              <a:rPr lang="sk-SK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non-linearita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 	           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4000" cy="224438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0" y="3789040"/>
            <a:ext cx="3193219" cy="95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48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Základný tok gradientu v RNN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97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052736"/>
                <a:ext cx="9144000" cy="5805264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:endParaRPr lang="sk-SK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sk-SK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	         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Čo </a:t>
                </a:r>
                <a:r>
                  <a:rPr lang="sk-SK" dirty="0">
                    <a:latin typeface="Calibri" panose="020F0502020204030204" pitchFamily="34" charset="0"/>
                    <a:cs typeface="Calibri" panose="020F0502020204030204" pitchFamily="34" charset="0"/>
                  </a:rPr>
                  <a:t>keby tam nebola </a:t>
                </a:r>
                <a:r>
                  <a:rPr lang="sk-SK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non-linearita</a:t>
                </a:r>
                <a:r>
                  <a:rPr lang="sk-SK" dirty="0">
                    <a:latin typeface="Calibri" panose="020F0502020204030204" pitchFamily="34" charset="0"/>
                    <a:cs typeface="Calibri" panose="020F0502020204030204" pitchFamily="34" charset="0"/>
                  </a:rPr>
                  <a:t>?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dirty="0" smtClean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		</a:t>
                </a:r>
                <a:r>
                  <a:rPr lang="sk-SK" dirty="0" smtClean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     </a:t>
                </a:r>
                <a:r>
                  <a:rPr lang="sk-SK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Najväčšia singulárna hodnota </a:t>
                </a:r>
                <a:r>
                  <a:rPr lang="sk-SK" dirty="0" smtClean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          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dirty="0" smtClean="0">
                    <a:solidFill>
                      <a:schemeClr val="tx1"/>
                    </a:solidFill>
                    <a:ea typeface="Cambria Math" panose="02040503050406030204" pitchFamily="18" charset="0"/>
                    <a:cs typeface="Calibri" panose="020F0502020204030204" pitchFamily="34" charset="0"/>
                  </a:rPr>
                  <a:t>			</a:t>
                </a:r>
                <a:r>
                  <a:rPr lang="sk-SK" dirty="0">
                    <a:ea typeface="Cambria Math" panose="02040503050406030204" pitchFamily="18" charset="0"/>
                    <a:cs typeface="Calibri" panose="020F0502020204030204" pitchFamily="34" charset="0"/>
                  </a:rPr>
                  <a:t> </a:t>
                </a:r>
                <a:r>
                  <a:rPr lang="sk-SK" dirty="0" smtClean="0">
                    <a:ea typeface="Cambria Math" panose="02040503050406030204" pitchFamily="18" charset="0"/>
                    <a:cs typeface="Calibri" panose="020F0502020204030204" pitchFamily="34" charset="0"/>
                  </a:rPr>
                  <a:t>   </a:t>
                </a:r>
                <a:r>
                  <a:rPr lang="sk-SK" dirty="0" smtClean="0">
                    <a:solidFill>
                      <a:schemeClr val="tx1"/>
                    </a:solidFill>
                    <a:ea typeface="Cambria Math" panose="02040503050406030204" pitchFamily="18" charset="0"/>
                    <a:cs typeface="Calibri" panose="020F050202020403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sk-SK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&gt;</m:t>
                    </m:r>
                    <m:r>
                      <a:rPr lang="sk-SK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1:</m:t>
                    </m:r>
                  </m:oMath>
                </a14:m>
                <a:r>
                  <a:rPr lang="sk-SK" dirty="0" smtClean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	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       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	         </a:t>
                </a:r>
                <a:r>
                  <a:rPr lang="sk-SK" b="1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Explózia </a:t>
                </a:r>
                <a:r>
                  <a:rPr lang="sk-SK" b="1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gradientu     </a:t>
                </a:r>
                <a:endParaRPr lang="sk-SK" i="1" dirty="0" smtClean="0">
                  <a:solidFill>
                    <a:srgbClr val="FF0000"/>
                  </a:solidFill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dirty="0" smtClean="0">
                    <a:solidFill>
                      <a:schemeClr val="tx1"/>
                    </a:solidFill>
                    <a:ea typeface="Cambria Math" panose="02040503050406030204" pitchFamily="18" charset="0"/>
                    <a:cs typeface="Calibri" panose="020F0502020204030204" pitchFamily="34" charset="0"/>
                  </a:rPr>
                  <a:t>				</a:t>
                </a:r>
                <a14:m>
                  <m:oMath xmlns:m="http://schemas.openxmlformats.org/officeDocument/2006/math">
                    <m:r>
                      <a:rPr lang="sk-SK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&lt;</m:t>
                    </m:r>
                    <m:r>
                      <a:rPr lang="sk-SK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1:</m:t>
                    </m:r>
                  </m:oMath>
                </a14:m>
                <a:r>
                  <a:rPr lang="sk-SK" dirty="0" smtClean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	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         </a:t>
                </a:r>
                <a:r>
                  <a:rPr lang="sk-SK" b="1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Miznúci gradient</a:t>
                </a:r>
                <a:endParaRPr lang="sk-SK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52736"/>
                <a:ext cx="9144000" cy="5805264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4000" cy="2244380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33" y="3789040"/>
            <a:ext cx="3203848" cy="959607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43123"/>
            <a:ext cx="3220678" cy="82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57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Základný tok gradientu v RNN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98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052736"/>
                <a:ext cx="9144000" cy="5805264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:endParaRPr lang="sk-SK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sk-SK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	         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Čo </a:t>
                </a:r>
                <a:r>
                  <a:rPr lang="sk-SK" dirty="0">
                    <a:latin typeface="Calibri" panose="020F0502020204030204" pitchFamily="34" charset="0"/>
                    <a:cs typeface="Calibri" panose="020F0502020204030204" pitchFamily="34" charset="0"/>
                  </a:rPr>
                  <a:t>keby tam nebola </a:t>
                </a:r>
                <a:r>
                  <a:rPr lang="sk-SK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non-linearita</a:t>
                </a:r>
                <a:r>
                  <a:rPr lang="sk-SK" dirty="0">
                    <a:latin typeface="Calibri" panose="020F0502020204030204" pitchFamily="34" charset="0"/>
                    <a:cs typeface="Calibri" panose="020F0502020204030204" pitchFamily="34" charset="0"/>
                  </a:rPr>
                  <a:t>?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dirty="0" smtClean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		</a:t>
                </a:r>
                <a:r>
                  <a:rPr lang="sk-SK" dirty="0" smtClean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     </a:t>
                </a:r>
                <a:r>
                  <a:rPr lang="sk-SK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Najväčšia singulárna hodnota </a:t>
                </a:r>
                <a:r>
                  <a:rPr lang="sk-SK" dirty="0" smtClean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          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dirty="0" smtClean="0">
                    <a:solidFill>
                      <a:schemeClr val="tx1"/>
                    </a:solidFill>
                    <a:ea typeface="Cambria Math" panose="02040503050406030204" pitchFamily="18" charset="0"/>
                    <a:cs typeface="Calibri" panose="020F0502020204030204" pitchFamily="34" charset="0"/>
                  </a:rPr>
                  <a:t>			</a:t>
                </a:r>
                <a:r>
                  <a:rPr lang="sk-SK" dirty="0">
                    <a:ea typeface="Cambria Math" panose="02040503050406030204" pitchFamily="18" charset="0"/>
                    <a:cs typeface="Calibri" panose="020F0502020204030204" pitchFamily="34" charset="0"/>
                  </a:rPr>
                  <a:t> </a:t>
                </a:r>
                <a:r>
                  <a:rPr lang="sk-SK" dirty="0" smtClean="0">
                    <a:ea typeface="Cambria Math" panose="02040503050406030204" pitchFamily="18" charset="0"/>
                    <a:cs typeface="Calibri" panose="020F0502020204030204" pitchFamily="34" charset="0"/>
                  </a:rPr>
                  <a:t>   </a:t>
                </a:r>
                <a:r>
                  <a:rPr lang="sk-SK" dirty="0" smtClean="0">
                    <a:solidFill>
                      <a:schemeClr val="tx1"/>
                    </a:solidFill>
                    <a:ea typeface="Cambria Math" panose="02040503050406030204" pitchFamily="18" charset="0"/>
                    <a:cs typeface="Calibri" panose="020F050202020403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sk-SK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&gt;</m:t>
                    </m:r>
                    <m:r>
                      <a:rPr lang="sk-SK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1:</m:t>
                    </m:r>
                  </m:oMath>
                </a14:m>
                <a:r>
                  <a:rPr lang="sk-SK" dirty="0" smtClean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	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        </a:t>
                </a:r>
                <a:r>
                  <a:rPr lang="sk-SK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Orezanie gradientu</a:t>
                </a:r>
                <a:endParaRPr lang="sk-SK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	         </a:t>
                </a:r>
                <a:r>
                  <a:rPr lang="sk-SK" b="1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Explózia </a:t>
                </a:r>
                <a:r>
                  <a:rPr lang="sk-SK" b="1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gradientu     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Škálujte gradient,			</a:t>
                </a:r>
                <a:r>
                  <a:rPr lang="sk-SK" dirty="0">
                    <a:ea typeface="Cambria Math" panose="02040503050406030204" pitchFamily="18" charset="0"/>
                    <a:cs typeface="Calibri" panose="020F0502020204030204" pitchFamily="34" charset="0"/>
                  </a:rPr>
                  <a:t> </a:t>
                </a:r>
                <a:r>
                  <a:rPr lang="sk-SK" dirty="0" smtClean="0">
                    <a:ea typeface="Cambria Math" panose="02040503050406030204" pitchFamily="18" charset="0"/>
                    <a:cs typeface="Calibri" panose="020F0502020204030204" pitchFamily="34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sk-SK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&lt;</m:t>
                    </m:r>
                    <m:r>
                      <a:rPr lang="sk-SK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1:</m:t>
                    </m:r>
                  </m:oMath>
                </a14:m>
                <a:r>
                  <a:rPr lang="sk-SK" dirty="0" smtClean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	</a:t>
                </a:r>
                <a:r>
                  <a:rPr lang="sk-SK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       ak </a:t>
                </a:r>
                <a:r>
                  <a:rPr lang="sk-SK" dirty="0">
                    <a:latin typeface="Calibri" panose="020F0502020204030204" pitchFamily="34" charset="0"/>
                    <a:cs typeface="Calibri" panose="020F0502020204030204" pitchFamily="34" charset="0"/>
                  </a:rPr>
                  <a:t>má veľkú normu</a:t>
                </a:r>
                <a:endParaRPr lang="sk-SK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         </a:t>
                </a:r>
                <a:r>
                  <a:rPr lang="sk-SK" b="1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Miznúci gradient</a:t>
                </a:r>
                <a:endParaRPr lang="sk-SK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52736"/>
                <a:ext cx="9144000" cy="5805264"/>
              </a:xfrm>
              <a:blipFill rotWithShape="0">
                <a:blip r:embed="rId3"/>
                <a:stretch>
                  <a:fillRect r="-8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4000" cy="2244380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33" y="3789040"/>
            <a:ext cx="3203848" cy="959607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43123"/>
            <a:ext cx="3220678" cy="827272"/>
          </a:xfrm>
          <a:prstGeom prst="rect">
            <a:avLst/>
          </a:prstGeom>
        </p:spPr>
      </p:pic>
      <p:sp>
        <p:nvSpPr>
          <p:cNvPr id="6" name="Obdĺžnik 5"/>
          <p:cNvSpPr/>
          <p:nvPr/>
        </p:nvSpPr>
        <p:spPr>
          <a:xfrm>
            <a:off x="3419872" y="4581128"/>
            <a:ext cx="2808312" cy="76199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9" name="Rovná spojovacia šípka 8"/>
          <p:cNvCxnSpPr>
            <a:stCxn id="6" idx="3"/>
          </p:cNvCxnSpPr>
          <p:nvPr/>
        </p:nvCxnSpPr>
        <p:spPr>
          <a:xfrm flipV="1">
            <a:off x="6228184" y="4869160"/>
            <a:ext cx="216024" cy="92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Obrázok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672" y="5854484"/>
            <a:ext cx="2952328" cy="63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70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Základný tok gradientu v RNN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99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052736"/>
                <a:ext cx="9144000" cy="5805264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:endParaRPr lang="sk-SK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sk-SK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	         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Čo </a:t>
                </a:r>
                <a:r>
                  <a:rPr lang="sk-SK" dirty="0">
                    <a:latin typeface="Calibri" panose="020F0502020204030204" pitchFamily="34" charset="0"/>
                    <a:cs typeface="Calibri" panose="020F0502020204030204" pitchFamily="34" charset="0"/>
                  </a:rPr>
                  <a:t>keby tam nebola </a:t>
                </a:r>
                <a:r>
                  <a:rPr lang="sk-SK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non-linearita</a:t>
                </a:r>
                <a:r>
                  <a:rPr lang="sk-SK" dirty="0">
                    <a:latin typeface="Calibri" panose="020F0502020204030204" pitchFamily="34" charset="0"/>
                    <a:cs typeface="Calibri" panose="020F0502020204030204" pitchFamily="34" charset="0"/>
                  </a:rPr>
                  <a:t>?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dirty="0" smtClean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		</a:t>
                </a:r>
                <a:r>
                  <a:rPr lang="sk-SK" dirty="0" smtClean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     </a:t>
                </a:r>
                <a:r>
                  <a:rPr lang="sk-SK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Najväčšia singulárna hodnota </a:t>
                </a:r>
                <a:r>
                  <a:rPr lang="sk-SK" dirty="0" smtClean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          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dirty="0" smtClean="0">
                    <a:solidFill>
                      <a:schemeClr val="tx1"/>
                    </a:solidFill>
                    <a:ea typeface="Cambria Math" panose="02040503050406030204" pitchFamily="18" charset="0"/>
                    <a:cs typeface="Calibri" panose="020F0502020204030204" pitchFamily="34" charset="0"/>
                  </a:rPr>
                  <a:t>			</a:t>
                </a:r>
                <a:r>
                  <a:rPr lang="sk-SK" dirty="0">
                    <a:ea typeface="Cambria Math" panose="02040503050406030204" pitchFamily="18" charset="0"/>
                    <a:cs typeface="Calibri" panose="020F0502020204030204" pitchFamily="34" charset="0"/>
                  </a:rPr>
                  <a:t> </a:t>
                </a:r>
                <a:r>
                  <a:rPr lang="sk-SK" dirty="0" smtClean="0">
                    <a:ea typeface="Cambria Math" panose="02040503050406030204" pitchFamily="18" charset="0"/>
                    <a:cs typeface="Calibri" panose="020F0502020204030204" pitchFamily="34" charset="0"/>
                  </a:rPr>
                  <a:t>   </a:t>
                </a:r>
                <a:r>
                  <a:rPr lang="sk-SK" dirty="0" smtClean="0">
                    <a:solidFill>
                      <a:schemeClr val="tx1"/>
                    </a:solidFill>
                    <a:ea typeface="Cambria Math" panose="02040503050406030204" pitchFamily="18" charset="0"/>
                    <a:cs typeface="Calibri" panose="020F050202020403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sk-SK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&gt;</m:t>
                    </m:r>
                    <m:r>
                      <a:rPr lang="sk-SK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1:</m:t>
                    </m:r>
                  </m:oMath>
                </a14:m>
                <a:r>
                  <a:rPr lang="sk-SK" dirty="0" smtClean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	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       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	         </a:t>
                </a:r>
                <a:r>
                  <a:rPr lang="sk-SK" b="1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Explózia </a:t>
                </a:r>
                <a:r>
                  <a:rPr lang="sk-SK" b="1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gradientu     </a:t>
                </a:r>
                <a:endParaRPr lang="sk-SK" i="1" dirty="0" smtClean="0">
                  <a:solidFill>
                    <a:srgbClr val="FF0000"/>
                  </a:solidFill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dirty="0" smtClean="0">
                    <a:solidFill>
                      <a:schemeClr val="tx1"/>
                    </a:solidFill>
                    <a:ea typeface="Cambria Math" panose="02040503050406030204" pitchFamily="18" charset="0"/>
                    <a:cs typeface="Calibri" panose="020F0502020204030204" pitchFamily="34" charset="0"/>
                  </a:rPr>
                  <a:t>				</a:t>
                </a:r>
                <a14:m>
                  <m:oMath xmlns:m="http://schemas.openxmlformats.org/officeDocument/2006/math">
                    <m:r>
                      <a:rPr lang="sk-SK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&lt;</m:t>
                    </m:r>
                    <m:r>
                      <a:rPr lang="sk-SK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1:</m:t>
                    </m:r>
                  </m:oMath>
                </a14:m>
                <a:r>
                  <a:rPr lang="sk-SK" dirty="0" smtClean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	</a:t>
                </a:r>
                <a:r>
                  <a:rPr lang="sk-SK" dirty="0" smtClean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Zmeňte</a:t>
                </a:r>
                <a:endParaRPr lang="sk-SK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         </a:t>
                </a:r>
                <a:r>
                  <a:rPr lang="sk-SK" b="1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Miznúci </a:t>
                </a:r>
                <a:r>
                  <a:rPr lang="sk-SK" b="1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gradient	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architektúru RNN</a:t>
                </a:r>
                <a:endParaRPr lang="sk-SK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52736"/>
                <a:ext cx="9144000" cy="5805264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4000" cy="2244380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33" y="3789040"/>
            <a:ext cx="3203848" cy="959607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43123"/>
            <a:ext cx="3220678" cy="827272"/>
          </a:xfrm>
          <a:prstGeom prst="rect">
            <a:avLst/>
          </a:prstGeom>
        </p:spPr>
      </p:pic>
      <p:sp>
        <p:nvSpPr>
          <p:cNvPr id="6" name="Obdĺžnik 5"/>
          <p:cNvSpPr/>
          <p:nvPr/>
        </p:nvSpPr>
        <p:spPr>
          <a:xfrm>
            <a:off x="3419872" y="5343124"/>
            <a:ext cx="2520280" cy="82727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9" name="Rovná spojovacia šípka 8"/>
          <p:cNvCxnSpPr>
            <a:stCxn id="6" idx="3"/>
          </p:cNvCxnSpPr>
          <p:nvPr/>
        </p:nvCxnSpPr>
        <p:spPr>
          <a:xfrm flipV="1">
            <a:off x="5940152" y="5733256"/>
            <a:ext cx="432048" cy="235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076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err="1" smtClean="0"/>
              <a:t>Long</a:t>
            </a:r>
            <a:r>
              <a:rPr lang="sk-SK" sz="5400" dirty="0" smtClean="0"/>
              <a:t> </a:t>
            </a:r>
            <a:r>
              <a:rPr lang="sk-SK" sz="5400" dirty="0" err="1" smtClean="0"/>
              <a:t>Short</a:t>
            </a:r>
            <a:r>
              <a:rPr lang="sk-SK" sz="5400" dirty="0" smtClean="0"/>
              <a:t> Term </a:t>
            </a:r>
            <a:r>
              <a:rPr lang="sk-SK" sz="5400" dirty="0" err="1" smtClean="0"/>
              <a:t>Memory</a:t>
            </a:r>
            <a:r>
              <a:rPr lang="sk-SK" sz="5400" dirty="0" smtClean="0"/>
              <a:t> (LSTM)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100</a:t>
            </a:fld>
            <a:endParaRPr lang="en-US"/>
          </a:p>
        </p:txBody>
      </p:sp>
      <p:pic>
        <p:nvPicPr>
          <p:cNvPr id="3" name="Zástupný symbol obsahu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9144000" cy="3691222"/>
          </a:xfrm>
        </p:spPr>
      </p:pic>
    </p:spTree>
    <p:extLst>
      <p:ext uri="{BB962C8B-B14F-4D97-AF65-F5344CB8AC3E}">
        <p14:creationId xmlns:p14="http://schemas.microsoft.com/office/powerpoint/2010/main" val="75019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LSTM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101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4139952" y="1196752"/>
            <a:ext cx="5004048" cy="5661248"/>
          </a:xfrm>
        </p:spPr>
        <p:txBody>
          <a:bodyPr>
            <a:normAutofit/>
          </a:bodyPr>
          <a:lstStyle/>
          <a:p>
            <a:pPr marL="0" indent="0">
              <a:spcBef>
                <a:spcPts val="800"/>
              </a:spcBef>
              <a:buNone/>
            </a:pP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i: </a:t>
            </a:r>
            <a:r>
              <a:rPr lang="sk-SK" sz="2400" u="sng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input</a:t>
            </a:r>
            <a:r>
              <a:rPr lang="sk-SK" sz="24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 gate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či písať do bunky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sk-SK" sz="2400" u="sng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forget</a:t>
            </a:r>
            <a:r>
              <a:rPr lang="sk-SK" sz="24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 gate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, či odstrániť bunku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sk-SK" sz="24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output gate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, nakoľko odhaliť bunku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sk-SK" sz="24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gate </a:t>
            </a:r>
            <a:r>
              <a:rPr lang="sk-SK" sz="2400" u="sng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gate</a:t>
            </a:r>
            <a:r>
              <a:rPr lang="sk-SK" sz="24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 (?)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, nakoľko písať do bunky</a:t>
            </a:r>
            <a:endParaRPr lang="sk-SK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64624"/>
            <a:ext cx="6054319" cy="4093376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129" y="3825205"/>
            <a:ext cx="3038061" cy="209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28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LSTM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102</a:t>
            </a:fld>
            <a:endParaRPr lang="en-US"/>
          </a:p>
        </p:txBody>
      </p:sp>
      <p:pic>
        <p:nvPicPr>
          <p:cNvPr id="8" name="Zástupný symbol obsahu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" y="2636912"/>
            <a:ext cx="5634959" cy="3647894"/>
          </a:xfr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193" y="3130752"/>
            <a:ext cx="3499807" cy="239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80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LSTM – tok gradientu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ástupný symbol obsahu 6"/>
              <p:cNvSpPr>
                <a:spLocks noGrp="1"/>
              </p:cNvSpPr>
              <p:nvPr>
                <p:ph idx="1"/>
              </p:nvPr>
            </p:nvSpPr>
            <p:spPr>
              <a:xfrm>
                <a:off x="4427984" y="1268760"/>
                <a:ext cx="4716016" cy="5589240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800"/>
                  </a:spcBef>
                  <a:buNone/>
                </a:pP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Spätné šírenie z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𝑐</m:t>
                        </m:r>
                      </m:e>
                      <m:sub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na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𝑐</m:t>
                        </m:r>
                      </m:e>
                      <m:sub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ide cez násobenie </a:t>
                </a:r>
                <a14:m>
                  <m:oMath xmlns:m="http://schemas.openxmlformats.org/officeDocument/2006/math">
                    <m:r>
                      <a:rPr lang="sk-SK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</m:oMath>
                </a14:m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po prvkoch, žiadne maticové násobenie maticou </a:t>
                </a:r>
                <a14:m>
                  <m:oMath xmlns:m="http://schemas.openxmlformats.org/officeDocument/2006/math">
                    <m:r>
                      <a:rPr lang="sk-SK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𝑊</m:t>
                    </m:r>
                  </m:oMath>
                </a14:m>
                <a:endParaRPr lang="sk-SK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Zástupný symbol obsahu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27984" y="1268760"/>
                <a:ext cx="4716016" cy="5589240"/>
              </a:xfrm>
              <a:blipFill rotWithShape="0">
                <a:blip r:embed="rId3"/>
                <a:stretch>
                  <a:fillRect l="-2326" t="-872" r="-323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Obrázo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636912"/>
            <a:ext cx="5691982" cy="3663804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193" y="3130752"/>
            <a:ext cx="3499807" cy="239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36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LSTM – tok gradientu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-11631" y="3836070"/>
            <a:ext cx="9144000" cy="2488530"/>
          </a:xfrm>
        </p:spPr>
        <p:txBody>
          <a:bodyPr/>
          <a:lstStyle/>
          <a:p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Všimnite si, že gradienty obsahujú vektor aktivácií pre </a:t>
            </a:r>
            <a:r>
              <a:rPr lang="sk-SK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 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gate</a:t>
            </a:r>
          </a:p>
          <a:p>
            <a:pPr lvl="1"/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To umožňuje lepšiu kontrolu hodnôt gradientu, použitím vhodných updatov parametrov pre </a:t>
            </a:r>
            <a:r>
              <a:rPr lang="sk-SK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 gate</a:t>
            </a:r>
          </a:p>
          <a:p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Tiež si všimnite, že sú dané cez </a:t>
            </a:r>
            <a:r>
              <a:rPr lang="sk-SK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k-SK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k-SK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sk-SK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sk-SK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gates</a:t>
            </a: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To umožňuje lepšie vyrovnávať hodnoty gradientu</a:t>
            </a: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Zástupný symbol obsahu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" y="1241246"/>
            <a:ext cx="9144000" cy="2406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46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LSTM – tok gradientu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3"/>
          </a:xfrm>
        </p:spPr>
        <p:txBody>
          <a:bodyPr>
            <a:normAutofit lnSpcReduction="10000"/>
          </a:bodyPr>
          <a:lstStyle/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Riešia LSTM problém miznúceho gradientu?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LSTM architektúra uľahčuje pre RNN schopnosť uchovať informáciu cez viaceré časové kroky</a:t>
            </a:r>
          </a:p>
          <a:p>
            <a:pPr lvl="1">
              <a:spcBef>
                <a:spcPts val="600"/>
              </a:spcBef>
            </a:pP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Napr. ak f = 1 a i = 0, tak informácia v tejto bunke sa uchová nekonečne dlho</a:t>
            </a:r>
          </a:p>
          <a:p>
            <a:pPr lvl="1">
              <a:spcBef>
                <a:spcPts val="600"/>
              </a:spcBef>
            </a:pP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Naopak je zložitejšie pre základnú RNN naučiť sa rekurentnú váhov</a:t>
            </a: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ú maticu Wh, ktorá uchováva informáciu v skrytom stave</a:t>
            </a:r>
            <a:endParaRPr lang="sk-SK" sz="3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LSTM nezaručuje, že nenastane problém miznúce-ho/explodujúceho gradientu, ale umožňuje modelu ľahšie sa naučiť vzdialené závislosti</a:t>
            </a: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31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LSTM – tok gradientu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106</a:t>
            </a:fld>
            <a:endParaRPr lang="en-US"/>
          </a:p>
        </p:txBody>
      </p:sp>
      <p:pic>
        <p:nvPicPr>
          <p:cNvPr id="8" name="Zástupný symbol obsahu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8229"/>
            <a:ext cx="9144000" cy="2406314"/>
          </a:xfr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344194"/>
            <a:ext cx="5868144" cy="154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36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Iné varianty RNN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107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GRU </a:t>
            </a:r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sk-SK" sz="32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Learning</a:t>
            </a:r>
            <a:r>
              <a:rPr lang="sk-SK" sz="32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phrase</a:t>
            </a:r>
            <a:r>
              <a:rPr lang="sk-SK" sz="32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representations</a:t>
            </a:r>
            <a:r>
              <a:rPr lang="sk-SK" sz="32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k-SK" sz="32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using</a:t>
            </a:r>
            <a:r>
              <a:rPr lang="sk-SK" sz="32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mn</a:t>
            </a:r>
            <a:r>
              <a:rPr lang="sk-SK" sz="32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encoder-decoder</a:t>
            </a:r>
            <a:r>
              <a:rPr lang="sk-SK" sz="32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sk-SK" sz="32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statistical</a:t>
            </a:r>
            <a:r>
              <a:rPr lang="sk-SK" sz="32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machine</a:t>
            </a:r>
            <a:r>
              <a:rPr lang="sk-SK" sz="32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translation</a:t>
            </a:r>
            <a:r>
              <a:rPr lang="sk-SK" sz="32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, 2014</a:t>
            </a:r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140968"/>
            <a:ext cx="7345650" cy="2642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74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Aktuálne v NLP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108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Nové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paradigmy pre zdôvodňovanie nad postupnosťami</a:t>
            </a:r>
          </a:p>
          <a:p>
            <a:pPr>
              <a:spcBef>
                <a:spcPts val="800"/>
              </a:spcBef>
            </a:pPr>
            <a:r>
              <a:rPr lang="sk-SK" sz="3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Nová „</a:t>
            </a:r>
            <a:r>
              <a:rPr lang="sk-SK" sz="3600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transformer</a:t>
            </a:r>
            <a:r>
              <a:rPr lang="sk-SK" sz="3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 architektúra už </a:t>
            </a:r>
            <a:r>
              <a:rPr lang="sk-SK" sz="3600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nespra</a:t>
            </a:r>
            <a:r>
              <a:rPr lang="sk-SK" sz="3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-cúva vstup sekvenčne, namiesto toho operuje nad vstupmi v postupnosti paralelne s využitím mechanizmu pozornosti</a:t>
            </a:r>
          </a:p>
          <a:p>
            <a:pPr>
              <a:spcBef>
                <a:spcPts val="800"/>
              </a:spcBef>
            </a:pPr>
            <a:r>
              <a:rPr lang="sk-SK" sz="3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viedlo k mnohým výborným výsledkom </a:t>
            </a:r>
            <a:r>
              <a:rPr lang="sk-SK" sz="3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NLP a k architektúram BERT (</a:t>
            </a:r>
            <a:r>
              <a:rPr lang="sk-SK" sz="3600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Deep</a:t>
            </a:r>
            <a:r>
              <a:rPr lang="sk-SK" sz="3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Bi-</a:t>
            </a:r>
            <a:r>
              <a:rPr lang="sk-SK" sz="3600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directional</a:t>
            </a:r>
            <a:r>
              <a:rPr lang="sk-SK" sz="3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Transformers</a:t>
            </a:r>
            <a:r>
              <a:rPr lang="sk-SK" sz="3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a Open AI GPT-2</a:t>
            </a:r>
            <a:endParaRPr lang="sk-SK" sz="3600" dirty="0" smtClean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17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Transformery</a:t>
            </a:r>
            <a:r>
              <a:rPr lang="sk-SK" sz="5400" dirty="0" smtClean="0"/>
              <a:t> pre videnie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109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LSTM je dobrá prvotná voľba</a:t>
            </a:r>
          </a:p>
          <a:p>
            <a:pPr>
              <a:spcBef>
                <a:spcPts val="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Použite varianty ako GRU ak chcete rýchlejšie výpočty a menej parametrov</a:t>
            </a:r>
          </a:p>
          <a:p>
            <a:pPr>
              <a:spcBef>
                <a:spcPts val="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Použite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transformery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(nie je to predmetom tejto prednášky), pretože dominujú modelom NLP</a:t>
            </a:r>
          </a:p>
          <a:p>
            <a:pPr>
              <a:spcBef>
                <a:spcPts val="800"/>
              </a:spcBef>
            </a:pPr>
            <a:r>
              <a:rPr lang="sk-SK" sz="36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Potrebujeme viac výskumu na štúdium tandemu vizuálnych modelov a </a:t>
            </a:r>
            <a:r>
              <a:rPr lang="sk-SK" sz="3600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transformerov</a:t>
            </a:r>
            <a:endParaRPr lang="sk-SK" sz="3600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52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Zhrnutie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110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RNN umožňujú veľa flexibility v dizajne architektúry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Základné RNN sú jednoduché, ale nefungujú veľmi dobre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Je obvyklé používať LSTM alebo GRU: ich aditívne interakcie zlepšujú tok gradientu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Spätné šírenie gradientov v RNN môže buď explodovať alebo zmiznúť</a:t>
            </a:r>
          </a:p>
        </p:txBody>
      </p:sp>
    </p:spTree>
    <p:extLst>
      <p:ext uri="{BB962C8B-B14F-4D97-AF65-F5344CB8AC3E}">
        <p14:creationId xmlns:p14="http://schemas.microsoft.com/office/powerpoint/2010/main" val="39091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Zhrnutie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111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Explózia sa kontroluje orezaním gradientu. Zmiznutie gradientu sa kontroluje aditívnymi interakciami (LSTM)</a:t>
            </a:r>
          </a:p>
          <a:p>
            <a:pPr>
              <a:spcBef>
                <a:spcPts val="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Lepšie/jednoduchšie architektúry sú horúcou témou súčasného výskumu, rovnako ako nové paradigmy pre zdôvodňovanie nad postupnosťami</a:t>
            </a:r>
          </a:p>
          <a:p>
            <a:pPr>
              <a:spcBef>
                <a:spcPts val="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Potrebujeme lepšie porozumenie (jednak teoretické ako aj empirické)</a:t>
            </a:r>
          </a:p>
        </p:txBody>
      </p:sp>
    </p:spTree>
    <p:extLst>
      <p:ext uri="{BB962C8B-B14F-4D97-AF65-F5344CB8AC3E}">
        <p14:creationId xmlns:p14="http://schemas.microsoft.com/office/powerpoint/2010/main" val="14292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7859</TotalTime>
  <Words>2606</Words>
  <Application>Microsoft Office PowerPoint</Application>
  <PresentationFormat>Prezentácia na obrazovke (4:3)</PresentationFormat>
  <Paragraphs>815</Paragraphs>
  <Slides>111</Slides>
  <Notes>110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111</vt:i4>
      </vt:variant>
    </vt:vector>
  </HeadingPairs>
  <TitlesOfParts>
    <vt:vector size="116" baseType="lpstr">
      <vt:lpstr>Calibri</vt:lpstr>
      <vt:lpstr>Cambria Math</vt:lpstr>
      <vt:lpstr>Constantia</vt:lpstr>
      <vt:lpstr>Wingdings 2</vt:lpstr>
      <vt:lpstr>Flow</vt:lpstr>
      <vt:lpstr>Neurónové siete  pre počítačové videnie šk.r. 2020-21</vt:lpstr>
      <vt:lpstr>Štruktúra dnešnej prednášky </vt:lpstr>
      <vt:lpstr>Opakovanie </vt:lpstr>
      <vt:lpstr>Opakovanie 2 </vt:lpstr>
      <vt:lpstr>Opakovanie 3</vt:lpstr>
      <vt:lpstr>Opakovanie 4</vt:lpstr>
      <vt:lpstr>Rekurentné neurónové siete (RNN)</vt:lpstr>
      <vt:lpstr>Rekurentné neurónové siete (RNN)</vt:lpstr>
      <vt:lpstr>Rekurentné neurónové siete (RNN)</vt:lpstr>
      <vt:lpstr>Rekurentné neurónové siete (RNN)</vt:lpstr>
      <vt:lpstr>Rekurentné neurónové siete (RNN)</vt:lpstr>
      <vt:lpstr>Rekurentná neurónová sieť</vt:lpstr>
      <vt:lpstr>Rekurentná neurónová sieť</vt:lpstr>
      <vt:lpstr>Rekurentná neurónová sieť</vt:lpstr>
      <vt:lpstr>Rekurentná neurónová sieť</vt:lpstr>
      <vt:lpstr>Rekurentná neurónová sieť</vt:lpstr>
      <vt:lpstr>Rekurentná neurónová sieť</vt:lpstr>
      <vt:lpstr>Jednoduchá RNN</vt:lpstr>
      <vt:lpstr> RNN: Výpočtový graf</vt:lpstr>
      <vt:lpstr> RNN: Výpočtový graf</vt:lpstr>
      <vt:lpstr> RNN: Výpočtový graf</vt:lpstr>
      <vt:lpstr> RNN: Výpočtový graf</vt:lpstr>
      <vt:lpstr> RNN: Výpočtový graf: Veľa na veľa</vt:lpstr>
      <vt:lpstr> RNN: Výpočtový graf: Veľa na veľa</vt:lpstr>
      <vt:lpstr> RNN: Výpočtový graf: Viac na viac</vt:lpstr>
      <vt:lpstr> RNN: Výpočtový graf: Veľa na jeden</vt:lpstr>
      <vt:lpstr> RNN: Výpočtový graf: Veľa na jeden</vt:lpstr>
      <vt:lpstr> RNN: Výpočtový graf: Jeden na veľa</vt:lpstr>
      <vt:lpstr> RNN: Výpočtový graf: Jeden na veľa</vt:lpstr>
      <vt:lpstr> RNN: Výpočtový graf: Jeden na veľa</vt:lpstr>
      <vt:lpstr> RNN: Výpočtový graf: Jeden na veľa</vt:lpstr>
      <vt:lpstr>Postupnosť na postupnosť</vt:lpstr>
      <vt:lpstr>Postupnosť na postupnosť</vt:lpstr>
      <vt:lpstr>Jazykový príklad na úrovni znakov</vt:lpstr>
      <vt:lpstr>Jazykový príklad na úrovni znakov</vt:lpstr>
      <vt:lpstr>Jazykový príklad na úrovni znakov</vt:lpstr>
      <vt:lpstr>Jazykový príklad na úrovni znakov</vt:lpstr>
      <vt:lpstr>Jazykový príklad na úrovni znakov</vt:lpstr>
      <vt:lpstr>Jazykový príklad na úrovni znakov</vt:lpstr>
      <vt:lpstr>Jazykový príklad na úrovni znakov</vt:lpstr>
      <vt:lpstr>Spätné šírenie v čase</vt:lpstr>
      <vt:lpstr>Skrátené spätné šírenie v čase</vt:lpstr>
      <vt:lpstr>Skrátené spätné šírenie v čase</vt:lpstr>
      <vt:lpstr>Skrátené spätné šírenie v čase</vt:lpstr>
      <vt:lpstr>Ukážka fungovania RNN</vt:lpstr>
      <vt:lpstr>Ukážka fungovania RNN</vt:lpstr>
      <vt:lpstr>Ukážka fungovania RNN</vt:lpstr>
      <vt:lpstr>Hľadanie interpretovateľných buniek</vt:lpstr>
      <vt:lpstr>Hľadanie interpretovateľných buniek</vt:lpstr>
      <vt:lpstr>Hľadanie interpretovateľných buniek</vt:lpstr>
      <vt:lpstr>Hľadanie interpretovateľných buniek</vt:lpstr>
      <vt:lpstr>Hľadanie interpretovateľných buniek</vt:lpstr>
      <vt:lpstr>Hľadanie interpretovateľných buniek</vt:lpstr>
      <vt:lpstr>Hľadanie interpretovateľných buniek</vt:lpstr>
      <vt:lpstr>Výhody a nevýhody RNN</vt:lpstr>
      <vt:lpstr>Slovný popis obrazu</vt:lpstr>
      <vt:lpstr>Slovný popis obrazu</vt:lpstr>
      <vt:lpstr>Testovací obraz</vt:lpstr>
      <vt:lpstr>Testovací obraz</vt:lpstr>
      <vt:lpstr>Testovací obraz</vt:lpstr>
      <vt:lpstr>Testovací obraz</vt:lpstr>
      <vt:lpstr>Testovací obraz</vt:lpstr>
      <vt:lpstr>Testovací obraz</vt:lpstr>
      <vt:lpstr>Testovací obraz</vt:lpstr>
      <vt:lpstr>Testovací obraz</vt:lpstr>
      <vt:lpstr>Testovací obraz</vt:lpstr>
      <vt:lpstr>Testovací obraz</vt:lpstr>
      <vt:lpstr>Slovný popis obrazu - výsledky</vt:lpstr>
      <vt:lpstr>Slovný popis obrazu - výsledky</vt:lpstr>
      <vt:lpstr>Slovný popis obrazu - chybný</vt:lpstr>
      <vt:lpstr>Slovný popis obrazu - chybný</vt:lpstr>
      <vt:lpstr>Slovný popis s pozornosťou</vt:lpstr>
      <vt:lpstr>Slovný popis s pozornosťou</vt:lpstr>
      <vt:lpstr>Slovný popis s pozornosťou</vt:lpstr>
      <vt:lpstr>Slovný popis s pozornosťou</vt:lpstr>
      <vt:lpstr>Slovný popis s pozornosťou</vt:lpstr>
      <vt:lpstr>Slovný popis s pozornosťou</vt:lpstr>
      <vt:lpstr>Slovný popis s pozornosťou</vt:lpstr>
      <vt:lpstr>Slovný popis s pozornosťou</vt:lpstr>
      <vt:lpstr>Slovný popis s pozornosťou</vt:lpstr>
      <vt:lpstr>Slovný popis s pozornosťou</vt:lpstr>
      <vt:lpstr>Odpovede na vizuálne otázky</vt:lpstr>
      <vt:lpstr>Odpovede na vizuálne otázky</vt:lpstr>
      <vt:lpstr>Vizuálny dialóg</vt:lpstr>
      <vt:lpstr>Vizuálna navigácia</vt:lpstr>
      <vt:lpstr>Viacvrstvové RNN</vt:lpstr>
      <vt:lpstr>Long Short Term Memory (LSTM)</vt:lpstr>
      <vt:lpstr>Základný tok gradientu v RNN</vt:lpstr>
      <vt:lpstr>Základný tok gradientu v RNN</vt:lpstr>
      <vt:lpstr>Základný tok gradientu v RNN</vt:lpstr>
      <vt:lpstr>Základný tok gradientu v RNN</vt:lpstr>
      <vt:lpstr>Základný tok gradientu v RNN</vt:lpstr>
      <vt:lpstr>Základný tok gradientu v RNN</vt:lpstr>
      <vt:lpstr>Základný tok gradientu v RNN</vt:lpstr>
      <vt:lpstr>Základný tok gradientu v RNN</vt:lpstr>
      <vt:lpstr>Základný tok gradientu v RNN</vt:lpstr>
      <vt:lpstr>Základný tok gradientu v RNN</vt:lpstr>
      <vt:lpstr>Základný tok gradientu v RNN</vt:lpstr>
      <vt:lpstr>Základný tok gradientu v RNN</vt:lpstr>
      <vt:lpstr>Long Short Term Memory (LSTM)</vt:lpstr>
      <vt:lpstr>LSTM</vt:lpstr>
      <vt:lpstr>LSTM</vt:lpstr>
      <vt:lpstr>LSTM – tok gradientu</vt:lpstr>
      <vt:lpstr>LSTM – tok gradientu</vt:lpstr>
      <vt:lpstr>LSTM – tok gradientu</vt:lpstr>
      <vt:lpstr>LSTM – tok gradientu</vt:lpstr>
      <vt:lpstr>Iné varianty RNN</vt:lpstr>
      <vt:lpstr>Aktuálne v NLP</vt:lpstr>
      <vt:lpstr>Transformery pre videnie</vt:lpstr>
      <vt:lpstr>Zhrnutie</vt:lpstr>
      <vt:lpstr>Zhrnutie II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592</cp:revision>
  <dcterms:created xsi:type="dcterms:W3CDTF">2015-07-27T05:27:08Z</dcterms:created>
  <dcterms:modified xsi:type="dcterms:W3CDTF">2020-11-15T22:25:49Z</dcterms:modified>
</cp:coreProperties>
</file>