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4068" r:id="rId1"/>
  </p:sldMasterIdLst>
  <p:notesMasterIdLst>
    <p:notesMasterId r:id="rId55"/>
  </p:notesMasterIdLst>
  <p:sldIdLst>
    <p:sldId id="256" r:id="rId2"/>
    <p:sldId id="257" r:id="rId3"/>
    <p:sldId id="285" r:id="rId4"/>
    <p:sldId id="304" r:id="rId5"/>
    <p:sldId id="312" r:id="rId6"/>
    <p:sldId id="259" r:id="rId7"/>
    <p:sldId id="260" r:id="rId8"/>
    <p:sldId id="262" r:id="rId9"/>
    <p:sldId id="263" r:id="rId10"/>
    <p:sldId id="273" r:id="rId11"/>
    <p:sldId id="265" r:id="rId12"/>
    <p:sldId id="266" r:id="rId13"/>
    <p:sldId id="275" r:id="rId14"/>
    <p:sldId id="276" r:id="rId15"/>
    <p:sldId id="277" r:id="rId16"/>
    <p:sldId id="278" r:id="rId17"/>
    <p:sldId id="272" r:id="rId18"/>
    <p:sldId id="281" r:id="rId19"/>
    <p:sldId id="358" r:id="rId20"/>
    <p:sldId id="348" r:id="rId21"/>
    <p:sldId id="349" r:id="rId22"/>
    <p:sldId id="350" r:id="rId23"/>
    <p:sldId id="351" r:id="rId24"/>
    <p:sldId id="352" r:id="rId25"/>
    <p:sldId id="353" r:id="rId26"/>
    <p:sldId id="354" r:id="rId27"/>
    <p:sldId id="355" r:id="rId28"/>
    <p:sldId id="356" r:id="rId29"/>
    <p:sldId id="283" r:id="rId30"/>
    <p:sldId id="284" r:id="rId31"/>
    <p:sldId id="291" r:id="rId32"/>
    <p:sldId id="338" r:id="rId33"/>
    <p:sldId id="339" r:id="rId34"/>
    <p:sldId id="293" r:id="rId35"/>
    <p:sldId id="340" r:id="rId36"/>
    <p:sldId id="341" r:id="rId37"/>
    <p:sldId id="294" r:id="rId38"/>
    <p:sldId id="342" r:id="rId39"/>
    <p:sldId id="343" r:id="rId40"/>
    <p:sldId id="295" r:id="rId41"/>
    <p:sldId id="344" r:id="rId42"/>
    <p:sldId id="345" r:id="rId43"/>
    <p:sldId id="296" r:id="rId44"/>
    <p:sldId id="346" r:id="rId45"/>
    <p:sldId id="347" r:id="rId46"/>
    <p:sldId id="357" r:id="rId47"/>
    <p:sldId id="336" r:id="rId48"/>
    <p:sldId id="286" r:id="rId49"/>
    <p:sldId id="310" r:id="rId50"/>
    <p:sldId id="298" r:id="rId51"/>
    <p:sldId id="299" r:id="rId52"/>
    <p:sldId id="302" r:id="rId53"/>
    <p:sldId id="303" r:id="rId54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10" d="100"/>
          <a:sy n="110" d="100"/>
        </p:scale>
        <p:origin x="1644" y="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presProps" Target="presProp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D572C-8222-4596-9159-A7119AF16E5B}" type="datetimeFigureOut">
              <a:rPr lang="en-US" smtClean="0"/>
              <a:pPr/>
              <a:t>2/17/2021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41A7867-3418-4C4A-A2CA-28E429ED424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0615834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41A7867-3418-4C4A-A2CA-28E429ED4242}" type="slidenum">
              <a:rPr lang="en-US" smtClean="0"/>
              <a:pPr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8691055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obrazu snímky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oznámo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4" name="Zástupný symbol čísla snímky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41A7867-3418-4C4A-A2CA-28E429ED4242}" type="slidenum">
              <a:rPr lang="en-US" smtClean="0"/>
              <a:pPr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9145145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obrazu snímky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oznámo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4" name="Zástupný symbol čísla snímky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41A7867-3418-4C4A-A2CA-28E429ED4242}" type="slidenum">
              <a:rPr lang="en-US" smtClean="0"/>
              <a:pPr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16954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obrazu snímky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oznámo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k-SK" dirty="0"/>
          </a:p>
        </p:txBody>
      </p:sp>
      <p:sp>
        <p:nvSpPr>
          <p:cNvPr id="4" name="Zástupný symbol čísla snímky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41A7867-3418-4C4A-A2CA-28E429ED4242}" type="slidenum">
              <a:rPr lang="en-US" smtClean="0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0986080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obrazu snímky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oznámo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sk-SK" dirty="0" smtClean="0"/>
              <a:t>My vidíme mačku ale počítač vidí jednotlivé </a:t>
            </a:r>
            <a:r>
              <a:rPr lang="sk-SK" dirty="0" err="1" smtClean="0"/>
              <a:t>pixle</a:t>
            </a:r>
            <a:endParaRPr lang="sk-SK" dirty="0"/>
          </a:p>
        </p:txBody>
      </p:sp>
      <p:sp>
        <p:nvSpPr>
          <p:cNvPr id="4" name="Zástupný symbol čísla snímky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41A7867-3418-4C4A-A2CA-28E429ED4242}" type="slidenum">
              <a:rPr lang="en-US" smtClean="0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378577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obrazu snímky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oznámo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k-SK" dirty="0"/>
          </a:p>
        </p:txBody>
      </p:sp>
      <p:sp>
        <p:nvSpPr>
          <p:cNvPr id="4" name="Zástupný symbol čísla snímky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41A7867-3418-4C4A-A2CA-28E429ED4242}" type="slidenum">
              <a:rPr lang="en-US" smtClean="0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8172441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obrazu snímky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oznámo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k-SK" dirty="0"/>
          </a:p>
        </p:txBody>
      </p:sp>
      <p:sp>
        <p:nvSpPr>
          <p:cNvPr id="4" name="Zástupný symbol čísla snímky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41A7867-3418-4C4A-A2CA-28E429ED4242}" type="slidenum">
              <a:rPr lang="en-US" smtClean="0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865484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obrazu snímky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oznámo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k-SK" dirty="0"/>
          </a:p>
        </p:txBody>
      </p:sp>
      <p:sp>
        <p:nvSpPr>
          <p:cNvPr id="4" name="Zástupný symbol čísla snímky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41A7867-3418-4C4A-A2CA-28E429ED4242}" type="slidenum">
              <a:rPr lang="en-US" smtClean="0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92427883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obrazu snímky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oznámo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k-SK" dirty="0"/>
          </a:p>
        </p:txBody>
      </p:sp>
      <p:sp>
        <p:nvSpPr>
          <p:cNvPr id="4" name="Zástupný symbol čísla snímky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41A7867-3418-4C4A-A2CA-28E429ED4242}" type="slidenum">
              <a:rPr lang="en-US" smtClean="0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5264962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obrazu snímky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oznámo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k-SK" dirty="0"/>
          </a:p>
        </p:txBody>
      </p:sp>
      <p:sp>
        <p:nvSpPr>
          <p:cNvPr id="4" name="Zástupný symbol čísla snímky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41A7867-3418-4C4A-A2CA-28E429ED4242}" type="slidenum">
              <a:rPr lang="en-US" smtClean="0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84930469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obrazu snímky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oznámo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k-SK" dirty="0"/>
          </a:p>
        </p:txBody>
      </p:sp>
      <p:sp>
        <p:nvSpPr>
          <p:cNvPr id="4" name="Zástupný symbol čísla snímky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41A7867-3418-4C4A-A2CA-28E429ED4242}" type="slidenum">
              <a:rPr lang="en-US" smtClean="0"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09141244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obrazu snímky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oznámo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sk-SK" dirty="0" smtClean="0"/>
              <a:t>Ten rámec je dostatočne široký.</a:t>
            </a:r>
            <a:r>
              <a:rPr lang="sk-SK" baseline="0" dirty="0" smtClean="0"/>
              <a:t> Môže to byť rozpoznávanie jedla, určovanie počtu kalórií v jedle. Je to ľubovoľná úloha, kde sú k dispozícii obrazy objektov a k nim označenie triedy, do ktorej patria. V časti aplikácie si o tom povieme viac. </a:t>
            </a:r>
            <a:endParaRPr lang="sk-SK" dirty="0"/>
          </a:p>
        </p:txBody>
      </p:sp>
      <p:sp>
        <p:nvSpPr>
          <p:cNvPr id="4" name="Zástupný symbol čísla snímky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41A7867-3418-4C4A-A2CA-28E429ED4242}" type="slidenum">
              <a:rPr lang="en-US" smtClean="0"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2968803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5D42FB-16F9-4968-B124-53CF1920C111}" type="datetime1">
              <a:rPr lang="en-US" smtClean="0"/>
              <a:t>2/17/2021</a:t>
            </a:fld>
            <a:endParaRPr lang="en-US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Rozpoznávanie obrazcov a spracovanie obrazu 2020-21</a:t>
            </a:r>
            <a:endParaRPr lang="en-US"/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1378496" cy="365125"/>
          </a:xfrm>
        </p:spPr>
        <p:txBody>
          <a:bodyPr/>
          <a:lstStyle/>
          <a:p>
            <a:fld id="{39C92DF2-B0E7-40F1-9AEE-A1E78FEEFDB7}" type="datetime1">
              <a:rPr lang="en-US" smtClean="0"/>
              <a:t>2/17/2021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907704" y="6356350"/>
            <a:ext cx="5832648" cy="365125"/>
          </a:xfrm>
        </p:spPr>
        <p:txBody>
          <a:bodyPr/>
          <a:lstStyle>
            <a:lvl1pPr>
              <a:defRPr>
                <a:solidFill>
                  <a:schemeClr val="accent1">
                    <a:lumMod val="40000"/>
                    <a:lumOff val="60000"/>
                  </a:schemeClr>
                </a:solidFill>
              </a:defRPr>
            </a:lvl1pPr>
          </a:lstStyle>
          <a:p>
            <a:r>
              <a:rPr lang="pl-PL" smtClean="0"/>
              <a:t>Rozpoznávanie obrazcov a spracovanie obrazu 2020-21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14B365-006A-4108-AEBE-510A91CF4828}" type="datetime1">
              <a:rPr lang="en-US" smtClean="0"/>
              <a:t>2/17/2021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Rozpoznávanie obrazcov a spracovanie obrazu 2020-21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DE924E-E700-4C7C-918E-DD76E9CB42E8}" type="datetime1">
              <a:rPr lang="en-US" smtClean="0"/>
              <a:t>2/17/2021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Rozpoznávanie obrazcov a spracovanie obrazu 2020-21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BAC2C8-D5BF-4A8C-9D49-59666708AE56}" type="datetime1">
              <a:rPr lang="en-US" smtClean="0"/>
              <a:t>2/17/2021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Rozpoznávanie obrazcov a spracovanie obrazu 2020-21</a:t>
            </a:r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317423-852F-4714-AEC7-F022B833FB2D}" type="datetime1">
              <a:rPr lang="en-US" smtClean="0"/>
              <a:t>2/17/2021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Rozpoznávanie obrazcov a spracovanie obrazu 2020-21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EF1EE8-EFC2-46B5-92F4-5003C79275D6}" type="datetime1">
              <a:rPr lang="en-US" smtClean="0"/>
              <a:t>2/17/2021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Rozpoznávanie obrazcov a spracovanie obrazu 2020-21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163975-59AB-43D9-BB56-58F19B86B7C7}" type="datetime1">
              <a:rPr lang="en-US" smtClean="0"/>
              <a:t>2/17/2021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Rozpoznávanie obrazcov a spracovanie obrazu 2020-21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nip and Round Single Corner Rectangle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ight Triangle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7B0DB2-3AEE-4775-8F9A-26E4DBE1759F}" type="datetime1">
              <a:rPr lang="en-US" smtClean="0"/>
              <a:t>2/17/2021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Rozpoznávanie obrazcov a spracovanie obrazu 2020-21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8F5355A1-A99B-4AF7-9F77-B54BF9396FED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10" name="Freeform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Freeform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C0FF28-BBF3-4B75-A8C0-1E33401B40D1}" type="datetime1">
              <a:rPr lang="en-US" smtClean="0"/>
              <a:t>2/17/2021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Rozpoznávanie obrazcov a spracovanie obrazu 2020-21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A90931-96C6-467E-8D10-395D3E5815C7}" type="datetime1">
              <a:rPr lang="en-US" smtClean="0"/>
              <a:t>2/17/2021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Rozpoznávanie obrazcov a spracovanie obrazu 2020-21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1738536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154AC6B8-3A27-45B5-8490-FB0D7C5BFEC3}" type="datetime1">
              <a:rPr lang="en-US" smtClean="0"/>
              <a:t>2/17/2021</a:t>
            </a:fld>
            <a:endParaRPr lang="en-US"/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2267744" y="6356350"/>
            <a:ext cx="5544616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600">
                <a:solidFill>
                  <a:schemeClr val="accent1">
                    <a:lumMod val="40000"/>
                    <a:lumOff val="60000"/>
                  </a:schemeClr>
                </a:solidFill>
              </a:defRPr>
            </a:lvl1pPr>
          </a:lstStyle>
          <a:p>
            <a:r>
              <a:rPr lang="pl-PL" smtClean="0"/>
              <a:t>Rozpoznávanie obrazcov a spracovanie obrazu 2020-21</a:t>
            </a:r>
            <a:endParaRPr lang="en-US" dirty="0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28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8F5355A1-A99B-4AF7-9F77-B54BF9396FED}" type="slidenum">
              <a:rPr lang="en-US" smtClean="0"/>
              <a:pPr/>
              <a:t>‹#›</a:t>
            </a:fld>
            <a:endParaRPr lang="en-US" dirty="0"/>
          </a:p>
        </p:txBody>
      </p:sp>
      <p:grpSp>
        <p:nvGrpSpPr>
          <p:cNvPr id="2" name="Group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Freeform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Freeform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4069" r:id="rId1"/>
    <p:sldLayoutId id="2147484070" r:id="rId2"/>
    <p:sldLayoutId id="2147484071" r:id="rId3"/>
    <p:sldLayoutId id="2147484072" r:id="rId4"/>
    <p:sldLayoutId id="2147484073" r:id="rId5"/>
    <p:sldLayoutId id="2147484074" r:id="rId6"/>
    <p:sldLayoutId id="2147484075" r:id="rId7"/>
    <p:sldLayoutId id="2147484076" r:id="rId8"/>
    <p:sldLayoutId id="2147484077" r:id="rId9"/>
    <p:sldLayoutId id="2147484078" r:id="rId10"/>
    <p:sldLayoutId id="2147484079" r:id="rId11"/>
  </p:sldLayoutIdLst>
  <p:hf hdr="0" dt="0"/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sccg.sk/~ftacnik" TargetMode="Externa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5" Type="http://schemas.openxmlformats.org/officeDocument/2006/relationships/hyperlink" Target="mailto:milanft@gmail.com" TargetMode="External"/><Relationship Id="rId4" Type="http://schemas.openxmlformats.org/officeDocument/2006/relationships/hyperlink" Target="mailto:ftacnik@sccg.sk" TargetMode="Externa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emf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emf"/><Relationship Id="rId2" Type="http://schemas.openxmlformats.org/officeDocument/2006/relationships/image" Target="../media/image4.emf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emf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emf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6.emf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emf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8.emf"/><Relationship Id="rId4" Type="http://schemas.openxmlformats.org/officeDocument/2006/relationships/image" Target="../media/image17.emf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emf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emf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1.emf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emf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3.emf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emf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5.emf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emf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emf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g"/><Relationship Id="rId2" Type="http://schemas.openxmlformats.org/officeDocument/2006/relationships/image" Target="../media/image30.jp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image" Target="../media/image32.jp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g"/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6.jp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eg"/><Relationship Id="rId2" Type="http://schemas.openxmlformats.org/officeDocument/2006/relationships/image" Target="../media/image37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9.jp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jpeg"/><Relationship Id="rId2" Type="http://schemas.openxmlformats.org/officeDocument/2006/relationships/image" Target="../media/image40.jpe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image" Target="../media/image42.jp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jpg"/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jpg"/><Relationship Id="rId2" Type="http://schemas.openxmlformats.org/officeDocument/2006/relationships/image" Target="../media/image46.jp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jpg"/><Relationship Id="rId2" Type="http://schemas.openxmlformats.org/officeDocument/2006/relationships/image" Target="../media/image48.jpg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jpg"/><Relationship Id="rId2" Type="http://schemas.openxmlformats.org/officeDocument/2006/relationships/image" Target="../media/image51.jpg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jpg"/><Relationship Id="rId2" Type="http://schemas.openxmlformats.org/officeDocument/2006/relationships/image" Target="../media/image53.jpg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png"/><Relationship Id="rId2" Type="http://schemas.openxmlformats.org/officeDocument/2006/relationships/image" Target="../media/image55.png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emf"/><Relationship Id="rId2" Type="http://schemas.openxmlformats.org/officeDocument/2006/relationships/image" Target="../media/image57.emf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1371600"/>
            <a:ext cx="9144000" cy="1828800"/>
          </a:xfrm>
        </p:spPr>
        <p:txBody>
          <a:bodyPr>
            <a:normAutofit/>
          </a:bodyPr>
          <a:lstStyle/>
          <a:p>
            <a:pPr algn="ctr"/>
            <a:r>
              <a:rPr lang="sk-SK" dirty="0" smtClean="0"/>
              <a:t>Rozpoznávanie obrazcov</a:t>
            </a:r>
            <a:br>
              <a:rPr lang="sk-SK" dirty="0" smtClean="0"/>
            </a:br>
            <a:r>
              <a:rPr lang="sk-SK" dirty="0" smtClean="0"/>
              <a:t>a spracovanie obrazu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44652" y="3068960"/>
            <a:ext cx="7854696" cy="1928656"/>
          </a:xfrm>
        </p:spPr>
        <p:txBody>
          <a:bodyPr>
            <a:normAutofit/>
          </a:bodyPr>
          <a:lstStyle/>
          <a:p>
            <a:endParaRPr lang="sk-SK" sz="4400" dirty="0" smtClean="0"/>
          </a:p>
          <a:p>
            <a:pPr algn="ctr"/>
            <a:r>
              <a:rPr lang="sk-SK" sz="4400" dirty="0" smtClean="0"/>
              <a:t>Úvodná prednáška</a:t>
            </a:r>
            <a:r>
              <a:rPr lang="sk-SK" sz="3200" dirty="0" smtClean="0"/>
              <a:t> </a:t>
            </a:r>
          </a:p>
          <a:p>
            <a:endParaRPr lang="sk-SK" sz="3200" dirty="0" smtClean="0"/>
          </a:p>
          <a:p>
            <a:endParaRPr lang="en-US" sz="3200" dirty="0"/>
          </a:p>
        </p:txBody>
      </p:sp>
      <p:sp>
        <p:nvSpPr>
          <p:cNvPr id="4" name="Subtitle 2"/>
          <p:cNvSpPr txBox="1">
            <a:spLocks/>
          </p:cNvSpPr>
          <p:nvPr/>
        </p:nvSpPr>
        <p:spPr>
          <a:xfrm>
            <a:off x="539552" y="5420816"/>
            <a:ext cx="7854696" cy="1248544"/>
          </a:xfrm>
          <a:prstGeom prst="rect">
            <a:avLst/>
          </a:prstGeom>
        </p:spPr>
        <p:txBody>
          <a:bodyPr vert="horz" lIns="0" rIns="18288">
            <a:normAutofit/>
          </a:bodyPr>
          <a:lstStyle/>
          <a:p>
            <a:pPr marL="0" marR="45720" lvl="0" indent="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3"/>
              </a:buClr>
              <a:buSzPct val="95000"/>
              <a:buFont typeface="Wingdings 2"/>
              <a:buNone/>
              <a:tabLst/>
              <a:defRPr/>
            </a:pPr>
            <a:r>
              <a:rPr kumimoji="0" lang="sk-SK" sz="36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</a:rPr>
              <a:t>Doc. RNDr. Milan Ftáčnik, CSc.</a:t>
            </a:r>
          </a:p>
          <a:p>
            <a:pPr marL="0" marR="45720" lvl="0" indent="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3"/>
              </a:buClr>
              <a:buSzPct val="95000"/>
              <a:buFont typeface="Wingdings 2"/>
              <a:buNone/>
              <a:tabLst/>
              <a:defRPr/>
            </a:pP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32656"/>
            <a:ext cx="8229600" cy="864096"/>
          </a:xfrm>
        </p:spPr>
        <p:txBody>
          <a:bodyPr>
            <a:normAutofit fontScale="90000"/>
          </a:bodyPr>
          <a:lstStyle/>
          <a:p>
            <a:pPr algn="ctr"/>
            <a:r>
              <a:rPr lang="sk-SK" sz="5400" dirty="0" smtClean="0"/>
              <a:t>Kontakty</a:t>
            </a:r>
            <a:r>
              <a:rPr lang="en-US" sz="5400" dirty="0" smtClean="0"/>
              <a:t> </a:t>
            </a:r>
            <a:r>
              <a:rPr lang="sk-SK" sz="5400" dirty="0" smtClean="0"/>
              <a:t>	</a:t>
            </a:r>
            <a:endParaRPr lang="en-US" sz="54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412776"/>
            <a:ext cx="9144000" cy="4911824"/>
          </a:xfrm>
        </p:spPr>
        <p:txBody>
          <a:bodyPr>
            <a:noAutofit/>
          </a:bodyPr>
          <a:lstStyle/>
          <a:p>
            <a:pPr>
              <a:spcBef>
                <a:spcPts val="1800"/>
              </a:spcBef>
            </a:pPr>
            <a:r>
              <a:rPr lang="sk-SK" sz="3600" dirty="0" smtClean="0">
                <a:latin typeface="+mj-lt"/>
              </a:rPr>
              <a:t>Doc. RNDr. Milan Ftáčnik, CSc. (</a:t>
            </a:r>
            <a:r>
              <a:rPr lang="en-US" sz="3600" dirty="0" smtClean="0">
                <a:latin typeface="+mj-lt"/>
              </a:rPr>
              <a:t>M</a:t>
            </a:r>
            <a:r>
              <a:rPr lang="sk-SK" sz="3600" dirty="0" smtClean="0">
                <a:latin typeface="+mj-lt"/>
              </a:rPr>
              <a:t>159, I 4)</a:t>
            </a:r>
            <a:endParaRPr lang="en-US" sz="3600" dirty="0" smtClean="0">
              <a:latin typeface="+mj-lt"/>
            </a:endParaRPr>
          </a:p>
          <a:p>
            <a:pPr lvl="1">
              <a:spcBef>
                <a:spcPts val="1800"/>
              </a:spcBef>
            </a:pPr>
            <a:r>
              <a:rPr lang="en-US" sz="3600" dirty="0" smtClean="0">
                <a:hlinkClick r:id="rId3"/>
              </a:rPr>
              <a:t>www.sccg.sk/~ftacnik</a:t>
            </a:r>
            <a:r>
              <a:rPr lang="sk-SK" sz="3600" dirty="0"/>
              <a:t> </a:t>
            </a:r>
            <a:r>
              <a:rPr lang="sk-SK" sz="3600" dirty="0" smtClean="0"/>
              <a:t>(tam sú zverejnené prednášky)</a:t>
            </a:r>
            <a:endParaRPr lang="sk-SK" sz="3600" dirty="0" smtClean="0">
              <a:latin typeface="+mj-lt"/>
            </a:endParaRPr>
          </a:p>
          <a:p>
            <a:pPr lvl="1">
              <a:spcBef>
                <a:spcPts val="1800"/>
              </a:spcBef>
            </a:pPr>
            <a:r>
              <a:rPr lang="sk-SK" sz="3600" dirty="0" err="1" smtClean="0">
                <a:latin typeface="+mj-lt"/>
                <a:hlinkClick r:id="rId4"/>
              </a:rPr>
              <a:t>ftacnik</a:t>
            </a:r>
            <a:r>
              <a:rPr lang="en-US" sz="3600" dirty="0" smtClean="0">
                <a:latin typeface="+mj-lt"/>
                <a:hlinkClick r:id="rId4"/>
              </a:rPr>
              <a:t>@sccg.sk</a:t>
            </a:r>
            <a:endParaRPr lang="sk-SK" sz="3600" dirty="0" smtClean="0">
              <a:latin typeface="+mj-lt"/>
            </a:endParaRPr>
          </a:p>
          <a:p>
            <a:pPr lvl="1">
              <a:spcBef>
                <a:spcPts val="1800"/>
              </a:spcBef>
            </a:pPr>
            <a:r>
              <a:rPr lang="sk-SK" sz="3600" dirty="0" smtClean="0">
                <a:latin typeface="+mj-lt"/>
                <a:hlinkClick r:id="rId5"/>
              </a:rPr>
              <a:t>milanft@gmail.com</a:t>
            </a:r>
            <a:endParaRPr lang="en-US" sz="3600" dirty="0" smtClean="0">
              <a:latin typeface="+mj-lt"/>
            </a:endParaRPr>
          </a:p>
          <a:p>
            <a:pPr lvl="1">
              <a:spcBef>
                <a:spcPts val="1800"/>
              </a:spcBef>
            </a:pPr>
            <a:r>
              <a:rPr lang="sk-SK" sz="3600" dirty="0" smtClean="0">
                <a:latin typeface="+mj-lt"/>
              </a:rPr>
              <a:t>Konzultácie: Streda od 10:00 do 12:00</a:t>
            </a:r>
            <a:endParaRPr lang="en-US" sz="3600" dirty="0" smtClean="0">
              <a:latin typeface="+mj-lt"/>
            </a:endParaRPr>
          </a:p>
          <a:p>
            <a:pPr lvl="1"/>
            <a:endParaRPr lang="sk-SK" sz="2000" dirty="0" smtClean="0"/>
          </a:p>
          <a:p>
            <a:endParaRPr lang="en-US" sz="2000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Rozpoznávanie obrazcov a spracovanie obrazu 2020-21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pPr/>
              <a:t>2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0" y="404664"/>
            <a:ext cx="9144000" cy="1080120"/>
          </a:xfrm>
        </p:spPr>
        <p:txBody>
          <a:bodyPr>
            <a:normAutofit/>
          </a:bodyPr>
          <a:lstStyle/>
          <a:p>
            <a:pPr algn="ctr"/>
            <a:r>
              <a:rPr lang="sk-SK" sz="5400" dirty="0" smtClean="0"/>
              <a:t>Počítačová grafika a videnie ?</a:t>
            </a:r>
            <a:endParaRPr lang="sk-SK" sz="5400" dirty="0"/>
          </a:p>
        </p:txBody>
      </p:sp>
      <p:pic>
        <p:nvPicPr>
          <p:cNvPr id="6" name="Zástupný symbol obsahu 5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700808"/>
            <a:ext cx="9144000" cy="4736864"/>
          </a:xfrm>
        </p:spPr>
      </p:pic>
      <p:sp>
        <p:nvSpPr>
          <p:cNvPr id="4" name="Zástupný symbol päty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Rozpoznávanie obrazcov a spracovanie obrazu 2020-21</a:t>
            </a:r>
            <a:endParaRPr lang="en-US" dirty="0"/>
          </a:p>
        </p:txBody>
      </p:sp>
      <p:sp>
        <p:nvSpPr>
          <p:cNvPr id="5" name="Zástupný symbol čísla snímky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pPr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714367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0" y="404664"/>
            <a:ext cx="9144000" cy="1080120"/>
          </a:xfrm>
        </p:spPr>
        <p:txBody>
          <a:bodyPr>
            <a:normAutofit/>
          </a:bodyPr>
          <a:lstStyle/>
          <a:p>
            <a:pPr algn="ctr"/>
            <a:r>
              <a:rPr lang="sk-SK" sz="5400" dirty="0" smtClean="0"/>
              <a:t>Počítačová grafika a videnie ?</a:t>
            </a:r>
            <a:endParaRPr lang="sk-SK" sz="5400" dirty="0"/>
          </a:p>
        </p:txBody>
      </p:sp>
      <p:sp>
        <p:nvSpPr>
          <p:cNvPr id="4" name="Zástupný symbol päty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Rozpoznávanie obrazcov a spracovanie obrazu 2020-21</a:t>
            </a:r>
            <a:endParaRPr lang="en-US" dirty="0"/>
          </a:p>
        </p:txBody>
      </p:sp>
      <p:sp>
        <p:nvSpPr>
          <p:cNvPr id="5" name="Zástupný symbol čísla snímky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pPr/>
              <a:t>4</a:t>
            </a:fld>
            <a:endParaRPr lang="en-US"/>
          </a:p>
        </p:txBody>
      </p:sp>
      <p:pic>
        <p:nvPicPr>
          <p:cNvPr id="8" name="Zástupný symbol obsahu 7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653243"/>
            <a:ext cx="9144000" cy="4634631"/>
          </a:xfrm>
        </p:spPr>
      </p:pic>
    </p:spTree>
    <p:extLst>
      <p:ext uri="{BB962C8B-B14F-4D97-AF65-F5344CB8AC3E}">
        <p14:creationId xmlns:p14="http://schemas.microsoft.com/office/powerpoint/2010/main" val="34774278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04664"/>
            <a:ext cx="8229600" cy="1080120"/>
          </a:xfrm>
        </p:spPr>
        <p:txBody>
          <a:bodyPr>
            <a:normAutofit/>
          </a:bodyPr>
          <a:lstStyle/>
          <a:p>
            <a:pPr algn="ctr"/>
            <a:r>
              <a:rPr lang="sk-SK" sz="5400" dirty="0"/>
              <a:t>Z histórie spracovania obrazu</a:t>
            </a:r>
            <a:endParaRPr lang="en-US" sz="54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772816"/>
            <a:ext cx="9144000" cy="4551784"/>
          </a:xfrm>
        </p:spPr>
        <p:txBody>
          <a:bodyPr>
            <a:normAutofit fontScale="85000" lnSpcReduction="20000"/>
          </a:bodyPr>
          <a:lstStyle/>
          <a:p>
            <a:pPr>
              <a:spcBef>
                <a:spcPts val="1800"/>
              </a:spcBef>
            </a:pPr>
            <a:r>
              <a:rPr lang="sk-SK" sz="4200" dirty="0">
                <a:latin typeface="+mj-lt"/>
              </a:rPr>
              <a:t>Prvýkrát v roku 1920 – pri prenose obrazu z Európy do NYC podmorským káblom</a:t>
            </a:r>
          </a:p>
          <a:p>
            <a:pPr>
              <a:spcBef>
                <a:spcPts val="1800"/>
              </a:spcBef>
            </a:pPr>
            <a:r>
              <a:rPr lang="sk-SK" sz="4200" dirty="0">
                <a:latin typeface="+mj-lt"/>
              </a:rPr>
              <a:t>Rozvoj od r. 1960 – satelitné snímky, medicínske obrazy, rozpoznávanie znakov</a:t>
            </a:r>
          </a:p>
          <a:p>
            <a:pPr>
              <a:spcBef>
                <a:spcPts val="1800"/>
              </a:spcBef>
            </a:pPr>
            <a:r>
              <a:rPr lang="sk-SK" sz="4200" dirty="0">
                <a:latin typeface="+mj-lt"/>
              </a:rPr>
              <a:t>Od r. 1970 – lacnejšie počítače a špecializovaný </a:t>
            </a:r>
            <a:r>
              <a:rPr lang="sk-SK" sz="4200" dirty="0" smtClean="0">
                <a:latin typeface="+mj-lt"/>
              </a:rPr>
              <a:t>HW na spracovanie obrazu</a:t>
            </a:r>
            <a:endParaRPr lang="sk-SK" sz="4200" dirty="0">
              <a:latin typeface="+mj-lt"/>
            </a:endParaRPr>
          </a:p>
          <a:p>
            <a:pPr>
              <a:spcBef>
                <a:spcPts val="1800"/>
              </a:spcBef>
            </a:pPr>
            <a:r>
              <a:rPr lang="sk-SK" sz="4200" dirty="0">
                <a:latin typeface="+mj-lt"/>
              </a:rPr>
              <a:t>Od r. 2000 – počítače nahradili </a:t>
            </a:r>
            <a:r>
              <a:rPr lang="sk-SK" sz="4200" dirty="0" smtClean="0">
                <a:latin typeface="+mj-lt"/>
              </a:rPr>
              <a:t>HW a pridali sa nové senzory (napr. LIDAR)</a:t>
            </a:r>
            <a:endParaRPr lang="sk-SK" sz="4200" dirty="0">
              <a:latin typeface="+mj-lt"/>
            </a:endParaRPr>
          </a:p>
          <a:p>
            <a:pPr marL="0" indent="0">
              <a:buNone/>
            </a:pP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Rozpoznávanie obrazcov a spracovanie obrazu 2020-21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pPr/>
              <a:t>5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0" y="404664"/>
            <a:ext cx="9144000" cy="1080120"/>
          </a:xfrm>
        </p:spPr>
        <p:txBody>
          <a:bodyPr>
            <a:normAutofit/>
          </a:bodyPr>
          <a:lstStyle/>
          <a:p>
            <a:pPr algn="ctr"/>
            <a:r>
              <a:rPr lang="sk-SK" sz="5400" dirty="0" smtClean="0"/>
              <a:t>Počítačové videnie je zložité</a:t>
            </a:r>
            <a:endParaRPr lang="sk-SK" sz="5400" dirty="0"/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>
          <a:xfrm>
            <a:off x="0" y="1935480"/>
            <a:ext cx="9144000" cy="4389120"/>
          </a:xfrm>
        </p:spPr>
        <p:txBody>
          <a:bodyPr>
            <a:normAutofit/>
          </a:bodyPr>
          <a:lstStyle/>
          <a:p>
            <a:r>
              <a:rPr lang="sk-SK" sz="3600" dirty="0" smtClean="0">
                <a:latin typeface="+mj-lt"/>
              </a:rPr>
              <a:t>Počítač pracuje s intenzitami jasu</a:t>
            </a:r>
            <a:endParaRPr lang="sk-SK" sz="3600" dirty="0">
              <a:latin typeface="+mj-lt"/>
            </a:endParaRPr>
          </a:p>
        </p:txBody>
      </p:sp>
      <p:sp>
        <p:nvSpPr>
          <p:cNvPr id="4" name="Zástupný symbol päty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Rozpoznávanie obrazcov a spracovanie obrazu 2020-21</a:t>
            </a:r>
            <a:endParaRPr lang="en-US" dirty="0"/>
          </a:p>
        </p:txBody>
      </p:sp>
      <p:sp>
        <p:nvSpPr>
          <p:cNvPr id="5" name="Zástupný symbol čísla snímky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pPr/>
              <a:t>6</a:t>
            </a:fld>
            <a:endParaRPr lang="en-US"/>
          </a:p>
        </p:txBody>
      </p:sp>
      <p:pic>
        <p:nvPicPr>
          <p:cNvPr id="6" name="Obrázok 5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3405" y="2924944"/>
            <a:ext cx="4757284" cy="33996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497037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0" y="404664"/>
            <a:ext cx="9144000" cy="1080120"/>
          </a:xfrm>
        </p:spPr>
        <p:txBody>
          <a:bodyPr>
            <a:normAutofit/>
          </a:bodyPr>
          <a:lstStyle/>
          <a:p>
            <a:pPr algn="ctr"/>
            <a:r>
              <a:rPr lang="sk-SK" sz="5400" dirty="0" smtClean="0"/>
              <a:t>Počítačové videnie je zložité</a:t>
            </a:r>
            <a:endParaRPr lang="sk-SK" sz="5400" dirty="0"/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>
          <a:xfrm>
            <a:off x="0" y="1935480"/>
            <a:ext cx="9144000" cy="4389120"/>
          </a:xfrm>
        </p:spPr>
        <p:txBody>
          <a:bodyPr>
            <a:normAutofit/>
          </a:bodyPr>
          <a:lstStyle/>
          <a:p>
            <a:r>
              <a:rPr lang="sk-SK" sz="3600" dirty="0" smtClean="0">
                <a:latin typeface="+mj-lt"/>
              </a:rPr>
              <a:t>Počítač pracuje s intenzitami jasu</a:t>
            </a:r>
            <a:endParaRPr lang="sk-SK" sz="3600" dirty="0">
              <a:latin typeface="+mj-lt"/>
            </a:endParaRPr>
          </a:p>
        </p:txBody>
      </p:sp>
      <p:sp>
        <p:nvSpPr>
          <p:cNvPr id="4" name="Zástupný symbol päty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Rozpoznávanie obrazcov a spracovanie obrazu 2020-21</a:t>
            </a:r>
            <a:endParaRPr lang="en-US" dirty="0"/>
          </a:p>
        </p:txBody>
      </p:sp>
      <p:sp>
        <p:nvSpPr>
          <p:cNvPr id="5" name="Zástupný symbol čísla snímky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pPr/>
              <a:t>7</a:t>
            </a:fld>
            <a:endParaRPr lang="en-US"/>
          </a:p>
        </p:txBody>
      </p:sp>
      <p:pic>
        <p:nvPicPr>
          <p:cNvPr id="6" name="Obrázok 5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3405" y="2924944"/>
            <a:ext cx="4757284" cy="3399656"/>
          </a:xfrm>
          <a:prstGeom prst="rect">
            <a:avLst/>
          </a:prstGeom>
        </p:spPr>
      </p:pic>
      <p:pic>
        <p:nvPicPr>
          <p:cNvPr id="7" name="Obrázok 6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5652119" y="2918262"/>
            <a:ext cx="3473683" cy="34380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942187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0" y="404664"/>
            <a:ext cx="9144000" cy="1080120"/>
          </a:xfrm>
        </p:spPr>
        <p:txBody>
          <a:bodyPr>
            <a:normAutofit/>
          </a:bodyPr>
          <a:lstStyle/>
          <a:p>
            <a:pPr algn="ctr"/>
            <a:r>
              <a:rPr lang="sk-SK" sz="5400" dirty="0" smtClean="0"/>
              <a:t>Počítačové videnie je zložité II</a:t>
            </a:r>
            <a:endParaRPr lang="sk-SK" sz="5400" dirty="0"/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>
          <a:xfrm>
            <a:off x="0" y="1700808"/>
            <a:ext cx="9144000" cy="4623792"/>
          </a:xfrm>
        </p:spPr>
        <p:txBody>
          <a:bodyPr>
            <a:normAutofit/>
          </a:bodyPr>
          <a:lstStyle/>
          <a:p>
            <a:pPr>
              <a:lnSpc>
                <a:spcPct val="120000"/>
              </a:lnSpc>
              <a:spcBef>
                <a:spcPts val="1800"/>
              </a:spcBef>
            </a:pPr>
            <a:r>
              <a:rPr lang="sk-SK" sz="3600" dirty="0">
                <a:latin typeface="Calibri" panose="020F0502020204030204" pitchFamily="34" charset="0"/>
              </a:rPr>
              <a:t>Videnie umožňuje ľuďom vnímať a rozumieť svetu okolo nich. </a:t>
            </a:r>
            <a:endParaRPr lang="sk-SK" sz="3600" dirty="0" smtClean="0">
              <a:latin typeface="Calibri" panose="020F0502020204030204" pitchFamily="34" charset="0"/>
            </a:endParaRPr>
          </a:p>
          <a:p>
            <a:pPr>
              <a:lnSpc>
                <a:spcPct val="120000"/>
              </a:lnSpc>
              <a:spcBef>
                <a:spcPts val="1800"/>
              </a:spcBef>
            </a:pPr>
            <a:r>
              <a:rPr lang="sk-SK" sz="3600" dirty="0" smtClean="0">
                <a:latin typeface="Calibri" panose="020F0502020204030204" pitchFamily="34" charset="0"/>
              </a:rPr>
              <a:t>Počítačom </a:t>
            </a:r>
            <a:r>
              <a:rPr lang="sk-SK" sz="3600" dirty="0">
                <a:latin typeface="Calibri" panose="020F0502020204030204" pitchFamily="34" charset="0"/>
              </a:rPr>
              <a:t>to chceme napodobniť. </a:t>
            </a:r>
            <a:endParaRPr lang="sk-SK" sz="3600" dirty="0" smtClean="0">
              <a:latin typeface="Calibri" panose="020F0502020204030204" pitchFamily="34" charset="0"/>
            </a:endParaRPr>
          </a:p>
          <a:p>
            <a:pPr>
              <a:lnSpc>
                <a:spcPct val="120000"/>
              </a:lnSpc>
              <a:spcBef>
                <a:spcPts val="1800"/>
              </a:spcBef>
            </a:pPr>
            <a:r>
              <a:rPr lang="sk-SK" sz="3600" u="sng" dirty="0" smtClean="0">
                <a:latin typeface="Calibri" panose="020F0502020204030204" pitchFamily="34" charset="0"/>
              </a:rPr>
              <a:t>Paradox umelej inteligencie: </a:t>
            </a:r>
            <a:r>
              <a:rPr lang="sk-SK" sz="3600" dirty="0" smtClean="0">
                <a:latin typeface="Calibri" panose="020F0502020204030204" pitchFamily="34" charset="0"/>
              </a:rPr>
              <a:t>To, čo sa ľudia učia prirodzene a veľmi rýchlo, to sa počítače učia pomaly a naopak</a:t>
            </a:r>
          </a:p>
        </p:txBody>
      </p:sp>
      <p:sp>
        <p:nvSpPr>
          <p:cNvPr id="4" name="Zástupný symbol päty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Rozpoznávanie obrazcov a spracovanie obrazu 2020-21</a:t>
            </a:r>
            <a:endParaRPr lang="en-US" dirty="0"/>
          </a:p>
        </p:txBody>
      </p:sp>
      <p:sp>
        <p:nvSpPr>
          <p:cNvPr id="5" name="Zástupný symbol čísla snímky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pPr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295440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0" y="404664"/>
            <a:ext cx="9144000" cy="1080120"/>
          </a:xfrm>
        </p:spPr>
        <p:txBody>
          <a:bodyPr>
            <a:normAutofit/>
          </a:bodyPr>
          <a:lstStyle/>
          <a:p>
            <a:pPr algn="ctr"/>
            <a:r>
              <a:rPr lang="sk-SK" sz="5400" dirty="0" smtClean="0"/>
              <a:t>Počítačové videnie je zložité III</a:t>
            </a:r>
            <a:endParaRPr lang="sk-SK" sz="5400" dirty="0"/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>
          <a:xfrm>
            <a:off x="0" y="1700808"/>
            <a:ext cx="9144000" cy="4623792"/>
          </a:xfrm>
        </p:spPr>
        <p:txBody>
          <a:bodyPr>
            <a:normAutofit/>
          </a:bodyPr>
          <a:lstStyle/>
          <a:p>
            <a:pPr>
              <a:spcBef>
                <a:spcPts val="1800"/>
              </a:spcBef>
            </a:pPr>
            <a:r>
              <a:rPr lang="sk-SK" sz="3600" dirty="0">
                <a:latin typeface="Calibri" panose="020F0502020204030204" pitchFamily="34" charset="0"/>
              </a:rPr>
              <a:t>Svet je 3D a vstup pre </a:t>
            </a:r>
            <a:r>
              <a:rPr lang="sk-SK" sz="3600" dirty="0" smtClean="0">
                <a:latin typeface="Calibri" panose="020F0502020204030204" pitchFamily="34" charset="0"/>
              </a:rPr>
              <a:t>počítač </a:t>
            </a:r>
            <a:r>
              <a:rPr lang="sk-SK" sz="3600" dirty="0">
                <a:latin typeface="Calibri" panose="020F0502020204030204" pitchFamily="34" charset="0"/>
              </a:rPr>
              <a:t>je </a:t>
            </a:r>
            <a:r>
              <a:rPr lang="sk-SK" sz="3600" dirty="0" smtClean="0">
                <a:latin typeface="Calibri" panose="020F0502020204030204" pitchFamily="34" charset="0"/>
              </a:rPr>
              <a:t>2D</a:t>
            </a:r>
          </a:p>
          <a:p>
            <a:pPr>
              <a:spcBef>
                <a:spcPts val="1800"/>
              </a:spcBef>
            </a:pPr>
            <a:r>
              <a:rPr lang="sk-SK" sz="3600" dirty="0" smtClean="0">
                <a:latin typeface="Calibri" panose="020F0502020204030204" pitchFamily="34" charset="0"/>
              </a:rPr>
              <a:t>Do jednej jasovej hodnoty sa prejavia:</a:t>
            </a:r>
          </a:p>
          <a:p>
            <a:pPr lvl="1">
              <a:spcBef>
                <a:spcPts val="1800"/>
              </a:spcBef>
            </a:pPr>
            <a:r>
              <a:rPr lang="sk-SK" sz="3600" dirty="0">
                <a:latin typeface="Calibri" panose="020F0502020204030204" pitchFamily="34" charset="0"/>
              </a:rPr>
              <a:t> </a:t>
            </a:r>
            <a:endParaRPr lang="sk-SK" sz="3600" dirty="0" smtClean="0">
              <a:latin typeface="Calibri" panose="020F0502020204030204" pitchFamily="34" charset="0"/>
            </a:endParaRPr>
          </a:p>
          <a:p>
            <a:pPr lvl="1">
              <a:spcBef>
                <a:spcPts val="1800"/>
              </a:spcBef>
            </a:pPr>
            <a:r>
              <a:rPr lang="sk-SK" sz="3600" dirty="0">
                <a:latin typeface="Calibri" panose="020F0502020204030204" pitchFamily="34" charset="0"/>
              </a:rPr>
              <a:t> </a:t>
            </a:r>
            <a:endParaRPr lang="sk-SK" sz="3600" dirty="0" smtClean="0">
              <a:latin typeface="Calibri" panose="020F0502020204030204" pitchFamily="34" charset="0"/>
            </a:endParaRPr>
          </a:p>
          <a:p>
            <a:pPr lvl="1">
              <a:spcBef>
                <a:spcPts val="1800"/>
              </a:spcBef>
            </a:pPr>
            <a:r>
              <a:rPr lang="sk-SK" sz="3600" dirty="0">
                <a:latin typeface="Calibri" panose="020F0502020204030204" pitchFamily="34" charset="0"/>
              </a:rPr>
              <a:t> </a:t>
            </a:r>
            <a:endParaRPr lang="sk-SK" sz="3600" dirty="0" smtClean="0">
              <a:latin typeface="Calibri" panose="020F0502020204030204" pitchFamily="34" charset="0"/>
            </a:endParaRPr>
          </a:p>
          <a:p>
            <a:pPr lvl="1">
              <a:spcBef>
                <a:spcPts val="1800"/>
              </a:spcBef>
            </a:pPr>
            <a:r>
              <a:rPr lang="sk-SK" sz="3600" dirty="0">
                <a:latin typeface="Calibri" panose="020F0502020204030204" pitchFamily="34" charset="0"/>
              </a:rPr>
              <a:t> </a:t>
            </a:r>
            <a:endParaRPr lang="sk-SK" sz="3600" dirty="0" smtClean="0">
              <a:latin typeface="Calibri" panose="020F0502020204030204" pitchFamily="34" charset="0"/>
            </a:endParaRPr>
          </a:p>
          <a:p>
            <a:pPr marL="0" indent="0">
              <a:buNone/>
            </a:pPr>
            <a:endParaRPr lang="sk-SK" sz="4400" dirty="0">
              <a:latin typeface="+mj-lt"/>
            </a:endParaRPr>
          </a:p>
        </p:txBody>
      </p:sp>
      <p:sp>
        <p:nvSpPr>
          <p:cNvPr id="4" name="Zástupný symbol päty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Rozpoznávanie obrazcov a spracovanie obrazu 2020-21</a:t>
            </a:r>
            <a:endParaRPr lang="en-US" dirty="0"/>
          </a:p>
        </p:txBody>
      </p:sp>
      <p:sp>
        <p:nvSpPr>
          <p:cNvPr id="5" name="Zástupný symbol čísla snímky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pPr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574005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0" y="404664"/>
            <a:ext cx="9144000" cy="1080120"/>
          </a:xfrm>
        </p:spPr>
        <p:txBody>
          <a:bodyPr>
            <a:normAutofit/>
          </a:bodyPr>
          <a:lstStyle/>
          <a:p>
            <a:pPr algn="ctr"/>
            <a:r>
              <a:rPr lang="sk-SK" sz="5400" dirty="0" smtClean="0"/>
              <a:t>Počítačové videnie je zložité III</a:t>
            </a:r>
            <a:endParaRPr lang="sk-SK" sz="5400" dirty="0"/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>
          <a:xfrm>
            <a:off x="0" y="1700808"/>
            <a:ext cx="9144000" cy="4623792"/>
          </a:xfrm>
        </p:spPr>
        <p:txBody>
          <a:bodyPr>
            <a:normAutofit/>
          </a:bodyPr>
          <a:lstStyle/>
          <a:p>
            <a:pPr>
              <a:spcBef>
                <a:spcPts val="1800"/>
              </a:spcBef>
            </a:pPr>
            <a:r>
              <a:rPr lang="sk-SK" sz="3600" dirty="0">
                <a:latin typeface="Calibri" panose="020F0502020204030204" pitchFamily="34" charset="0"/>
              </a:rPr>
              <a:t>Svet je 3D a vstup pre </a:t>
            </a:r>
            <a:r>
              <a:rPr lang="sk-SK" sz="3600" dirty="0" smtClean="0">
                <a:latin typeface="Calibri" panose="020F0502020204030204" pitchFamily="34" charset="0"/>
              </a:rPr>
              <a:t>počítač z kamery je 2D</a:t>
            </a:r>
          </a:p>
          <a:p>
            <a:pPr>
              <a:spcBef>
                <a:spcPts val="1800"/>
              </a:spcBef>
            </a:pPr>
            <a:r>
              <a:rPr lang="sk-SK" sz="3600" dirty="0" smtClean="0">
                <a:latin typeface="Calibri" panose="020F0502020204030204" pitchFamily="34" charset="0"/>
              </a:rPr>
              <a:t>Do jednej jasovej hodnoty sa prejavia:</a:t>
            </a:r>
          </a:p>
          <a:p>
            <a:pPr lvl="1">
              <a:spcBef>
                <a:spcPts val="1800"/>
              </a:spcBef>
            </a:pPr>
            <a:r>
              <a:rPr lang="sk-SK" sz="3600" dirty="0" smtClean="0">
                <a:latin typeface="Calibri" panose="020F0502020204030204" pitchFamily="34" charset="0"/>
              </a:rPr>
              <a:t>Geometrické vlastnosti</a:t>
            </a:r>
          </a:p>
          <a:p>
            <a:pPr lvl="1">
              <a:spcBef>
                <a:spcPts val="1800"/>
              </a:spcBef>
            </a:pPr>
            <a:r>
              <a:rPr lang="sk-SK" sz="3600" dirty="0" smtClean="0">
                <a:latin typeface="Calibri" panose="020F0502020204030204" pitchFamily="34" charset="0"/>
              </a:rPr>
              <a:t>Koeficient odrazivosti viditeľných plôch</a:t>
            </a:r>
          </a:p>
          <a:p>
            <a:pPr lvl="1">
              <a:spcBef>
                <a:spcPts val="1800"/>
              </a:spcBef>
            </a:pPr>
            <a:r>
              <a:rPr lang="sk-SK" sz="3600" dirty="0" smtClean="0">
                <a:latin typeface="Calibri" panose="020F0502020204030204" pitchFamily="34" charset="0"/>
              </a:rPr>
              <a:t>Osvetlenie scény</a:t>
            </a:r>
          </a:p>
          <a:p>
            <a:pPr lvl="1">
              <a:spcBef>
                <a:spcPts val="1800"/>
              </a:spcBef>
            </a:pPr>
            <a:r>
              <a:rPr lang="sk-SK" sz="3600" dirty="0" smtClean="0">
                <a:latin typeface="Calibri" panose="020F0502020204030204" pitchFamily="34" charset="0"/>
              </a:rPr>
              <a:t>Pozícia pozorovateľa </a:t>
            </a:r>
            <a:endParaRPr lang="sk-SK" sz="3600" dirty="0">
              <a:latin typeface="Calibri" panose="020F0502020204030204" pitchFamily="34" charset="0"/>
            </a:endParaRPr>
          </a:p>
        </p:txBody>
      </p:sp>
      <p:sp>
        <p:nvSpPr>
          <p:cNvPr id="4" name="Zástupný symbol päty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Rozpoznávanie obrazcov a spracovanie obrazu 2020-21</a:t>
            </a:r>
            <a:endParaRPr lang="en-US" dirty="0"/>
          </a:p>
        </p:txBody>
      </p:sp>
      <p:sp>
        <p:nvSpPr>
          <p:cNvPr id="5" name="Zástupný symbol čísla snímky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pPr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593570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0" y="404664"/>
            <a:ext cx="9144000" cy="1080120"/>
          </a:xfrm>
        </p:spPr>
        <p:txBody>
          <a:bodyPr>
            <a:normAutofit/>
          </a:bodyPr>
          <a:lstStyle/>
          <a:p>
            <a:pPr algn="ctr"/>
            <a:r>
              <a:rPr lang="sk-SK" sz="5400" dirty="0" smtClean="0"/>
              <a:t>Perspektívne zobrazenie</a:t>
            </a:r>
            <a:endParaRPr lang="sk-SK" sz="5400" dirty="0"/>
          </a:p>
        </p:txBody>
      </p:sp>
      <p:sp>
        <p:nvSpPr>
          <p:cNvPr id="4" name="Zástupný symbol päty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Rozpoznávanie obrazcov a spracovanie obrazu 2020-21</a:t>
            </a:r>
            <a:endParaRPr lang="en-US" dirty="0"/>
          </a:p>
        </p:txBody>
      </p:sp>
      <p:sp>
        <p:nvSpPr>
          <p:cNvPr id="5" name="Zástupný symbol čísla snímky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pPr/>
              <a:t>11</a:t>
            </a:fld>
            <a:endParaRPr lang="en-US"/>
          </a:p>
        </p:txBody>
      </p:sp>
      <p:pic>
        <p:nvPicPr>
          <p:cNvPr id="7" name="Zástupný symbol obsahu 6"/>
          <p:cNvPicPr>
            <a:picLocks noGrp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34326" y="1773238"/>
            <a:ext cx="6075347" cy="4551362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5073816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0" y="404664"/>
            <a:ext cx="9144000" cy="1080120"/>
          </a:xfrm>
        </p:spPr>
        <p:txBody>
          <a:bodyPr>
            <a:normAutofit/>
          </a:bodyPr>
          <a:lstStyle/>
          <a:p>
            <a:pPr algn="ctr"/>
            <a:r>
              <a:rPr lang="sk-SK" sz="5400" dirty="0" smtClean="0"/>
              <a:t>Perspektívne zobrazenie II</a:t>
            </a:r>
            <a:endParaRPr lang="sk-SK" sz="5400" dirty="0"/>
          </a:p>
        </p:txBody>
      </p:sp>
      <p:sp>
        <p:nvSpPr>
          <p:cNvPr id="4" name="Zástupný symbol päty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Rozpoznávanie obrazcov a spracovanie obrazu 2020-21</a:t>
            </a:r>
            <a:endParaRPr lang="en-US" dirty="0"/>
          </a:p>
        </p:txBody>
      </p:sp>
      <p:sp>
        <p:nvSpPr>
          <p:cNvPr id="5" name="Zástupný symbol čísla snímky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pPr/>
              <a:t>12</a:t>
            </a:fld>
            <a:endParaRPr lang="en-US"/>
          </a:p>
        </p:txBody>
      </p:sp>
      <p:pic>
        <p:nvPicPr>
          <p:cNvPr id="7" name="Zástupný symbol obsahu 6"/>
          <p:cNvPicPr>
            <a:picLocks noGrp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42398" y="1935163"/>
            <a:ext cx="5859203" cy="4389437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6235577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0" y="404664"/>
            <a:ext cx="9144000" cy="1080120"/>
          </a:xfrm>
        </p:spPr>
        <p:txBody>
          <a:bodyPr>
            <a:normAutofit/>
          </a:bodyPr>
          <a:lstStyle/>
          <a:p>
            <a:pPr algn="ctr"/>
            <a:r>
              <a:rPr lang="sk-SK" sz="5400" dirty="0" smtClean="0"/>
              <a:t>Perspektívne zobrazenie III</a:t>
            </a:r>
            <a:endParaRPr lang="sk-SK" sz="5400" dirty="0"/>
          </a:p>
        </p:txBody>
      </p:sp>
      <p:sp>
        <p:nvSpPr>
          <p:cNvPr id="4" name="Zástupný symbol päty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Rozpoznávanie obrazcov a spracovanie obrazu 2020-21</a:t>
            </a:r>
            <a:endParaRPr lang="en-US" dirty="0"/>
          </a:p>
        </p:txBody>
      </p:sp>
      <p:sp>
        <p:nvSpPr>
          <p:cNvPr id="5" name="Zástupný symbol čísla snímky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pPr/>
              <a:t>13</a:t>
            </a:fld>
            <a:endParaRPr lang="en-US"/>
          </a:p>
        </p:txBody>
      </p:sp>
      <p:pic>
        <p:nvPicPr>
          <p:cNvPr id="8" name="Zástupný symbol obsahu 7"/>
          <p:cNvPicPr>
            <a:picLocks noGrp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576" y="1700809"/>
            <a:ext cx="7704856" cy="4623792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2849933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0" y="404664"/>
            <a:ext cx="9144000" cy="1080120"/>
          </a:xfrm>
        </p:spPr>
        <p:txBody>
          <a:bodyPr>
            <a:normAutofit/>
          </a:bodyPr>
          <a:lstStyle/>
          <a:p>
            <a:pPr algn="ctr"/>
            <a:r>
              <a:rPr lang="sk-SK" sz="5400" dirty="0" smtClean="0"/>
              <a:t>Perspektívne zobrazenie IV</a:t>
            </a:r>
            <a:endParaRPr lang="sk-SK" sz="5400" dirty="0"/>
          </a:p>
        </p:txBody>
      </p:sp>
      <p:sp>
        <p:nvSpPr>
          <p:cNvPr id="4" name="Zástupný symbol päty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Rozpoznávanie obrazcov a spracovanie obrazu 2020-21</a:t>
            </a:r>
            <a:endParaRPr lang="en-US" dirty="0"/>
          </a:p>
        </p:txBody>
      </p:sp>
      <p:sp>
        <p:nvSpPr>
          <p:cNvPr id="5" name="Zástupný symbol čísla snímky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pPr/>
              <a:t>14</a:t>
            </a:fld>
            <a:endParaRPr lang="en-US"/>
          </a:p>
        </p:txBody>
      </p:sp>
      <p:pic>
        <p:nvPicPr>
          <p:cNvPr id="8" name="Zástupný symbol obsahu 7"/>
          <p:cNvPicPr>
            <a:picLocks noGrp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584" y="1935163"/>
            <a:ext cx="7560840" cy="4389437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8016510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0" y="404664"/>
            <a:ext cx="9144000" cy="1080120"/>
          </a:xfrm>
        </p:spPr>
        <p:txBody>
          <a:bodyPr>
            <a:normAutofit/>
          </a:bodyPr>
          <a:lstStyle/>
          <a:p>
            <a:pPr algn="ctr"/>
            <a:r>
              <a:rPr lang="sk-SK" sz="5400" dirty="0" smtClean="0"/>
              <a:t>Perspektívne zobrazenie V</a:t>
            </a:r>
            <a:endParaRPr lang="sk-SK" sz="5400" dirty="0"/>
          </a:p>
        </p:txBody>
      </p:sp>
      <p:sp>
        <p:nvSpPr>
          <p:cNvPr id="4" name="Zástupný symbol päty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Rozpoznávanie obrazcov a spracovanie obrazu 2020-21</a:t>
            </a:r>
            <a:endParaRPr lang="en-US" dirty="0"/>
          </a:p>
        </p:txBody>
      </p:sp>
      <p:sp>
        <p:nvSpPr>
          <p:cNvPr id="5" name="Zástupný symbol čísla snímky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pPr/>
              <a:t>15</a:t>
            </a:fld>
            <a:endParaRPr lang="en-US"/>
          </a:p>
        </p:txBody>
      </p:sp>
      <p:pic>
        <p:nvPicPr>
          <p:cNvPr id="8" name="Zástupný symbol obsahu 7"/>
          <p:cNvPicPr>
            <a:picLocks noGrp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9592" y="1935163"/>
            <a:ext cx="7344816" cy="4389437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4305621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0" y="404664"/>
            <a:ext cx="9144000" cy="1080120"/>
          </a:xfrm>
        </p:spPr>
        <p:txBody>
          <a:bodyPr>
            <a:normAutofit/>
          </a:bodyPr>
          <a:lstStyle/>
          <a:p>
            <a:pPr algn="ctr"/>
            <a:r>
              <a:rPr lang="sk-SK" sz="5400" dirty="0" smtClean="0"/>
              <a:t>Perspektívne zobrazenie VI</a:t>
            </a:r>
            <a:endParaRPr lang="sk-SK" sz="5400" dirty="0"/>
          </a:p>
        </p:txBody>
      </p:sp>
      <p:sp>
        <p:nvSpPr>
          <p:cNvPr id="4" name="Zástupný symbol päty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Rozpoznávanie obrazcov a spracovanie obrazu 2020-21</a:t>
            </a:r>
            <a:endParaRPr lang="en-US" dirty="0"/>
          </a:p>
        </p:txBody>
      </p:sp>
      <p:sp>
        <p:nvSpPr>
          <p:cNvPr id="5" name="Zástupný symbol čísla snímky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pPr/>
              <a:t>16</a:t>
            </a:fld>
            <a:endParaRPr lang="en-US"/>
          </a:p>
        </p:txBody>
      </p:sp>
      <p:pic>
        <p:nvPicPr>
          <p:cNvPr id="7" name="Zástupný symbol obsahu 6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8533" y="1581876"/>
            <a:ext cx="9152533" cy="4709741"/>
          </a:xfrm>
        </p:spPr>
      </p:pic>
    </p:spTree>
    <p:extLst>
      <p:ext uri="{BB962C8B-B14F-4D97-AF65-F5344CB8AC3E}">
        <p14:creationId xmlns:p14="http://schemas.microsoft.com/office/powerpoint/2010/main" val="2496117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0" y="404664"/>
            <a:ext cx="9144000" cy="1080120"/>
          </a:xfrm>
        </p:spPr>
        <p:txBody>
          <a:bodyPr>
            <a:normAutofit/>
          </a:bodyPr>
          <a:lstStyle/>
          <a:p>
            <a:pPr algn="ctr"/>
            <a:r>
              <a:rPr lang="sk-SK" sz="5400" dirty="0"/>
              <a:t>Čo vieme z 2D povedať o 3D?</a:t>
            </a:r>
          </a:p>
        </p:txBody>
      </p:sp>
      <p:pic>
        <p:nvPicPr>
          <p:cNvPr id="7" name="Zástupný symbol obsahu 6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1581537"/>
            <a:ext cx="9144001" cy="4634632"/>
          </a:xfrm>
        </p:spPr>
      </p:pic>
      <p:sp>
        <p:nvSpPr>
          <p:cNvPr id="4" name="Zástupný symbol päty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Rozpoznávanie obrazcov a spracovanie obrazu 2020-21</a:t>
            </a:r>
            <a:endParaRPr lang="en-US" dirty="0"/>
          </a:p>
        </p:txBody>
      </p:sp>
      <p:sp>
        <p:nvSpPr>
          <p:cNvPr id="5" name="Zástupný symbol čísla snímky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pPr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056967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0" y="404664"/>
            <a:ext cx="9144000" cy="1080120"/>
          </a:xfrm>
        </p:spPr>
        <p:txBody>
          <a:bodyPr>
            <a:normAutofit/>
          </a:bodyPr>
          <a:lstStyle/>
          <a:p>
            <a:pPr algn="ctr"/>
            <a:r>
              <a:rPr lang="sk-SK" sz="5400" dirty="0"/>
              <a:t>Čo vieme z 2D povedať o 3D?</a:t>
            </a:r>
          </a:p>
        </p:txBody>
      </p:sp>
      <p:sp>
        <p:nvSpPr>
          <p:cNvPr id="4" name="Zástupný symbol päty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Rozpoznávanie obrazcov a spracovanie obrazu 2020-21</a:t>
            </a:r>
            <a:endParaRPr lang="en-US" dirty="0"/>
          </a:p>
        </p:txBody>
      </p:sp>
      <p:sp>
        <p:nvSpPr>
          <p:cNvPr id="5" name="Zástupný symbol čísla snímky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pPr/>
              <a:t>18</a:t>
            </a:fld>
            <a:endParaRPr lang="en-US"/>
          </a:p>
        </p:txBody>
      </p:sp>
      <p:pic>
        <p:nvPicPr>
          <p:cNvPr id="6" name="Zástupný symbol obsahu 5"/>
          <p:cNvPicPr>
            <a:picLocks noGrp="1" noChangeAspect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603251"/>
            <a:ext cx="9144000" cy="4634631"/>
          </a:xfrm>
        </p:spPr>
      </p:pic>
    </p:spTree>
    <p:extLst>
      <p:ext uri="{BB962C8B-B14F-4D97-AF65-F5344CB8AC3E}">
        <p14:creationId xmlns:p14="http://schemas.microsoft.com/office/powerpoint/2010/main" val="34351677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0" y="188640"/>
            <a:ext cx="9144000" cy="936104"/>
          </a:xfrm>
        </p:spPr>
        <p:txBody>
          <a:bodyPr>
            <a:normAutofit/>
          </a:bodyPr>
          <a:lstStyle/>
          <a:p>
            <a:pPr algn="ctr"/>
            <a:r>
              <a:rPr lang="sk-SK" sz="5400" dirty="0" smtClean="0"/>
              <a:t>Riešením </a:t>
            </a:r>
            <a:r>
              <a:rPr lang="sk-SK" sz="5400" smtClean="0"/>
              <a:t>je stereo </a:t>
            </a:r>
            <a:r>
              <a:rPr lang="sk-SK" sz="5400" dirty="0" smtClean="0"/>
              <a:t>zobrazenie</a:t>
            </a:r>
            <a:endParaRPr lang="sk-SK" sz="5400" dirty="0"/>
          </a:p>
        </p:txBody>
      </p:sp>
      <p:sp>
        <p:nvSpPr>
          <p:cNvPr id="4" name="Zástupný symbol päty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Rozpoznávanie obrazcov a spracovanie obrazu 2020-21</a:t>
            </a:r>
            <a:endParaRPr lang="en-US" dirty="0"/>
          </a:p>
        </p:txBody>
      </p:sp>
      <p:sp>
        <p:nvSpPr>
          <p:cNvPr id="5" name="Zástupný symbol čísla snímky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t>19</a:t>
            </a:fld>
            <a:endParaRPr lang="en-US"/>
          </a:p>
        </p:txBody>
      </p:sp>
      <p:sp>
        <p:nvSpPr>
          <p:cNvPr id="8" name="Obdĺžnik 7"/>
          <p:cNvSpPr/>
          <p:nvPr/>
        </p:nvSpPr>
        <p:spPr>
          <a:xfrm>
            <a:off x="4136624" y="3244334"/>
            <a:ext cx="108344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sk-SK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endParaRPr lang="sk-SK" dirty="0"/>
          </a:p>
        </p:txBody>
      </p:sp>
      <p:pic>
        <p:nvPicPr>
          <p:cNvPr id="10" name="Zástupný symbol obsahu 9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88407" y="1124744"/>
            <a:ext cx="6167185" cy="5231606"/>
          </a:xfrm>
        </p:spPr>
      </p:pic>
    </p:spTree>
    <p:extLst>
      <p:ext uri="{BB962C8B-B14F-4D97-AF65-F5344CB8AC3E}">
        <p14:creationId xmlns:p14="http://schemas.microsoft.com/office/powerpoint/2010/main" val="29349205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0" y="44624"/>
            <a:ext cx="9144000" cy="1008112"/>
          </a:xfrm>
        </p:spPr>
        <p:txBody>
          <a:bodyPr>
            <a:normAutofit fontScale="90000"/>
          </a:bodyPr>
          <a:lstStyle/>
          <a:p>
            <a:pPr algn="ctr"/>
            <a:r>
              <a:rPr lang="sk-SK" sz="5400" dirty="0" smtClean="0"/>
              <a:t>Klasifikácia – rozpoznávanie obrazu</a:t>
            </a:r>
            <a:endParaRPr lang="sk-SK" sz="5400" dirty="0"/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>
          <a:xfrm>
            <a:off x="0" y="1196752"/>
            <a:ext cx="9144000" cy="5661247"/>
          </a:xfrm>
        </p:spPr>
        <p:txBody>
          <a:bodyPr>
            <a:normAutofit/>
          </a:bodyPr>
          <a:lstStyle/>
          <a:p>
            <a:pPr>
              <a:spcBef>
                <a:spcPts val="1800"/>
              </a:spcBef>
            </a:pPr>
            <a:r>
              <a:rPr lang="sk-SK" sz="3600" b="1" dirty="0" smtClean="0">
                <a:latin typeface="Calibri" panose="020F0502020204030204" pitchFamily="34" charset="0"/>
                <a:cs typeface="Calibri" panose="020F0502020204030204" pitchFamily="34" charset="0"/>
              </a:rPr>
              <a:t>Kľúčová úloha v počítačovom videní</a:t>
            </a:r>
          </a:p>
          <a:p>
            <a:pPr marL="0" indent="0" algn="r">
              <a:spcBef>
                <a:spcPts val="0"/>
              </a:spcBef>
              <a:buNone/>
            </a:pPr>
            <a:endParaRPr lang="sk-SK" sz="36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 algn="r">
              <a:spcBef>
                <a:spcPts val="0"/>
              </a:spcBef>
              <a:buNone/>
            </a:pPr>
            <a:r>
              <a:rPr lang="sk-SK" sz="3600" u="sng" dirty="0" smtClean="0">
                <a:latin typeface="Calibri" panose="020F0502020204030204" pitchFamily="34" charset="0"/>
                <a:cs typeface="Calibri" panose="020F0502020204030204" pitchFamily="34" charset="0"/>
              </a:rPr>
              <a:t>predpoklad</a:t>
            </a:r>
            <a:r>
              <a:rPr lang="sk-SK" sz="3600" dirty="0" smtClean="0">
                <a:latin typeface="Calibri" panose="020F0502020204030204" pitchFamily="34" charset="0"/>
                <a:cs typeface="Calibri" panose="020F0502020204030204" pitchFamily="34" charset="0"/>
              </a:rPr>
              <a:t>: je daná množina </a:t>
            </a:r>
          </a:p>
          <a:p>
            <a:pPr marL="0" indent="0" algn="r">
              <a:spcBef>
                <a:spcPts val="0"/>
              </a:spcBef>
              <a:buNone/>
            </a:pPr>
            <a:r>
              <a:rPr lang="sk-SK" sz="3600" dirty="0" smtClean="0">
                <a:latin typeface="Calibri" panose="020F0502020204030204" pitchFamily="34" charset="0"/>
                <a:cs typeface="Calibri" panose="020F0502020204030204" pitchFamily="34" charset="0"/>
              </a:rPr>
              <a:t>diskrétnych označení tried</a:t>
            </a:r>
          </a:p>
          <a:p>
            <a:pPr marL="0" indent="0" algn="r">
              <a:spcBef>
                <a:spcPts val="0"/>
              </a:spcBef>
              <a:buNone/>
            </a:pPr>
            <a:r>
              <a:rPr lang="en-US" sz="3600" dirty="0" smtClean="0">
                <a:latin typeface="Calibri" panose="020F0502020204030204" pitchFamily="34" charset="0"/>
                <a:cs typeface="Calibri" panose="020F0502020204030204" pitchFamily="34" charset="0"/>
              </a:rPr>
              <a:t>{</a:t>
            </a:r>
            <a:r>
              <a:rPr lang="sk-SK" sz="3600" dirty="0" smtClean="0">
                <a:latin typeface="Calibri" panose="020F0502020204030204" pitchFamily="34" charset="0"/>
                <a:cs typeface="Calibri" panose="020F0502020204030204" pitchFamily="34" charset="0"/>
              </a:rPr>
              <a:t>pes, mačka, lietadlo, auto, ...</a:t>
            </a:r>
            <a:r>
              <a:rPr lang="en-US" sz="3600" dirty="0" smtClean="0">
                <a:latin typeface="Calibri" panose="020F0502020204030204" pitchFamily="34" charset="0"/>
                <a:cs typeface="Calibri" panose="020F0502020204030204" pitchFamily="34" charset="0"/>
              </a:rPr>
              <a:t>}</a:t>
            </a:r>
            <a:endParaRPr lang="sk-SK" sz="36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 algn="r">
              <a:spcBef>
                <a:spcPts val="1800"/>
              </a:spcBef>
              <a:buNone/>
            </a:pPr>
            <a:r>
              <a:rPr lang="sk-SK" sz="3600" u="sng" dirty="0" smtClean="0">
                <a:latin typeface="Calibri" panose="020F0502020204030204" pitchFamily="34" charset="0"/>
                <a:cs typeface="Calibri" panose="020F0502020204030204" pitchFamily="34" charset="0"/>
              </a:rPr>
              <a:t>Vstup: </a:t>
            </a:r>
            <a:r>
              <a:rPr lang="sk-SK" sz="3600" dirty="0" smtClean="0">
                <a:latin typeface="Calibri" panose="020F0502020204030204" pitchFamily="34" charset="0"/>
                <a:cs typeface="Calibri" panose="020F0502020204030204" pitchFamily="34" charset="0"/>
              </a:rPr>
              <a:t>obraz </a:t>
            </a:r>
            <a:r>
              <a:rPr lang="sk-SK" sz="3600" u="sng" dirty="0" smtClean="0">
                <a:latin typeface="Calibri" panose="020F0502020204030204" pitchFamily="34" charset="0"/>
                <a:cs typeface="Calibri" panose="020F0502020204030204" pitchFamily="34" charset="0"/>
              </a:rPr>
              <a:t>Výstup: meno triedy</a:t>
            </a:r>
          </a:p>
          <a:p>
            <a:pPr marL="0" indent="0">
              <a:spcBef>
                <a:spcPts val="300"/>
              </a:spcBef>
              <a:buNone/>
            </a:pPr>
            <a:r>
              <a:rPr lang="sk-SK" sz="3600" dirty="0">
                <a:latin typeface="Calibri" panose="020F0502020204030204" pitchFamily="34" charset="0"/>
                <a:cs typeface="Calibri" panose="020F0502020204030204" pitchFamily="34" charset="0"/>
              </a:rPr>
              <a:t>	</a:t>
            </a:r>
            <a:r>
              <a:rPr lang="sk-SK" sz="3600" dirty="0" smtClean="0">
                <a:latin typeface="Calibri" panose="020F0502020204030204" pitchFamily="34" charset="0"/>
                <a:cs typeface="Calibri" panose="020F0502020204030204" pitchFamily="34" charset="0"/>
              </a:rPr>
              <a:t>						    </a:t>
            </a:r>
          </a:p>
          <a:p>
            <a:pPr marL="0" indent="0">
              <a:spcBef>
                <a:spcPts val="300"/>
              </a:spcBef>
              <a:buNone/>
            </a:pPr>
            <a:r>
              <a:rPr lang="sk-SK" sz="3600" dirty="0">
                <a:latin typeface="Calibri" panose="020F0502020204030204" pitchFamily="34" charset="0"/>
                <a:cs typeface="Calibri" panose="020F0502020204030204" pitchFamily="34" charset="0"/>
              </a:rPr>
              <a:t>	</a:t>
            </a:r>
            <a:r>
              <a:rPr lang="sk-SK" sz="3600" dirty="0" smtClean="0">
                <a:latin typeface="Calibri" panose="020F0502020204030204" pitchFamily="34" charset="0"/>
                <a:cs typeface="Calibri" panose="020F0502020204030204" pitchFamily="34" charset="0"/>
              </a:rPr>
              <a:t>					   mačka   </a:t>
            </a:r>
            <a:endParaRPr lang="sk-SK" sz="36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" name="Zástupný symbol päty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Rozpoznávanie obrazcov a spracovanie obrazu 2020-21</a:t>
            </a:r>
            <a:endParaRPr lang="en-US" dirty="0"/>
          </a:p>
        </p:txBody>
      </p:sp>
      <p:sp>
        <p:nvSpPr>
          <p:cNvPr id="5" name="Zástupný symbol čísla snímky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t>20</a:t>
            </a:fld>
            <a:endParaRPr lang="en-US"/>
          </a:p>
        </p:txBody>
      </p:sp>
      <p:pic>
        <p:nvPicPr>
          <p:cNvPr id="6" name="Obrázok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3528" y="2766727"/>
            <a:ext cx="2447472" cy="3445607"/>
          </a:xfrm>
          <a:prstGeom prst="rect">
            <a:avLst/>
          </a:prstGeom>
        </p:spPr>
      </p:pic>
      <p:sp>
        <p:nvSpPr>
          <p:cNvPr id="7" name="Šípka doprava 6"/>
          <p:cNvSpPr/>
          <p:nvPr/>
        </p:nvSpPr>
        <p:spPr>
          <a:xfrm>
            <a:off x="3094528" y="5517232"/>
            <a:ext cx="2592288" cy="36004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14666033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0" y="44624"/>
            <a:ext cx="9144000" cy="1008112"/>
          </a:xfrm>
        </p:spPr>
        <p:txBody>
          <a:bodyPr>
            <a:normAutofit/>
          </a:bodyPr>
          <a:lstStyle/>
          <a:p>
            <a:pPr algn="ctr"/>
            <a:r>
              <a:rPr lang="sk-SK" sz="5400" b="1" dirty="0" smtClean="0"/>
              <a:t>Problém: </a:t>
            </a:r>
            <a:r>
              <a:rPr lang="sk-SK" sz="5400" dirty="0" smtClean="0"/>
              <a:t>sémantický rozdiel</a:t>
            </a:r>
            <a:endParaRPr lang="sk-SK" sz="5400" b="1" dirty="0"/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>
          <a:xfrm>
            <a:off x="0" y="1196752"/>
            <a:ext cx="9144000" cy="5661247"/>
          </a:xfrm>
        </p:spPr>
        <p:txBody>
          <a:bodyPr>
            <a:normAutofit/>
          </a:bodyPr>
          <a:lstStyle/>
          <a:p>
            <a:pPr marL="0" indent="0">
              <a:spcBef>
                <a:spcPts val="1800"/>
              </a:spcBef>
              <a:buNone/>
            </a:pPr>
            <a:endParaRPr lang="sk-SK" sz="3600" dirty="0" smtClean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 algn="r">
              <a:spcBef>
                <a:spcPts val="0"/>
              </a:spcBef>
              <a:buNone/>
            </a:pPr>
            <a:endParaRPr lang="sk-SK" sz="3600" u="sng" dirty="0" smtClean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 algn="r">
              <a:spcBef>
                <a:spcPts val="0"/>
              </a:spcBef>
              <a:buNone/>
            </a:pPr>
            <a:endParaRPr lang="sk-SK" sz="3600" u="sng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 algn="r">
              <a:spcBef>
                <a:spcPts val="0"/>
              </a:spcBef>
              <a:buNone/>
            </a:pPr>
            <a:endParaRPr lang="sk-SK" sz="3600" u="sng" dirty="0" smtClean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 algn="r">
              <a:spcBef>
                <a:spcPts val="0"/>
              </a:spcBef>
              <a:buNone/>
            </a:pPr>
            <a:endParaRPr lang="sk-SK" sz="3600" u="sng" dirty="0" smtClean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sk-SK" sz="3600" dirty="0" smtClean="0">
                <a:latin typeface="Calibri" panose="020F0502020204030204" pitchFamily="34" charset="0"/>
                <a:cs typeface="Calibri" panose="020F0502020204030204" pitchFamily="34" charset="0"/>
              </a:rPr>
              <a:t>					      Čo počítač vidí</a:t>
            </a:r>
          </a:p>
          <a:p>
            <a:pPr marL="0" indent="0">
              <a:spcBef>
                <a:spcPts val="0"/>
              </a:spcBef>
              <a:buNone/>
            </a:pPr>
            <a:r>
              <a:rPr lang="sk-SK" sz="3600" dirty="0" smtClean="0">
                <a:latin typeface="Calibri" panose="020F0502020204030204" pitchFamily="34" charset="0"/>
                <a:cs typeface="Calibri" panose="020F0502020204030204" pitchFamily="34" charset="0"/>
              </a:rPr>
              <a:t>					</a:t>
            </a:r>
            <a:r>
              <a:rPr lang="sk-SK" sz="2800" dirty="0" smtClean="0">
                <a:latin typeface="Calibri" panose="020F0502020204030204" pitchFamily="34" charset="0"/>
                <a:cs typeface="Calibri" panose="020F0502020204030204" pitchFamily="34" charset="0"/>
              </a:rPr>
              <a:t>Obraz je iba veľkou mriežkou 					čísiel </a:t>
            </a:r>
            <a:r>
              <a:rPr lang="en-US" sz="2800" dirty="0" smtClean="0">
                <a:latin typeface="Calibri" panose="020F0502020204030204" pitchFamily="34" charset="0"/>
                <a:cs typeface="Calibri" panose="020F0502020204030204" pitchFamily="34" charset="0"/>
              </a:rPr>
              <a:t>med</a:t>
            </a:r>
            <a:r>
              <a:rPr lang="sk-SK" sz="2800" dirty="0" err="1" smtClean="0">
                <a:latin typeface="Calibri" panose="020F0502020204030204" pitchFamily="34" charset="0"/>
                <a:cs typeface="Calibri" panose="020F0502020204030204" pitchFamily="34" charset="0"/>
              </a:rPr>
              <a:t>zi</a:t>
            </a:r>
            <a:r>
              <a:rPr lang="sk-SK" sz="2800" dirty="0" smtClean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800" dirty="0" smtClean="0">
                <a:latin typeface="Calibri" panose="020F0502020204030204" pitchFamily="34" charset="0"/>
                <a:cs typeface="Calibri" panose="020F0502020204030204" pitchFamily="34" charset="0"/>
              </a:rPr>
              <a:t>[</a:t>
            </a:r>
            <a:r>
              <a:rPr lang="sk-SK" sz="2800" dirty="0" smtClean="0">
                <a:latin typeface="Calibri" panose="020F0502020204030204" pitchFamily="34" charset="0"/>
                <a:cs typeface="Calibri" panose="020F0502020204030204" pitchFamily="34" charset="0"/>
              </a:rPr>
              <a:t>0,255</a:t>
            </a:r>
            <a:r>
              <a:rPr lang="en-US" sz="2800" dirty="0" smtClean="0">
                <a:latin typeface="Calibri" panose="020F0502020204030204" pitchFamily="34" charset="0"/>
                <a:cs typeface="Calibri" panose="020F0502020204030204" pitchFamily="34" charset="0"/>
              </a:rPr>
              <a:t>]</a:t>
            </a:r>
            <a:endParaRPr lang="sk-SK" sz="2800" dirty="0" smtClean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spcBef>
                <a:spcPts val="1200"/>
              </a:spcBef>
              <a:buNone/>
            </a:pPr>
            <a:r>
              <a:rPr lang="sk-SK" sz="2800" dirty="0">
                <a:latin typeface="Calibri" panose="020F0502020204030204" pitchFamily="34" charset="0"/>
                <a:cs typeface="Calibri" panose="020F0502020204030204" pitchFamily="34" charset="0"/>
              </a:rPr>
              <a:t>	</a:t>
            </a:r>
            <a:r>
              <a:rPr lang="sk-SK" sz="2800" dirty="0" smtClean="0">
                <a:latin typeface="Calibri" panose="020F0502020204030204" pitchFamily="34" charset="0"/>
                <a:cs typeface="Calibri" panose="020F0502020204030204" pitchFamily="34" charset="0"/>
              </a:rPr>
              <a:t>				Napr. 800x600x3</a:t>
            </a:r>
          </a:p>
          <a:p>
            <a:pPr marL="0" indent="0">
              <a:spcBef>
                <a:spcPts val="0"/>
              </a:spcBef>
              <a:buNone/>
            </a:pPr>
            <a:r>
              <a:rPr lang="sk-SK" sz="2800" dirty="0">
                <a:latin typeface="Calibri" panose="020F0502020204030204" pitchFamily="34" charset="0"/>
                <a:cs typeface="Calibri" panose="020F0502020204030204" pitchFamily="34" charset="0"/>
              </a:rPr>
              <a:t>	</a:t>
            </a:r>
            <a:r>
              <a:rPr lang="sk-SK" sz="2800" dirty="0" smtClean="0">
                <a:latin typeface="Calibri" panose="020F0502020204030204" pitchFamily="34" charset="0"/>
                <a:cs typeface="Calibri" panose="020F0502020204030204" pitchFamily="34" charset="0"/>
              </a:rPr>
              <a:t>				(3 kanály RGB)</a:t>
            </a:r>
            <a:endParaRPr lang="sk-SK" sz="28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" name="Zástupný symbol päty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Rozpoznávanie obrazcov a spracovanie obrazu 2020-21</a:t>
            </a:r>
            <a:endParaRPr lang="en-US" dirty="0"/>
          </a:p>
        </p:txBody>
      </p:sp>
      <p:sp>
        <p:nvSpPr>
          <p:cNvPr id="5" name="Zástupný symbol čísla snímky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t>21</a:t>
            </a:fld>
            <a:endParaRPr lang="en-US"/>
          </a:p>
        </p:txBody>
      </p:sp>
      <p:pic>
        <p:nvPicPr>
          <p:cNvPr id="6" name="Obrázok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1806149"/>
            <a:ext cx="2941215" cy="4140709"/>
          </a:xfrm>
          <a:prstGeom prst="rect">
            <a:avLst/>
          </a:prstGeom>
        </p:spPr>
      </p:pic>
      <p:pic>
        <p:nvPicPr>
          <p:cNvPr id="9" name="Obrázok 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86825" y="1196752"/>
            <a:ext cx="3752434" cy="2736304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10" name="Obdĺžnik 9"/>
          <p:cNvSpPr/>
          <p:nvPr/>
        </p:nvSpPr>
        <p:spPr>
          <a:xfrm>
            <a:off x="1691680" y="3573016"/>
            <a:ext cx="720080" cy="576064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/>
          </a:p>
        </p:txBody>
      </p:sp>
      <p:cxnSp>
        <p:nvCxnSpPr>
          <p:cNvPr id="14" name="Rovná spojnica 13"/>
          <p:cNvCxnSpPr/>
          <p:nvPr/>
        </p:nvCxnSpPr>
        <p:spPr>
          <a:xfrm flipV="1">
            <a:off x="2411760" y="1196752"/>
            <a:ext cx="2376264" cy="2376264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Rovná spojnica 17"/>
          <p:cNvCxnSpPr/>
          <p:nvPr/>
        </p:nvCxnSpPr>
        <p:spPr>
          <a:xfrm flipV="1">
            <a:off x="2411760" y="3933056"/>
            <a:ext cx="2375065" cy="216024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2716531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0" y="44624"/>
            <a:ext cx="9144000" cy="1008112"/>
          </a:xfrm>
        </p:spPr>
        <p:txBody>
          <a:bodyPr>
            <a:normAutofit/>
          </a:bodyPr>
          <a:lstStyle/>
          <a:p>
            <a:pPr algn="ctr"/>
            <a:r>
              <a:rPr lang="sk-SK" sz="5400" b="1" dirty="0" smtClean="0"/>
              <a:t>Výzvy: </a:t>
            </a:r>
            <a:r>
              <a:rPr lang="sk-SK" sz="5400" dirty="0" smtClean="0"/>
              <a:t>zmena miesta snímania</a:t>
            </a:r>
            <a:endParaRPr lang="sk-SK" sz="5400" b="1" dirty="0"/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>
          <a:xfrm>
            <a:off x="0" y="1196752"/>
            <a:ext cx="9144000" cy="5661247"/>
          </a:xfrm>
          <a:ln>
            <a:solidFill>
              <a:schemeClr val="tx1"/>
            </a:solidFill>
          </a:ln>
        </p:spPr>
        <p:txBody>
          <a:bodyPr>
            <a:normAutofit/>
          </a:bodyPr>
          <a:lstStyle/>
          <a:p>
            <a:pPr marL="0" indent="0" algn="r">
              <a:spcBef>
                <a:spcPts val="0"/>
              </a:spcBef>
              <a:buNone/>
            </a:pPr>
            <a:endParaRPr lang="sk-SK" sz="3600" dirty="0" smtClean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 algn="r">
              <a:spcBef>
                <a:spcPts val="0"/>
              </a:spcBef>
              <a:buNone/>
            </a:pPr>
            <a:endParaRPr lang="sk-SK" sz="36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 algn="r">
              <a:spcBef>
                <a:spcPts val="0"/>
              </a:spcBef>
              <a:buNone/>
            </a:pPr>
            <a:endParaRPr lang="sk-SK" sz="3600" dirty="0" smtClean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 algn="r">
              <a:spcBef>
                <a:spcPts val="0"/>
              </a:spcBef>
              <a:buNone/>
            </a:pPr>
            <a:endParaRPr lang="sk-SK" sz="36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 algn="r">
              <a:spcBef>
                <a:spcPts val="0"/>
              </a:spcBef>
              <a:buNone/>
            </a:pPr>
            <a:endParaRPr lang="sk-SK" sz="3600" dirty="0" smtClean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 algn="r">
              <a:spcBef>
                <a:spcPts val="0"/>
              </a:spcBef>
              <a:buNone/>
            </a:pPr>
            <a:endParaRPr lang="sk-SK" sz="36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 algn="r">
              <a:spcBef>
                <a:spcPts val="0"/>
              </a:spcBef>
              <a:buNone/>
            </a:pPr>
            <a:endParaRPr lang="sk-SK" sz="3600" dirty="0" smtClean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 algn="r">
              <a:spcBef>
                <a:spcPts val="0"/>
              </a:spcBef>
              <a:buNone/>
            </a:pPr>
            <a:r>
              <a:rPr lang="sk-SK" sz="3600" dirty="0" smtClean="0">
                <a:latin typeface="Calibri" panose="020F0502020204030204" pitchFamily="34" charset="0"/>
                <a:cs typeface="Calibri" panose="020F0502020204030204" pitchFamily="34" charset="0"/>
              </a:rPr>
              <a:t>Všetky </a:t>
            </a:r>
            <a:r>
              <a:rPr lang="sk-SK" sz="3600" dirty="0" err="1" smtClean="0">
                <a:latin typeface="Calibri" panose="020F0502020204030204" pitchFamily="34" charset="0"/>
                <a:cs typeface="Calibri" panose="020F0502020204030204" pitchFamily="34" charset="0"/>
              </a:rPr>
              <a:t>pixle</a:t>
            </a:r>
            <a:r>
              <a:rPr lang="sk-SK" sz="3600" dirty="0" smtClean="0">
                <a:latin typeface="Calibri" panose="020F0502020204030204" pitchFamily="34" charset="0"/>
                <a:cs typeface="Calibri" panose="020F0502020204030204" pitchFamily="34" charset="0"/>
              </a:rPr>
              <a:t> sa menia, </a:t>
            </a:r>
          </a:p>
          <a:p>
            <a:pPr marL="0" indent="0" algn="r">
              <a:spcBef>
                <a:spcPts val="0"/>
              </a:spcBef>
              <a:buNone/>
            </a:pPr>
            <a:r>
              <a:rPr lang="sk-SK" sz="3600" dirty="0" smtClean="0">
                <a:latin typeface="Calibri" panose="020F0502020204030204" pitchFamily="34" charset="0"/>
                <a:cs typeface="Calibri" panose="020F0502020204030204" pitchFamily="34" charset="0"/>
              </a:rPr>
              <a:t>keď sa hýbe kamera</a:t>
            </a:r>
          </a:p>
          <a:p>
            <a:pPr>
              <a:spcBef>
                <a:spcPts val="1800"/>
              </a:spcBef>
            </a:pPr>
            <a:endParaRPr lang="sk-SK" sz="3600" dirty="0" smtClean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" name="Zástupný symbol päty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Rozpoznávanie obrazcov a spracovanie obrazu 2020-21</a:t>
            </a:r>
            <a:endParaRPr lang="en-US" dirty="0"/>
          </a:p>
        </p:txBody>
      </p:sp>
      <p:sp>
        <p:nvSpPr>
          <p:cNvPr id="5" name="Zástupný symbol čísla snímky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t>22</a:t>
            </a:fld>
            <a:endParaRPr lang="en-US"/>
          </a:p>
        </p:txBody>
      </p:sp>
      <p:pic>
        <p:nvPicPr>
          <p:cNvPr id="6" name="Obrázok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18117" y="1412776"/>
            <a:ext cx="2429730" cy="3420629"/>
          </a:xfrm>
          <a:prstGeom prst="rect">
            <a:avLst/>
          </a:prstGeom>
        </p:spPr>
      </p:pic>
      <p:pic>
        <p:nvPicPr>
          <p:cNvPr id="8" name="Obrázok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580112" y="1412777"/>
            <a:ext cx="2574134" cy="1876764"/>
          </a:xfrm>
          <a:prstGeom prst="rect">
            <a:avLst/>
          </a:prstGeom>
        </p:spPr>
      </p:pic>
      <p:sp>
        <p:nvSpPr>
          <p:cNvPr id="9" name="Obdĺžnik 8"/>
          <p:cNvSpPr/>
          <p:nvPr/>
        </p:nvSpPr>
        <p:spPr>
          <a:xfrm>
            <a:off x="3779912" y="2852936"/>
            <a:ext cx="576064" cy="432048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/>
          </a:p>
        </p:txBody>
      </p:sp>
      <p:cxnSp>
        <p:nvCxnSpPr>
          <p:cNvPr id="11" name="Rovná spojnica 10"/>
          <p:cNvCxnSpPr/>
          <p:nvPr/>
        </p:nvCxnSpPr>
        <p:spPr>
          <a:xfrm flipV="1">
            <a:off x="4355976" y="1412776"/>
            <a:ext cx="1224136" cy="144016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Rovná spojnica 16"/>
          <p:cNvCxnSpPr/>
          <p:nvPr/>
        </p:nvCxnSpPr>
        <p:spPr>
          <a:xfrm flipV="1">
            <a:off x="4355976" y="3212976"/>
            <a:ext cx="1224136" cy="7200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8" name="Obrázok 17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88754" y="1699239"/>
            <a:ext cx="1493088" cy="1134959"/>
          </a:xfrm>
          <a:prstGeom prst="rect">
            <a:avLst/>
          </a:prstGeom>
        </p:spPr>
      </p:pic>
      <p:sp>
        <p:nvSpPr>
          <p:cNvPr id="22" name="Voľný tvar 21"/>
          <p:cNvSpPr/>
          <p:nvPr/>
        </p:nvSpPr>
        <p:spPr>
          <a:xfrm>
            <a:off x="611560" y="2834198"/>
            <a:ext cx="4230262" cy="3066809"/>
          </a:xfrm>
          <a:custGeom>
            <a:avLst/>
            <a:gdLst>
              <a:gd name="connsiteX0" fmla="*/ 127991 w 4280266"/>
              <a:gd name="connsiteY0" fmla="*/ 0 h 2973676"/>
              <a:gd name="connsiteX1" fmla="*/ 517735 w 4280266"/>
              <a:gd name="connsiteY1" fmla="*/ 2773181 h 2973676"/>
              <a:gd name="connsiteX2" fmla="*/ 4280266 w 4280266"/>
              <a:gd name="connsiteY2" fmla="*/ 2758191 h 29736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280266" h="2973676">
                <a:moveTo>
                  <a:pt x="127991" y="0"/>
                </a:moveTo>
                <a:cubicBezTo>
                  <a:pt x="-23160" y="1156741"/>
                  <a:pt x="-174311" y="2313483"/>
                  <a:pt x="517735" y="2773181"/>
                </a:cubicBezTo>
                <a:cubicBezTo>
                  <a:pt x="1209781" y="3232880"/>
                  <a:pt x="4280266" y="2758191"/>
                  <a:pt x="4280266" y="2758191"/>
                </a:cubicBezTo>
              </a:path>
            </a:pathLst>
          </a:cu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/>
          </a:p>
        </p:txBody>
      </p:sp>
      <p:cxnSp>
        <p:nvCxnSpPr>
          <p:cNvPr id="35" name="Rovná spojnica 34"/>
          <p:cNvCxnSpPr>
            <a:endCxn id="22" idx="2"/>
          </p:cNvCxnSpPr>
          <p:nvPr/>
        </p:nvCxnSpPr>
        <p:spPr>
          <a:xfrm>
            <a:off x="4572000" y="5589240"/>
            <a:ext cx="269822" cy="89533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Rovná spojnica 36"/>
          <p:cNvCxnSpPr/>
          <p:nvPr/>
        </p:nvCxnSpPr>
        <p:spPr>
          <a:xfrm flipV="1">
            <a:off x="4572000" y="5678773"/>
            <a:ext cx="269822" cy="144016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1461374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0" y="44624"/>
            <a:ext cx="9144000" cy="1008112"/>
          </a:xfrm>
        </p:spPr>
        <p:txBody>
          <a:bodyPr>
            <a:normAutofit/>
          </a:bodyPr>
          <a:lstStyle/>
          <a:p>
            <a:pPr algn="ctr"/>
            <a:r>
              <a:rPr lang="sk-SK" sz="5400" b="1" dirty="0"/>
              <a:t>Výzvy</a:t>
            </a:r>
            <a:r>
              <a:rPr lang="sk-SK" sz="5400" b="1" dirty="0" smtClean="0"/>
              <a:t>: </a:t>
            </a:r>
            <a:r>
              <a:rPr lang="sk-SK" sz="5400" dirty="0" smtClean="0"/>
              <a:t>výrazné pozadie</a:t>
            </a:r>
            <a:endParaRPr lang="sk-SK" sz="5400" dirty="0"/>
          </a:p>
        </p:txBody>
      </p:sp>
      <p:pic>
        <p:nvPicPr>
          <p:cNvPr id="8" name="Zástupný symbol obsahu 7"/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0" y="1744407"/>
            <a:ext cx="9144000" cy="3372751"/>
          </a:xfrm>
          <a:prstGeom prst="rect">
            <a:avLst/>
          </a:prstGeom>
        </p:spPr>
      </p:pic>
      <p:sp>
        <p:nvSpPr>
          <p:cNvPr id="4" name="Zástupný symbol päty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Rozpoznávanie obrazcov a spracovanie obrazu 2020-21</a:t>
            </a:r>
            <a:endParaRPr lang="en-US" dirty="0"/>
          </a:p>
        </p:txBody>
      </p:sp>
      <p:sp>
        <p:nvSpPr>
          <p:cNvPr id="5" name="Zástupný symbol čísla snímky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547851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0" y="44624"/>
            <a:ext cx="9144000" cy="1008112"/>
          </a:xfrm>
        </p:spPr>
        <p:txBody>
          <a:bodyPr>
            <a:normAutofit/>
          </a:bodyPr>
          <a:lstStyle/>
          <a:p>
            <a:pPr algn="ctr"/>
            <a:r>
              <a:rPr lang="sk-SK" sz="5400" b="1" dirty="0"/>
              <a:t>Výzvy</a:t>
            </a:r>
            <a:r>
              <a:rPr lang="sk-SK" sz="5400" b="1" dirty="0" smtClean="0"/>
              <a:t>: </a:t>
            </a:r>
            <a:r>
              <a:rPr lang="sk-SK" sz="5400" dirty="0" smtClean="0"/>
              <a:t>osvetlenie</a:t>
            </a:r>
            <a:endParaRPr lang="sk-SK" sz="5400" dirty="0"/>
          </a:p>
        </p:txBody>
      </p:sp>
      <p:sp>
        <p:nvSpPr>
          <p:cNvPr id="4" name="Zástupný symbol päty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Rozpoznávanie obrazcov a spracovanie obrazu 2020-21</a:t>
            </a:r>
            <a:endParaRPr lang="en-US" dirty="0"/>
          </a:p>
        </p:txBody>
      </p:sp>
      <p:sp>
        <p:nvSpPr>
          <p:cNvPr id="5" name="Zástupný symbol čísla snímky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t>24</a:t>
            </a:fld>
            <a:endParaRPr lang="en-US"/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sk-SK" dirty="0"/>
          </a:p>
        </p:txBody>
      </p:sp>
      <p:pic>
        <p:nvPicPr>
          <p:cNvPr id="6" name="Obrázok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16170" y="1118995"/>
            <a:ext cx="6080495" cy="2886636"/>
          </a:xfrm>
          <a:prstGeom prst="rect">
            <a:avLst/>
          </a:prstGeom>
        </p:spPr>
      </p:pic>
      <p:pic>
        <p:nvPicPr>
          <p:cNvPr id="7" name="Obrázok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83570" y="4005631"/>
            <a:ext cx="5595454" cy="28408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750460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0" y="44624"/>
            <a:ext cx="9144000" cy="1008112"/>
          </a:xfrm>
        </p:spPr>
        <p:txBody>
          <a:bodyPr>
            <a:normAutofit/>
          </a:bodyPr>
          <a:lstStyle/>
          <a:p>
            <a:pPr algn="ctr"/>
            <a:r>
              <a:rPr lang="sk-SK" sz="5400" b="1" dirty="0"/>
              <a:t>Výzvy</a:t>
            </a:r>
            <a:r>
              <a:rPr lang="sk-SK" sz="5400" b="1" dirty="0" smtClean="0"/>
              <a:t>: </a:t>
            </a:r>
            <a:r>
              <a:rPr lang="sk-SK" sz="5400" dirty="0" smtClean="0"/>
              <a:t>deformácie</a:t>
            </a:r>
            <a:endParaRPr lang="sk-SK" sz="5400" dirty="0"/>
          </a:p>
        </p:txBody>
      </p:sp>
      <p:sp>
        <p:nvSpPr>
          <p:cNvPr id="4" name="Zástupný symbol päty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Rozpoznávanie obrazcov a spracovanie obrazu 2020-21</a:t>
            </a:r>
            <a:endParaRPr lang="en-US" dirty="0"/>
          </a:p>
        </p:txBody>
      </p:sp>
      <p:sp>
        <p:nvSpPr>
          <p:cNvPr id="5" name="Zástupný symbol čísla snímky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t>25</a:t>
            </a:fld>
            <a:endParaRPr lang="en-US"/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sk-SK"/>
          </a:p>
        </p:txBody>
      </p:sp>
      <p:pic>
        <p:nvPicPr>
          <p:cNvPr id="6" name="Obrázok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1168358"/>
            <a:ext cx="5292080" cy="2785868"/>
          </a:xfrm>
          <a:prstGeom prst="rect">
            <a:avLst/>
          </a:prstGeom>
        </p:spPr>
      </p:pic>
      <p:pic>
        <p:nvPicPr>
          <p:cNvPr id="7" name="Obrázok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890939" y="3954226"/>
            <a:ext cx="5253062" cy="28959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715555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0" y="44624"/>
            <a:ext cx="9144000" cy="1008112"/>
          </a:xfrm>
        </p:spPr>
        <p:txBody>
          <a:bodyPr>
            <a:normAutofit/>
          </a:bodyPr>
          <a:lstStyle/>
          <a:p>
            <a:pPr algn="ctr"/>
            <a:r>
              <a:rPr lang="sk-SK" sz="5400" b="1" dirty="0"/>
              <a:t>Výzvy</a:t>
            </a:r>
            <a:r>
              <a:rPr lang="sk-SK" sz="5400" b="1" dirty="0" smtClean="0"/>
              <a:t>: </a:t>
            </a:r>
            <a:r>
              <a:rPr lang="sk-SK" sz="5400" dirty="0" smtClean="0"/>
              <a:t>zakrytie</a:t>
            </a:r>
            <a:endParaRPr lang="sk-SK" sz="5400" dirty="0"/>
          </a:p>
        </p:txBody>
      </p:sp>
      <p:sp>
        <p:nvSpPr>
          <p:cNvPr id="4" name="Zástupný symbol päty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Rozpoznávanie obrazcov a spracovanie obrazu 2020-21</a:t>
            </a:r>
            <a:endParaRPr lang="en-US" dirty="0"/>
          </a:p>
        </p:txBody>
      </p:sp>
      <p:sp>
        <p:nvSpPr>
          <p:cNvPr id="5" name="Zástupný symbol čísla snímky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t>26</a:t>
            </a:fld>
            <a:endParaRPr lang="en-US"/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sk-SK" dirty="0"/>
          </a:p>
        </p:txBody>
      </p:sp>
      <p:pic>
        <p:nvPicPr>
          <p:cNvPr id="7" name="Obrázok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14579" y="1107776"/>
            <a:ext cx="7514842" cy="2963104"/>
          </a:xfrm>
          <a:prstGeom prst="rect">
            <a:avLst/>
          </a:prstGeom>
        </p:spPr>
      </p:pic>
      <p:pic>
        <p:nvPicPr>
          <p:cNvPr id="9" name="Obrázok 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843808" y="4106496"/>
            <a:ext cx="3697232" cy="27576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700774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0" y="44624"/>
            <a:ext cx="9144000" cy="1008112"/>
          </a:xfrm>
        </p:spPr>
        <p:txBody>
          <a:bodyPr>
            <a:normAutofit/>
          </a:bodyPr>
          <a:lstStyle/>
          <a:p>
            <a:pPr algn="ctr"/>
            <a:r>
              <a:rPr lang="sk-SK" sz="5400" b="1" dirty="0"/>
              <a:t>Výzvy</a:t>
            </a:r>
            <a:r>
              <a:rPr lang="sk-SK" sz="5400" b="1" dirty="0" smtClean="0"/>
              <a:t>: </a:t>
            </a:r>
            <a:r>
              <a:rPr lang="sk-SK" sz="5400" dirty="0" err="1" smtClean="0"/>
              <a:t>vnútrotriedna</a:t>
            </a:r>
            <a:r>
              <a:rPr lang="sk-SK" sz="5400" dirty="0" smtClean="0"/>
              <a:t> variácia</a:t>
            </a:r>
            <a:endParaRPr lang="sk-SK" sz="5400" dirty="0"/>
          </a:p>
        </p:txBody>
      </p:sp>
      <p:sp>
        <p:nvSpPr>
          <p:cNvPr id="4" name="Zástupný symbol päty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Rozpoznávanie obrazcov a spracovanie obrazu 2020-21</a:t>
            </a:r>
            <a:endParaRPr lang="en-US" dirty="0"/>
          </a:p>
        </p:txBody>
      </p:sp>
      <p:sp>
        <p:nvSpPr>
          <p:cNvPr id="5" name="Zástupný symbol čísla snímky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t>27</a:t>
            </a:fld>
            <a:endParaRPr lang="en-US"/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sk-SK"/>
          </a:p>
        </p:txBody>
      </p:sp>
      <p:pic>
        <p:nvPicPr>
          <p:cNvPr id="6" name="Obrázok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040" y="1275150"/>
            <a:ext cx="9115972" cy="5049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599298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0" y="44624"/>
            <a:ext cx="9144000" cy="1008112"/>
          </a:xfrm>
        </p:spPr>
        <p:txBody>
          <a:bodyPr>
            <a:normAutofit/>
          </a:bodyPr>
          <a:lstStyle/>
          <a:p>
            <a:pPr algn="ctr"/>
            <a:r>
              <a:rPr lang="sk-SK" sz="5400" dirty="0" smtClean="0"/>
              <a:t>Klasifikátor</a:t>
            </a:r>
            <a:endParaRPr lang="sk-SK" sz="5400" dirty="0"/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>
          <a:xfrm>
            <a:off x="0" y="1268760"/>
            <a:ext cx="9144000" cy="5589239"/>
          </a:xfrm>
        </p:spPr>
        <p:txBody>
          <a:bodyPr>
            <a:normAutofit/>
          </a:bodyPr>
          <a:lstStyle/>
          <a:p>
            <a:pPr>
              <a:spcBef>
                <a:spcPts val="1800"/>
              </a:spcBef>
            </a:pPr>
            <a:r>
              <a:rPr lang="sk-SK" sz="3600" dirty="0" smtClean="0">
                <a:latin typeface="Calibri" panose="020F0502020204030204" pitchFamily="34" charset="0"/>
                <a:cs typeface="Calibri" panose="020F0502020204030204" pitchFamily="34" charset="0"/>
              </a:rPr>
              <a:t>Chceme, aby robil klasifikáciu obrazu, t.j. jeho vstupom je obraz a výstupom označenie triedy</a:t>
            </a:r>
          </a:p>
          <a:p>
            <a:pPr>
              <a:spcBef>
                <a:spcPts val="1800"/>
              </a:spcBef>
            </a:pPr>
            <a:endParaRPr lang="sk-SK" sz="36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>
              <a:spcBef>
                <a:spcPts val="1800"/>
              </a:spcBef>
            </a:pPr>
            <a:endParaRPr lang="sk-SK" sz="3600" dirty="0" smtClean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>
              <a:spcBef>
                <a:spcPts val="1800"/>
              </a:spcBef>
            </a:pPr>
            <a:r>
              <a:rPr lang="sk-SK" sz="3600" dirty="0" smtClean="0">
                <a:latin typeface="Calibri" panose="020F0502020204030204" pitchFamily="34" charset="0"/>
                <a:cs typeface="Calibri" panose="020F0502020204030204" pitchFamily="34" charset="0"/>
              </a:rPr>
              <a:t>Na rozdiel napr. od triedenia zoznamu čísiel, </a:t>
            </a:r>
            <a:r>
              <a:rPr lang="sk-SK" sz="3600" b="1" dirty="0" smtClean="0">
                <a:latin typeface="Calibri" panose="020F0502020204030204" pitchFamily="34" charset="0"/>
                <a:cs typeface="Calibri" panose="020F0502020204030204" pitchFamily="34" charset="0"/>
              </a:rPr>
              <a:t>nie je žiadny zrejmý postup, </a:t>
            </a:r>
            <a:r>
              <a:rPr lang="sk-SK" sz="3600" dirty="0" smtClean="0">
                <a:latin typeface="Calibri" panose="020F0502020204030204" pitchFamily="34" charset="0"/>
                <a:cs typeface="Calibri" panose="020F0502020204030204" pitchFamily="34" charset="0"/>
              </a:rPr>
              <a:t>ako </a:t>
            </a:r>
            <a:r>
              <a:rPr lang="sk-SK" sz="3600" dirty="0" err="1" smtClean="0">
                <a:latin typeface="Calibri" panose="020F0502020204030204" pitchFamily="34" charset="0"/>
                <a:cs typeface="Calibri" panose="020F0502020204030204" pitchFamily="34" charset="0"/>
              </a:rPr>
              <a:t>naprogramo</a:t>
            </a:r>
            <a:r>
              <a:rPr lang="sk-SK" sz="3600" dirty="0" smtClean="0">
                <a:latin typeface="Calibri" panose="020F0502020204030204" pitchFamily="34" charset="0"/>
                <a:cs typeface="Calibri" panose="020F0502020204030204" pitchFamily="34" charset="0"/>
              </a:rPr>
              <a:t>- </a:t>
            </a:r>
            <a:r>
              <a:rPr lang="sk-SK" sz="3600" dirty="0" err="1" smtClean="0">
                <a:latin typeface="Calibri" panose="020F0502020204030204" pitchFamily="34" charset="0"/>
                <a:cs typeface="Calibri" panose="020F0502020204030204" pitchFamily="34" charset="0"/>
              </a:rPr>
              <a:t>vať</a:t>
            </a:r>
            <a:r>
              <a:rPr lang="sk-SK" sz="3600" dirty="0" smtClean="0">
                <a:latin typeface="Calibri" panose="020F0502020204030204" pitchFamily="34" charset="0"/>
                <a:cs typeface="Calibri" panose="020F0502020204030204" pitchFamily="34" charset="0"/>
              </a:rPr>
              <a:t> algoritmus pre rozpoznávanie mačky, alebo iných tried obrazov</a:t>
            </a:r>
          </a:p>
          <a:p>
            <a:pPr>
              <a:spcBef>
                <a:spcPts val="1800"/>
              </a:spcBef>
            </a:pPr>
            <a:endParaRPr lang="sk-SK" sz="36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>
              <a:spcBef>
                <a:spcPts val="1800"/>
              </a:spcBef>
            </a:pPr>
            <a:endParaRPr lang="sk-SK" sz="3600" dirty="0" smtClean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spcBef>
                <a:spcPts val="1800"/>
              </a:spcBef>
              <a:buNone/>
            </a:pPr>
            <a:endParaRPr lang="sk-SK" sz="3600" dirty="0" smtClean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>
              <a:spcBef>
                <a:spcPts val="1800"/>
              </a:spcBef>
            </a:pPr>
            <a:endParaRPr lang="sk-SK" sz="36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>
              <a:spcBef>
                <a:spcPts val="1800"/>
              </a:spcBef>
            </a:pPr>
            <a:endParaRPr lang="sk-SK" sz="3600" dirty="0" smtClean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>
              <a:spcBef>
                <a:spcPts val="1800"/>
              </a:spcBef>
            </a:pPr>
            <a:endParaRPr lang="sk-SK" sz="36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>
              <a:spcBef>
                <a:spcPts val="1800"/>
              </a:spcBef>
            </a:pPr>
            <a:endParaRPr lang="sk-SK" sz="36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" name="Zástupný symbol päty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Rozpoznávanie obrazcov a spracovanie obrazu 2020-21</a:t>
            </a:r>
            <a:endParaRPr lang="en-US" dirty="0"/>
          </a:p>
        </p:txBody>
      </p:sp>
      <p:sp>
        <p:nvSpPr>
          <p:cNvPr id="5" name="Zástupný symbol čísla snímky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t>28</a:t>
            </a:fld>
            <a:endParaRPr lang="en-US"/>
          </a:p>
        </p:txBody>
      </p:sp>
      <p:pic>
        <p:nvPicPr>
          <p:cNvPr id="7" name="Obrázok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58076" y="2636912"/>
            <a:ext cx="4827847" cy="15841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148440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0" y="404664"/>
            <a:ext cx="9144000" cy="1080120"/>
          </a:xfrm>
        </p:spPr>
        <p:txBody>
          <a:bodyPr>
            <a:normAutofit/>
          </a:bodyPr>
          <a:lstStyle/>
          <a:p>
            <a:pPr algn="ctr"/>
            <a:r>
              <a:rPr lang="sk-SK" sz="5400" dirty="0" smtClean="0"/>
              <a:t>Úrovne počítačového videnia</a:t>
            </a:r>
            <a:endParaRPr lang="sk-SK" sz="5400" dirty="0"/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>
          <a:xfrm>
            <a:off x="0" y="1916832"/>
            <a:ext cx="9144000" cy="4407768"/>
          </a:xfrm>
        </p:spPr>
        <p:txBody>
          <a:bodyPr>
            <a:normAutofit/>
          </a:bodyPr>
          <a:lstStyle/>
          <a:p>
            <a:r>
              <a:rPr lang="sk-SK" sz="3600" dirty="0" smtClean="0">
                <a:latin typeface="+mj-lt"/>
              </a:rPr>
              <a:t>Nižšia úroveň</a:t>
            </a:r>
          </a:p>
          <a:p>
            <a:pPr lvl="1"/>
            <a:r>
              <a:rPr lang="sk-SK" sz="3200" dirty="0" smtClean="0">
                <a:latin typeface="+mj-lt"/>
              </a:rPr>
              <a:t>Snímanie, predspracovanie</a:t>
            </a:r>
          </a:p>
          <a:p>
            <a:pPr>
              <a:spcBef>
                <a:spcPts val="1800"/>
              </a:spcBef>
            </a:pPr>
            <a:r>
              <a:rPr lang="sk-SK" sz="3600" dirty="0" smtClean="0">
                <a:latin typeface="+mj-lt"/>
              </a:rPr>
              <a:t>Stredná úroveň</a:t>
            </a:r>
          </a:p>
          <a:p>
            <a:pPr lvl="1"/>
            <a:r>
              <a:rPr lang="sk-SK" sz="3200" dirty="0">
                <a:latin typeface="+mj-lt"/>
              </a:rPr>
              <a:t>S</a:t>
            </a:r>
            <a:r>
              <a:rPr lang="sk-SK" sz="3200" dirty="0" smtClean="0">
                <a:latin typeface="+mj-lt"/>
              </a:rPr>
              <a:t>egmentácia</a:t>
            </a:r>
          </a:p>
          <a:p>
            <a:pPr>
              <a:spcBef>
                <a:spcPts val="1800"/>
              </a:spcBef>
            </a:pPr>
            <a:r>
              <a:rPr lang="sk-SK" sz="3600" dirty="0" smtClean="0">
                <a:latin typeface="+mj-lt"/>
              </a:rPr>
              <a:t>Vyššia úroveň</a:t>
            </a:r>
          </a:p>
          <a:p>
            <a:pPr lvl="1"/>
            <a:r>
              <a:rPr lang="sk-SK" sz="3200" dirty="0" smtClean="0">
                <a:latin typeface="+mj-lt"/>
              </a:rPr>
              <a:t>Popis, rozpoznávanie, porozumenie</a:t>
            </a:r>
          </a:p>
        </p:txBody>
      </p:sp>
      <p:sp>
        <p:nvSpPr>
          <p:cNvPr id="4" name="Zástupný symbol päty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Rozpoznávanie obrazcov a spracovanie obrazu 2020-21</a:t>
            </a:r>
            <a:endParaRPr lang="en-US" dirty="0"/>
          </a:p>
        </p:txBody>
      </p:sp>
      <p:sp>
        <p:nvSpPr>
          <p:cNvPr id="5" name="Zástupný symbol čísla snímky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pPr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537758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0" y="404664"/>
            <a:ext cx="9144000" cy="1080120"/>
          </a:xfrm>
        </p:spPr>
        <p:txBody>
          <a:bodyPr>
            <a:normAutofit/>
          </a:bodyPr>
          <a:lstStyle/>
          <a:p>
            <a:pPr algn="ctr"/>
            <a:r>
              <a:rPr lang="sk-SK" sz="5400" dirty="0" smtClean="0"/>
              <a:t>Spracovanie obrazu</a:t>
            </a:r>
            <a:endParaRPr lang="sk-SK" sz="5400" dirty="0"/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>
          <a:xfrm>
            <a:off x="0" y="1916832"/>
            <a:ext cx="9144000" cy="4407768"/>
          </a:xfrm>
        </p:spPr>
        <p:txBody>
          <a:bodyPr>
            <a:normAutofit/>
          </a:bodyPr>
          <a:lstStyle/>
          <a:p>
            <a:pPr>
              <a:spcBef>
                <a:spcPts val="1800"/>
              </a:spcBef>
            </a:pPr>
            <a:r>
              <a:rPr lang="sk-SK" sz="3600" b="1" dirty="0" smtClean="0">
                <a:latin typeface="+mj-lt"/>
              </a:rPr>
              <a:t>Image </a:t>
            </a:r>
            <a:r>
              <a:rPr lang="sk-SK" sz="3600" b="1" dirty="0" err="1" smtClean="0">
                <a:latin typeface="+mj-lt"/>
              </a:rPr>
              <a:t>processing</a:t>
            </a:r>
            <a:r>
              <a:rPr lang="sk-SK" sz="3600" b="1" dirty="0" smtClean="0">
                <a:latin typeface="+mj-lt"/>
              </a:rPr>
              <a:t> </a:t>
            </a:r>
            <a:r>
              <a:rPr lang="sk-SK" sz="3600" dirty="0" smtClean="0">
                <a:latin typeface="+mj-lt"/>
              </a:rPr>
              <a:t>– (</a:t>
            </a:r>
            <a:r>
              <a:rPr lang="sk-SK" sz="3600" dirty="0">
                <a:latin typeface="+mj-lt"/>
              </a:rPr>
              <a:t>s</a:t>
            </a:r>
            <a:r>
              <a:rPr lang="sk-SK" sz="3600" dirty="0" smtClean="0">
                <a:latin typeface="+mj-lt"/>
              </a:rPr>
              <a:t>nímanie, predspracovanie, segmentácia)</a:t>
            </a:r>
          </a:p>
          <a:p>
            <a:pPr>
              <a:spcBef>
                <a:spcPts val="1800"/>
              </a:spcBef>
            </a:pPr>
            <a:r>
              <a:rPr lang="sk-SK" sz="3600" b="1" dirty="0" smtClean="0">
                <a:latin typeface="+mj-lt"/>
              </a:rPr>
              <a:t>Analýza obrazu </a:t>
            </a:r>
            <a:r>
              <a:rPr lang="sk-SK" sz="3600" dirty="0" smtClean="0">
                <a:latin typeface="+mj-lt"/>
              </a:rPr>
              <a:t>(Image Analysis)</a:t>
            </a:r>
            <a:endParaRPr lang="sk-SK" sz="3600" b="1" dirty="0" smtClean="0">
              <a:latin typeface="+mj-lt"/>
            </a:endParaRPr>
          </a:p>
          <a:p>
            <a:pPr>
              <a:spcBef>
                <a:spcPts val="1800"/>
              </a:spcBef>
            </a:pPr>
            <a:r>
              <a:rPr lang="sk-SK" sz="3600" b="1" dirty="0" smtClean="0">
                <a:latin typeface="+mj-lt"/>
              </a:rPr>
              <a:t>Rozpoznávanie obrazcov </a:t>
            </a:r>
            <a:r>
              <a:rPr lang="sk-SK" sz="3600" dirty="0" smtClean="0">
                <a:latin typeface="+mj-lt"/>
              </a:rPr>
              <a:t>(Pattern </a:t>
            </a:r>
            <a:r>
              <a:rPr lang="sk-SK" sz="3600" dirty="0" err="1" smtClean="0">
                <a:latin typeface="+mj-lt"/>
              </a:rPr>
              <a:t>recognition</a:t>
            </a:r>
            <a:r>
              <a:rPr lang="sk-SK" sz="3600" dirty="0" smtClean="0">
                <a:latin typeface="+mj-lt"/>
              </a:rPr>
              <a:t>)</a:t>
            </a:r>
          </a:p>
          <a:p>
            <a:pPr>
              <a:spcBef>
                <a:spcPts val="1800"/>
              </a:spcBef>
            </a:pPr>
            <a:r>
              <a:rPr lang="sk-SK" sz="3600" b="1" dirty="0" smtClean="0">
                <a:latin typeface="+mj-lt"/>
              </a:rPr>
              <a:t>Počítačové videnie </a:t>
            </a:r>
            <a:r>
              <a:rPr lang="sk-SK" sz="3600" dirty="0" smtClean="0">
                <a:latin typeface="+mj-lt"/>
              </a:rPr>
              <a:t>(Computer Vision)</a:t>
            </a:r>
            <a:endParaRPr lang="sk-SK" sz="3600" b="1" dirty="0" smtClean="0">
              <a:latin typeface="+mj-lt"/>
            </a:endParaRPr>
          </a:p>
        </p:txBody>
      </p:sp>
      <p:sp>
        <p:nvSpPr>
          <p:cNvPr id="4" name="Zástupný symbol päty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Rozpoznávanie obrazcov a spracovanie obrazu 2020-21</a:t>
            </a:r>
            <a:endParaRPr lang="en-US" dirty="0"/>
          </a:p>
        </p:txBody>
      </p:sp>
      <p:sp>
        <p:nvSpPr>
          <p:cNvPr id="5" name="Zástupný symbol čísla snímky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pPr/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823281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0" y="404664"/>
            <a:ext cx="9144000" cy="1080120"/>
          </a:xfrm>
        </p:spPr>
        <p:txBody>
          <a:bodyPr>
            <a:normAutofit/>
          </a:bodyPr>
          <a:lstStyle/>
          <a:p>
            <a:pPr algn="ctr"/>
            <a:r>
              <a:rPr lang="sk-SK" sz="5400" dirty="0" smtClean="0"/>
              <a:t>Aplikácie počítačového videnia</a:t>
            </a:r>
            <a:endParaRPr lang="sk-SK" sz="5400" dirty="0"/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>
          <a:xfrm>
            <a:off x="0" y="1916832"/>
            <a:ext cx="9144000" cy="4407768"/>
          </a:xfrm>
        </p:spPr>
        <p:txBody>
          <a:bodyPr>
            <a:normAutofit/>
          </a:bodyPr>
          <a:lstStyle/>
          <a:p>
            <a:r>
              <a:rPr lang="sk-SK" sz="3600" dirty="0" smtClean="0">
                <a:latin typeface="Calibri" panose="020F0502020204030204" pitchFamily="34" charset="0"/>
              </a:rPr>
              <a:t>1. </a:t>
            </a:r>
            <a:r>
              <a:rPr lang="sk-SK" sz="3600" dirty="0" smtClean="0">
                <a:solidFill>
                  <a:schemeClr val="accent1"/>
                </a:solidFill>
                <a:latin typeface="Calibri" panose="020F0502020204030204" pitchFamily="34" charset="0"/>
              </a:rPr>
              <a:t>Skúmanie človeka </a:t>
            </a:r>
            <a:r>
              <a:rPr lang="sk-SK" sz="3600" dirty="0" smtClean="0">
                <a:latin typeface="Calibri" panose="020F0502020204030204" pitchFamily="34" charset="0"/>
              </a:rPr>
              <a:t>(rozpoznávanie tváre, pohybu, reči, znakovej reči, ...)</a:t>
            </a:r>
          </a:p>
        </p:txBody>
      </p:sp>
      <p:sp>
        <p:nvSpPr>
          <p:cNvPr id="4" name="Zástupný symbol päty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Rozpoznávanie obrazcov a spracovanie obrazu 2020-21</a:t>
            </a:r>
            <a:endParaRPr lang="en-US" dirty="0"/>
          </a:p>
        </p:txBody>
      </p:sp>
      <p:sp>
        <p:nvSpPr>
          <p:cNvPr id="5" name="Zástupný symbol čísla snímky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pPr/>
              <a:t>31</a:t>
            </a:fld>
            <a:endParaRPr lang="en-US"/>
          </a:p>
        </p:txBody>
      </p:sp>
      <p:pic>
        <p:nvPicPr>
          <p:cNvPr id="9" name="Obrázok 8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573016"/>
            <a:ext cx="5395262" cy="2751583"/>
          </a:xfrm>
          <a:prstGeom prst="rect">
            <a:avLst/>
          </a:prstGeom>
        </p:spPr>
      </p:pic>
      <p:pic>
        <p:nvPicPr>
          <p:cNvPr id="10" name="Obrázok 9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28385" y="3573016"/>
            <a:ext cx="4115615" cy="27515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290540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0" y="404664"/>
            <a:ext cx="9144000" cy="1080120"/>
          </a:xfrm>
        </p:spPr>
        <p:txBody>
          <a:bodyPr>
            <a:normAutofit/>
          </a:bodyPr>
          <a:lstStyle/>
          <a:p>
            <a:pPr algn="ctr"/>
            <a:r>
              <a:rPr lang="sk-SK" sz="5400" dirty="0" smtClean="0"/>
              <a:t>Aplikácie počítačového videnia</a:t>
            </a:r>
            <a:endParaRPr lang="sk-SK" sz="5400" dirty="0"/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>
          <a:xfrm>
            <a:off x="0" y="1916832"/>
            <a:ext cx="9144000" cy="4407768"/>
          </a:xfrm>
        </p:spPr>
        <p:txBody>
          <a:bodyPr>
            <a:normAutofit/>
          </a:bodyPr>
          <a:lstStyle/>
          <a:p>
            <a:r>
              <a:rPr lang="sk-SK" sz="3600" dirty="0" smtClean="0">
                <a:latin typeface="Calibri" panose="020F0502020204030204" pitchFamily="34" charset="0"/>
              </a:rPr>
              <a:t>2. </a:t>
            </a:r>
            <a:r>
              <a:rPr lang="sk-SK" sz="3600" dirty="0" smtClean="0">
                <a:solidFill>
                  <a:schemeClr val="accent1"/>
                </a:solidFill>
                <a:latin typeface="Calibri" panose="020F0502020204030204" pitchFamily="34" charset="0"/>
              </a:rPr>
              <a:t>Pôdohospodárstvo</a:t>
            </a:r>
            <a:r>
              <a:rPr lang="sk-SK" sz="3600" dirty="0" smtClean="0">
                <a:latin typeface="Calibri" panose="020F0502020204030204" pitchFamily="34" charset="0"/>
              </a:rPr>
              <a:t> (triedenie potravín, zrelosť úrody, kontrola pri balení)</a:t>
            </a:r>
          </a:p>
        </p:txBody>
      </p:sp>
      <p:sp>
        <p:nvSpPr>
          <p:cNvPr id="4" name="Zástupný symbol päty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Rozpoznávanie obrazcov a spracovanie obrazu 2020-21</a:t>
            </a:r>
            <a:endParaRPr lang="en-US" dirty="0"/>
          </a:p>
        </p:txBody>
      </p:sp>
      <p:sp>
        <p:nvSpPr>
          <p:cNvPr id="5" name="Zástupný symbol čísla snímky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pPr/>
              <a:t>32</a:t>
            </a:fld>
            <a:endParaRPr lang="en-US"/>
          </a:p>
        </p:txBody>
      </p:sp>
      <p:pic>
        <p:nvPicPr>
          <p:cNvPr id="8" name="Obrázok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72725" y="3356992"/>
            <a:ext cx="3814075" cy="2920492"/>
          </a:xfrm>
          <a:prstGeom prst="rect">
            <a:avLst/>
          </a:prstGeom>
        </p:spPr>
      </p:pic>
      <p:pic>
        <p:nvPicPr>
          <p:cNvPr id="9" name="Obrázok 8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3125" y="3996297"/>
            <a:ext cx="3686476" cy="22811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751118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0" y="404664"/>
            <a:ext cx="9144000" cy="1080120"/>
          </a:xfrm>
        </p:spPr>
        <p:txBody>
          <a:bodyPr>
            <a:normAutofit/>
          </a:bodyPr>
          <a:lstStyle/>
          <a:p>
            <a:pPr algn="ctr"/>
            <a:r>
              <a:rPr lang="sk-SK" sz="5400" dirty="0" smtClean="0"/>
              <a:t>Aplikácie počítačového videnia</a:t>
            </a:r>
            <a:endParaRPr lang="sk-SK" sz="5400" dirty="0"/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>
          <a:xfrm>
            <a:off x="0" y="1916832"/>
            <a:ext cx="9144000" cy="4407768"/>
          </a:xfrm>
        </p:spPr>
        <p:txBody>
          <a:bodyPr>
            <a:normAutofit/>
          </a:bodyPr>
          <a:lstStyle/>
          <a:p>
            <a:r>
              <a:rPr lang="sk-SK" sz="3600" dirty="0" smtClean="0">
                <a:latin typeface="Calibri" panose="020F0502020204030204" pitchFamily="34" charset="0"/>
              </a:rPr>
              <a:t>3. </a:t>
            </a:r>
            <a:r>
              <a:rPr lang="sk-SK" sz="3600" dirty="0" smtClean="0">
                <a:solidFill>
                  <a:schemeClr val="accent1"/>
                </a:solidFill>
                <a:latin typeface="Calibri" panose="020F0502020204030204" pitchFamily="34" charset="0"/>
              </a:rPr>
              <a:t>Priemyselné aplikácie </a:t>
            </a:r>
            <a:r>
              <a:rPr lang="sk-SK" sz="3600" dirty="0" smtClean="0">
                <a:latin typeface="Calibri" panose="020F0502020204030204" pitchFamily="34" charset="0"/>
              </a:rPr>
              <a:t>(kontrola pri montáži, robotické zváranie, ...)</a:t>
            </a:r>
            <a:endParaRPr lang="sk-SK" sz="3600" dirty="0" smtClean="0">
              <a:latin typeface="+mj-lt"/>
            </a:endParaRPr>
          </a:p>
        </p:txBody>
      </p:sp>
      <p:sp>
        <p:nvSpPr>
          <p:cNvPr id="4" name="Zástupný symbol päty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Rozpoznávanie obrazcov a spracovanie obrazu 2020-21</a:t>
            </a:r>
            <a:endParaRPr lang="en-US" dirty="0"/>
          </a:p>
        </p:txBody>
      </p:sp>
      <p:sp>
        <p:nvSpPr>
          <p:cNvPr id="5" name="Zástupný symbol čísla snímky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pPr/>
              <a:t>33</a:t>
            </a:fld>
            <a:endParaRPr lang="en-US"/>
          </a:p>
        </p:txBody>
      </p:sp>
      <p:pic>
        <p:nvPicPr>
          <p:cNvPr id="8" name="Obrázok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3212976"/>
            <a:ext cx="4156750" cy="3111624"/>
          </a:xfrm>
          <a:prstGeom prst="rect">
            <a:avLst/>
          </a:prstGeom>
        </p:spPr>
      </p:pic>
      <p:pic>
        <p:nvPicPr>
          <p:cNvPr id="9" name="Obrázok 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27984" y="3200239"/>
            <a:ext cx="4716016" cy="31243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018764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0" y="404664"/>
            <a:ext cx="9144000" cy="1080120"/>
          </a:xfrm>
        </p:spPr>
        <p:txBody>
          <a:bodyPr>
            <a:normAutofit/>
          </a:bodyPr>
          <a:lstStyle/>
          <a:p>
            <a:pPr algn="ctr"/>
            <a:r>
              <a:rPr lang="sk-SK" sz="5400" dirty="0" smtClean="0"/>
              <a:t>Aplikácie počítačového videnia</a:t>
            </a:r>
            <a:endParaRPr lang="sk-SK" sz="5400" dirty="0"/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>
          <a:xfrm>
            <a:off x="0" y="1916832"/>
            <a:ext cx="9144000" cy="4407768"/>
          </a:xfrm>
        </p:spPr>
        <p:txBody>
          <a:bodyPr>
            <a:normAutofit/>
          </a:bodyPr>
          <a:lstStyle/>
          <a:p>
            <a:r>
              <a:rPr lang="sk-SK" sz="3600" dirty="0">
                <a:latin typeface="Calibri" panose="020F0502020204030204" pitchFamily="34" charset="0"/>
              </a:rPr>
              <a:t>4</a:t>
            </a:r>
            <a:r>
              <a:rPr lang="sk-SK" sz="3600" dirty="0" smtClean="0">
                <a:latin typeface="Calibri" panose="020F0502020204030204" pitchFamily="34" charset="0"/>
              </a:rPr>
              <a:t>. </a:t>
            </a:r>
            <a:r>
              <a:rPr lang="sk-SK" sz="3600" dirty="0" smtClean="0">
                <a:solidFill>
                  <a:schemeClr val="accent1"/>
                </a:solidFill>
                <a:latin typeface="Calibri" panose="020F0502020204030204" pitchFamily="34" charset="0"/>
              </a:rPr>
              <a:t>Doprava</a:t>
            </a:r>
            <a:r>
              <a:rPr lang="sk-SK" sz="3600" dirty="0" smtClean="0">
                <a:latin typeface="Calibri" panose="020F0502020204030204" pitchFamily="34" charset="0"/>
              </a:rPr>
              <a:t> (počet vozidiel, ŠPZ, jazdné pruhy, autonómne auto, ...)</a:t>
            </a:r>
            <a:endParaRPr lang="sk-SK" sz="3600" dirty="0">
              <a:latin typeface="Calibri" panose="020F0502020204030204" pitchFamily="34" charset="0"/>
            </a:endParaRPr>
          </a:p>
        </p:txBody>
      </p:sp>
      <p:sp>
        <p:nvSpPr>
          <p:cNvPr id="4" name="Zástupný symbol päty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Rozpoznávanie obrazcov a spracovanie obrazu 2020-21</a:t>
            </a:r>
            <a:endParaRPr lang="en-US" dirty="0"/>
          </a:p>
        </p:txBody>
      </p:sp>
      <p:sp>
        <p:nvSpPr>
          <p:cNvPr id="5" name="Zástupný symbol čísla snímky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pPr/>
              <a:t>34</a:t>
            </a:fld>
            <a:endParaRPr lang="en-US"/>
          </a:p>
        </p:txBody>
      </p:sp>
      <p:pic>
        <p:nvPicPr>
          <p:cNvPr id="11" name="Obrázok 10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97629" y="4221089"/>
            <a:ext cx="3142291" cy="2199604"/>
          </a:xfrm>
          <a:prstGeom prst="rect">
            <a:avLst/>
          </a:prstGeom>
        </p:spPr>
      </p:pic>
      <p:pic>
        <p:nvPicPr>
          <p:cNvPr id="12" name="Obrázok 1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31744" y="2650307"/>
            <a:ext cx="3112256" cy="2074837"/>
          </a:xfrm>
          <a:prstGeom prst="rect">
            <a:avLst/>
          </a:prstGeom>
        </p:spPr>
      </p:pic>
      <p:pic>
        <p:nvPicPr>
          <p:cNvPr id="13" name="Obrázok 1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3426557"/>
            <a:ext cx="4497629" cy="29941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023620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0" y="404664"/>
            <a:ext cx="9144000" cy="1080120"/>
          </a:xfrm>
        </p:spPr>
        <p:txBody>
          <a:bodyPr>
            <a:normAutofit/>
          </a:bodyPr>
          <a:lstStyle/>
          <a:p>
            <a:pPr algn="ctr"/>
            <a:r>
              <a:rPr lang="sk-SK" sz="5400" dirty="0" smtClean="0"/>
              <a:t>Aplikácie počítačového videnia</a:t>
            </a:r>
            <a:endParaRPr lang="sk-SK" sz="5400" dirty="0"/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>
          <a:xfrm>
            <a:off x="0" y="1916832"/>
            <a:ext cx="9144000" cy="4407768"/>
          </a:xfrm>
        </p:spPr>
        <p:txBody>
          <a:bodyPr>
            <a:normAutofit/>
          </a:bodyPr>
          <a:lstStyle/>
          <a:p>
            <a:r>
              <a:rPr lang="sk-SK" sz="3600" dirty="0" smtClean="0">
                <a:latin typeface="Calibri" panose="020F0502020204030204" pitchFamily="34" charset="0"/>
              </a:rPr>
              <a:t>5. </a:t>
            </a:r>
            <a:r>
              <a:rPr lang="sk-SK" sz="3600" dirty="0" smtClean="0">
                <a:solidFill>
                  <a:schemeClr val="accent1"/>
                </a:solidFill>
                <a:latin typeface="Calibri" panose="020F0502020204030204" pitchFamily="34" charset="0"/>
              </a:rPr>
              <a:t>Robotika</a:t>
            </a:r>
            <a:r>
              <a:rPr lang="sk-SK" sz="3600" dirty="0" smtClean="0">
                <a:latin typeface="Calibri" panose="020F0502020204030204" pitchFamily="34" charset="0"/>
              </a:rPr>
              <a:t> (humanoidné roboty, hasičské, nanorobotika, </a:t>
            </a:r>
            <a:r>
              <a:rPr lang="sk-SK" sz="3600" dirty="0" smtClean="0">
                <a:latin typeface="Calibri" panose="020F0502020204030204" pitchFamily="34" charset="0"/>
              </a:rPr>
              <a:t>robotický futbal</a:t>
            </a:r>
            <a:r>
              <a:rPr lang="sk-SK" sz="3600" dirty="0" smtClean="0">
                <a:latin typeface="Calibri" panose="020F0502020204030204" pitchFamily="34" charset="0"/>
              </a:rPr>
              <a:t>)</a:t>
            </a:r>
          </a:p>
        </p:txBody>
      </p:sp>
      <p:sp>
        <p:nvSpPr>
          <p:cNvPr id="4" name="Zástupný symbol päty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Rozpoznávanie obrazcov a spracovanie obrazu 2020-21</a:t>
            </a:r>
            <a:endParaRPr lang="en-US" dirty="0"/>
          </a:p>
        </p:txBody>
      </p:sp>
      <p:sp>
        <p:nvSpPr>
          <p:cNvPr id="5" name="Zástupný symbol čísla snímky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pPr/>
              <a:t>35</a:t>
            </a:fld>
            <a:endParaRPr lang="en-US"/>
          </a:p>
        </p:txBody>
      </p:sp>
      <p:pic>
        <p:nvPicPr>
          <p:cNvPr id="9" name="Obrázok 8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27982" y="3738354"/>
            <a:ext cx="4016018" cy="2581726"/>
          </a:xfrm>
          <a:prstGeom prst="rect">
            <a:avLst/>
          </a:prstGeom>
        </p:spPr>
      </p:pic>
      <p:pic>
        <p:nvPicPr>
          <p:cNvPr id="10" name="Obrázok 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17014" y="3738354"/>
            <a:ext cx="1617882" cy="2581726"/>
          </a:xfrm>
          <a:prstGeom prst="rect">
            <a:avLst/>
          </a:prstGeom>
        </p:spPr>
      </p:pic>
      <p:pic>
        <p:nvPicPr>
          <p:cNvPr id="11" name="Obrázok 10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3753134"/>
            <a:ext cx="3860069" cy="25669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296174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0" y="404664"/>
            <a:ext cx="9144000" cy="1080120"/>
          </a:xfrm>
        </p:spPr>
        <p:txBody>
          <a:bodyPr>
            <a:normAutofit/>
          </a:bodyPr>
          <a:lstStyle/>
          <a:p>
            <a:pPr algn="ctr"/>
            <a:r>
              <a:rPr lang="sk-SK" sz="5400" dirty="0" smtClean="0"/>
              <a:t>Aplikácie počítačového videnia</a:t>
            </a:r>
            <a:endParaRPr lang="sk-SK" sz="5400" dirty="0"/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>
          <a:xfrm>
            <a:off x="0" y="1916832"/>
            <a:ext cx="9144000" cy="4407768"/>
          </a:xfrm>
        </p:spPr>
        <p:txBody>
          <a:bodyPr>
            <a:normAutofit/>
          </a:bodyPr>
          <a:lstStyle/>
          <a:p>
            <a:r>
              <a:rPr lang="sk-SK" sz="3600" dirty="0" smtClean="0">
                <a:latin typeface="Calibri" panose="020F0502020204030204" pitchFamily="34" charset="0"/>
              </a:rPr>
              <a:t>6. </a:t>
            </a:r>
            <a:r>
              <a:rPr lang="sk-SK" sz="3600" dirty="0" smtClean="0">
                <a:solidFill>
                  <a:schemeClr val="accent1"/>
                </a:solidFill>
                <a:latin typeface="Calibri" panose="020F0502020204030204" pitchFamily="34" charset="0"/>
              </a:rPr>
              <a:t>Meteorológia</a:t>
            </a:r>
            <a:r>
              <a:rPr lang="sk-SK" sz="3600" dirty="0" smtClean="0">
                <a:latin typeface="Calibri" panose="020F0502020204030204" pitchFamily="34" charset="0"/>
              </a:rPr>
              <a:t> (predpoveď počasia, predpoveď cyklónov a veľkých búrok)</a:t>
            </a:r>
            <a:endParaRPr lang="sk-SK" sz="3600" dirty="0" smtClean="0">
              <a:latin typeface="+mj-lt"/>
            </a:endParaRPr>
          </a:p>
        </p:txBody>
      </p:sp>
      <p:sp>
        <p:nvSpPr>
          <p:cNvPr id="4" name="Zástupný symbol päty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Rozpoznávanie obrazcov a spracovanie obrazu 2020-21</a:t>
            </a:r>
            <a:endParaRPr lang="en-US" dirty="0"/>
          </a:p>
        </p:txBody>
      </p:sp>
      <p:sp>
        <p:nvSpPr>
          <p:cNvPr id="5" name="Zástupný symbol čísla snímky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pPr/>
              <a:t>36</a:t>
            </a:fld>
            <a:endParaRPr lang="en-US"/>
          </a:p>
        </p:txBody>
      </p:sp>
      <p:pic>
        <p:nvPicPr>
          <p:cNvPr id="8" name="Obrázok 7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7679" y="3279067"/>
            <a:ext cx="4826544" cy="3061408"/>
          </a:xfrm>
          <a:prstGeom prst="rect">
            <a:avLst/>
          </a:prstGeom>
        </p:spPr>
      </p:pic>
      <p:pic>
        <p:nvPicPr>
          <p:cNvPr id="9" name="Obrázok 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06012" y="3279067"/>
            <a:ext cx="3854001" cy="3083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661568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0" y="404664"/>
            <a:ext cx="9144000" cy="1080120"/>
          </a:xfrm>
        </p:spPr>
        <p:txBody>
          <a:bodyPr>
            <a:normAutofit/>
          </a:bodyPr>
          <a:lstStyle/>
          <a:p>
            <a:pPr algn="ctr"/>
            <a:r>
              <a:rPr lang="sk-SK" sz="5400" dirty="0" smtClean="0"/>
              <a:t>Aplikácie počítačového videnia</a:t>
            </a:r>
            <a:endParaRPr lang="sk-SK" sz="5400" dirty="0"/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>
          <a:xfrm>
            <a:off x="0" y="1916832"/>
            <a:ext cx="9144000" cy="4407768"/>
          </a:xfrm>
        </p:spPr>
        <p:txBody>
          <a:bodyPr>
            <a:normAutofit/>
          </a:bodyPr>
          <a:lstStyle/>
          <a:p>
            <a:r>
              <a:rPr lang="sk-SK" sz="3600" dirty="0">
                <a:latin typeface="Calibri" panose="020F0502020204030204" pitchFamily="34" charset="0"/>
              </a:rPr>
              <a:t>7</a:t>
            </a:r>
            <a:r>
              <a:rPr lang="sk-SK" sz="3600" dirty="0" smtClean="0">
                <a:latin typeface="Calibri" panose="020F0502020204030204" pitchFamily="34" charset="0"/>
              </a:rPr>
              <a:t>. </a:t>
            </a:r>
            <a:r>
              <a:rPr lang="sk-SK" sz="3600" dirty="0" smtClean="0">
                <a:solidFill>
                  <a:schemeClr val="accent1"/>
                </a:solidFill>
                <a:latin typeface="Calibri" panose="020F0502020204030204" pitchFamily="34" charset="0"/>
              </a:rPr>
              <a:t>Diaľkový prieskum zeme </a:t>
            </a:r>
            <a:r>
              <a:rPr lang="sk-SK" sz="3600" dirty="0" smtClean="0">
                <a:latin typeface="Calibri" panose="020F0502020204030204" pitchFamily="34" charset="0"/>
              </a:rPr>
              <a:t>(poškodenie lesa vo Vysokých Tatrách, rozsah rybolovu, ...)</a:t>
            </a:r>
          </a:p>
        </p:txBody>
      </p:sp>
      <p:sp>
        <p:nvSpPr>
          <p:cNvPr id="4" name="Zástupný symbol päty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Rozpoznávanie obrazcov a spracovanie obrazu 2020-21</a:t>
            </a:r>
            <a:endParaRPr lang="en-US" dirty="0"/>
          </a:p>
        </p:txBody>
      </p:sp>
      <p:sp>
        <p:nvSpPr>
          <p:cNvPr id="5" name="Zástupný symbol čísla snímky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pPr/>
              <a:t>37</a:t>
            </a:fld>
            <a:endParaRPr lang="en-US"/>
          </a:p>
        </p:txBody>
      </p:sp>
      <p:pic>
        <p:nvPicPr>
          <p:cNvPr id="6" name="Obrázok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471128"/>
            <a:ext cx="3851920" cy="2885222"/>
          </a:xfrm>
          <a:prstGeom prst="rect">
            <a:avLst/>
          </a:prstGeom>
        </p:spPr>
      </p:pic>
      <p:pic>
        <p:nvPicPr>
          <p:cNvPr id="7" name="Obrázok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57587" y="3439379"/>
            <a:ext cx="5186413" cy="29173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061922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0" y="404664"/>
            <a:ext cx="9144000" cy="1080120"/>
          </a:xfrm>
        </p:spPr>
        <p:txBody>
          <a:bodyPr>
            <a:normAutofit/>
          </a:bodyPr>
          <a:lstStyle/>
          <a:p>
            <a:pPr algn="ctr"/>
            <a:r>
              <a:rPr lang="sk-SK" sz="5400" dirty="0" smtClean="0"/>
              <a:t>Aplikácie počítačového videnia</a:t>
            </a:r>
            <a:endParaRPr lang="sk-SK" sz="5400" dirty="0"/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>
          <a:xfrm>
            <a:off x="0" y="1916832"/>
            <a:ext cx="9144000" cy="4407768"/>
          </a:xfrm>
        </p:spPr>
        <p:txBody>
          <a:bodyPr>
            <a:normAutofit/>
          </a:bodyPr>
          <a:lstStyle/>
          <a:p>
            <a:r>
              <a:rPr lang="sk-SK" sz="3600" dirty="0" smtClean="0">
                <a:latin typeface="Calibri" panose="020F0502020204030204" pitchFamily="34" charset="0"/>
              </a:rPr>
              <a:t>8. </a:t>
            </a:r>
            <a:r>
              <a:rPr lang="sk-SK" sz="3600" dirty="0" smtClean="0">
                <a:solidFill>
                  <a:schemeClr val="accent1"/>
                </a:solidFill>
                <a:latin typeface="Calibri" panose="020F0502020204030204" pitchFamily="34" charset="0"/>
              </a:rPr>
              <a:t>Kriminalistika</a:t>
            </a:r>
            <a:r>
              <a:rPr lang="sk-SK" sz="3600" dirty="0" smtClean="0">
                <a:latin typeface="Calibri" panose="020F0502020204030204" pitchFamily="34" charset="0"/>
              </a:rPr>
              <a:t> (rozpoznávanie odtlačkov prstov, topánok, ...)</a:t>
            </a:r>
          </a:p>
        </p:txBody>
      </p:sp>
      <p:sp>
        <p:nvSpPr>
          <p:cNvPr id="4" name="Zástupný symbol päty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Rozpoznávanie obrazcov a spracovanie obrazu 2020-21</a:t>
            </a:r>
            <a:endParaRPr lang="en-US" dirty="0"/>
          </a:p>
        </p:txBody>
      </p:sp>
      <p:sp>
        <p:nvSpPr>
          <p:cNvPr id="5" name="Zástupný symbol čísla snímky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pPr/>
              <a:t>38</a:t>
            </a:fld>
            <a:endParaRPr lang="en-US"/>
          </a:p>
        </p:txBody>
      </p:sp>
      <p:pic>
        <p:nvPicPr>
          <p:cNvPr id="6" name="Obrázok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6104" y="3290366"/>
            <a:ext cx="2483768" cy="3065984"/>
          </a:xfrm>
          <a:prstGeom prst="rect">
            <a:avLst/>
          </a:prstGeom>
        </p:spPr>
      </p:pic>
      <p:pic>
        <p:nvPicPr>
          <p:cNvPr id="7" name="Obrázok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55976" y="3158436"/>
            <a:ext cx="4790882" cy="31979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796532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0" y="404664"/>
            <a:ext cx="9144000" cy="1080120"/>
          </a:xfrm>
        </p:spPr>
        <p:txBody>
          <a:bodyPr>
            <a:normAutofit/>
          </a:bodyPr>
          <a:lstStyle/>
          <a:p>
            <a:pPr algn="ctr"/>
            <a:r>
              <a:rPr lang="sk-SK" sz="5400" dirty="0" smtClean="0"/>
              <a:t>Aplikácie počítačového videnia</a:t>
            </a:r>
            <a:endParaRPr lang="sk-SK" sz="5400" dirty="0"/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>
          <a:xfrm>
            <a:off x="0" y="1916832"/>
            <a:ext cx="9144000" cy="4407768"/>
          </a:xfrm>
        </p:spPr>
        <p:txBody>
          <a:bodyPr>
            <a:normAutofit/>
          </a:bodyPr>
          <a:lstStyle/>
          <a:p>
            <a:r>
              <a:rPr lang="sk-SK" sz="3600" dirty="0" smtClean="0">
                <a:latin typeface="Calibri" panose="020F0502020204030204" pitchFamily="34" charset="0"/>
              </a:rPr>
              <a:t>9. </a:t>
            </a:r>
            <a:r>
              <a:rPr lang="sk-SK" sz="3600" dirty="0" smtClean="0">
                <a:solidFill>
                  <a:schemeClr val="accent1"/>
                </a:solidFill>
                <a:latin typeface="Calibri" panose="020F0502020204030204" pitchFamily="34" charset="0"/>
              </a:rPr>
              <a:t>Bezpečnosť</a:t>
            </a:r>
            <a:r>
              <a:rPr lang="sk-SK" sz="3600" dirty="0" smtClean="0">
                <a:latin typeface="Calibri" panose="020F0502020204030204" pitchFamily="34" charset="0"/>
              </a:rPr>
              <a:t> (vizuálna kontrola priestorov, autentifikácia vstupu, ...)</a:t>
            </a:r>
            <a:endParaRPr lang="sk-SK" sz="3600" dirty="0" smtClean="0">
              <a:latin typeface="+mj-lt"/>
            </a:endParaRPr>
          </a:p>
        </p:txBody>
      </p:sp>
      <p:sp>
        <p:nvSpPr>
          <p:cNvPr id="4" name="Zástupný symbol päty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Rozpoznávanie obrazcov a spracovanie obrazu 2020-21</a:t>
            </a:r>
            <a:endParaRPr lang="en-US" dirty="0"/>
          </a:p>
        </p:txBody>
      </p:sp>
      <p:sp>
        <p:nvSpPr>
          <p:cNvPr id="5" name="Zástupný symbol čísla snímky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pPr/>
              <a:t>39</a:t>
            </a:fld>
            <a:endParaRPr lang="en-US"/>
          </a:p>
        </p:txBody>
      </p:sp>
      <p:pic>
        <p:nvPicPr>
          <p:cNvPr id="6" name="Obrázok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1402" y="3221152"/>
            <a:ext cx="4473293" cy="3119323"/>
          </a:xfrm>
          <a:prstGeom prst="rect">
            <a:avLst/>
          </a:prstGeom>
        </p:spPr>
      </p:pic>
      <p:pic>
        <p:nvPicPr>
          <p:cNvPr id="8" name="Obrázok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80498" y="3221152"/>
            <a:ext cx="3137699" cy="31376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62137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0" y="404664"/>
            <a:ext cx="9144000" cy="1080120"/>
          </a:xfrm>
        </p:spPr>
        <p:txBody>
          <a:bodyPr>
            <a:normAutofit/>
          </a:bodyPr>
          <a:lstStyle/>
          <a:p>
            <a:pPr algn="ctr"/>
            <a:r>
              <a:rPr lang="sk-SK" sz="5400" dirty="0" smtClean="0"/>
              <a:t>Aplikácie počítačového videnia</a:t>
            </a:r>
            <a:endParaRPr lang="sk-SK" sz="5400" dirty="0"/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>
          <a:xfrm>
            <a:off x="0" y="1916832"/>
            <a:ext cx="9144000" cy="4407768"/>
          </a:xfrm>
        </p:spPr>
        <p:txBody>
          <a:bodyPr>
            <a:normAutofit/>
          </a:bodyPr>
          <a:lstStyle/>
          <a:p>
            <a:r>
              <a:rPr lang="sk-SK" sz="3600" dirty="0" smtClean="0">
                <a:latin typeface="Calibri" panose="020F0502020204030204" pitchFamily="34" charset="0"/>
              </a:rPr>
              <a:t>10. </a:t>
            </a:r>
            <a:r>
              <a:rPr lang="sk-SK" sz="3600" dirty="0" smtClean="0">
                <a:solidFill>
                  <a:schemeClr val="accent1"/>
                </a:solidFill>
                <a:latin typeface="Calibri" panose="020F0502020204030204" pitchFamily="34" charset="0"/>
              </a:rPr>
              <a:t>Medicína</a:t>
            </a:r>
            <a:r>
              <a:rPr lang="sk-SK" sz="3600" dirty="0" smtClean="0">
                <a:latin typeface="Calibri" panose="020F0502020204030204" pitchFamily="34" charset="0"/>
              </a:rPr>
              <a:t> (CT, NMR, RTG a ultrazvukové snímky, analýza orgánov, ...)</a:t>
            </a:r>
          </a:p>
        </p:txBody>
      </p:sp>
      <p:sp>
        <p:nvSpPr>
          <p:cNvPr id="4" name="Zástupný symbol päty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Rozpoznávanie obrazcov a spracovanie obrazu 2020-21</a:t>
            </a:r>
            <a:endParaRPr lang="en-US" dirty="0"/>
          </a:p>
        </p:txBody>
      </p:sp>
      <p:sp>
        <p:nvSpPr>
          <p:cNvPr id="5" name="Zástupný symbol čísla snímky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pPr/>
              <a:t>40</a:t>
            </a:fld>
            <a:endParaRPr lang="en-US"/>
          </a:p>
        </p:txBody>
      </p:sp>
      <p:pic>
        <p:nvPicPr>
          <p:cNvPr id="7" name="Obrázok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25435" y="3219450"/>
            <a:ext cx="4667250" cy="3162300"/>
          </a:xfrm>
          <a:prstGeom prst="rect">
            <a:avLst/>
          </a:prstGeom>
        </p:spPr>
      </p:pic>
      <p:pic>
        <p:nvPicPr>
          <p:cNvPr id="8" name="Obrázok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3085" y="3333750"/>
            <a:ext cx="3810000" cy="304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40508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0" y="404664"/>
            <a:ext cx="9144000" cy="1080120"/>
          </a:xfrm>
        </p:spPr>
        <p:txBody>
          <a:bodyPr>
            <a:normAutofit/>
          </a:bodyPr>
          <a:lstStyle/>
          <a:p>
            <a:pPr algn="ctr"/>
            <a:r>
              <a:rPr lang="sk-SK" sz="5400" dirty="0" smtClean="0"/>
              <a:t>Aplikácie počítačového videnia</a:t>
            </a:r>
            <a:endParaRPr lang="sk-SK" sz="5400" dirty="0"/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>
          <a:xfrm>
            <a:off x="0" y="1916832"/>
            <a:ext cx="9144000" cy="4407768"/>
          </a:xfrm>
        </p:spPr>
        <p:txBody>
          <a:bodyPr>
            <a:normAutofit/>
          </a:bodyPr>
          <a:lstStyle/>
          <a:p>
            <a:r>
              <a:rPr lang="sk-SK" sz="3600" dirty="0" smtClean="0">
                <a:latin typeface="Calibri" panose="020F0502020204030204" pitchFamily="34" charset="0"/>
              </a:rPr>
              <a:t>11. </a:t>
            </a:r>
            <a:r>
              <a:rPr lang="sk-SK" sz="3600" dirty="0" smtClean="0">
                <a:solidFill>
                  <a:schemeClr val="accent1"/>
                </a:solidFill>
                <a:latin typeface="Calibri" panose="020F0502020204030204" pitchFamily="34" charset="0"/>
              </a:rPr>
              <a:t>Zlepšenie obrazu a videa </a:t>
            </a:r>
            <a:r>
              <a:rPr lang="sk-SK" sz="3600" dirty="0" smtClean="0">
                <a:latin typeface="Calibri" panose="020F0502020204030204" pitchFamily="34" charset="0"/>
              </a:rPr>
              <a:t>(korekcia rozostrenia, pohybu, červené oči, ...)</a:t>
            </a:r>
          </a:p>
        </p:txBody>
      </p:sp>
      <p:sp>
        <p:nvSpPr>
          <p:cNvPr id="4" name="Zástupný symbol päty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Rozpoznávanie obrazcov a spracovanie obrazu 2020-21</a:t>
            </a:r>
            <a:endParaRPr lang="en-US" dirty="0"/>
          </a:p>
        </p:txBody>
      </p:sp>
      <p:sp>
        <p:nvSpPr>
          <p:cNvPr id="5" name="Zástupný symbol čísla snímky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pPr/>
              <a:t>41</a:t>
            </a:fld>
            <a:endParaRPr lang="en-US"/>
          </a:p>
        </p:txBody>
      </p:sp>
      <p:pic>
        <p:nvPicPr>
          <p:cNvPr id="6" name="Obrázok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03417" y="3429000"/>
            <a:ext cx="5292925" cy="27920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17665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0" y="404664"/>
            <a:ext cx="9144000" cy="1080120"/>
          </a:xfrm>
        </p:spPr>
        <p:txBody>
          <a:bodyPr>
            <a:normAutofit/>
          </a:bodyPr>
          <a:lstStyle/>
          <a:p>
            <a:pPr algn="ctr"/>
            <a:r>
              <a:rPr lang="sk-SK" sz="5400" dirty="0" smtClean="0"/>
              <a:t>Aplikácie počítačového videnia</a:t>
            </a:r>
            <a:endParaRPr lang="sk-SK" sz="5400" dirty="0"/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>
          <a:xfrm>
            <a:off x="0" y="1916832"/>
            <a:ext cx="9144000" cy="4407768"/>
          </a:xfrm>
        </p:spPr>
        <p:txBody>
          <a:bodyPr>
            <a:normAutofit/>
          </a:bodyPr>
          <a:lstStyle/>
          <a:p>
            <a:r>
              <a:rPr lang="sk-SK" sz="3600" dirty="0" smtClean="0">
                <a:latin typeface="Calibri" panose="020F0502020204030204" pitchFamily="34" charset="0"/>
              </a:rPr>
              <a:t>12. </a:t>
            </a:r>
            <a:r>
              <a:rPr lang="sk-SK" sz="3600" dirty="0" smtClean="0">
                <a:solidFill>
                  <a:schemeClr val="accent1"/>
                </a:solidFill>
                <a:latin typeface="Calibri" panose="020F0502020204030204" pitchFamily="34" charset="0"/>
              </a:rPr>
              <a:t>OCR</a:t>
            </a:r>
            <a:r>
              <a:rPr lang="sk-SK" sz="3600" dirty="0" smtClean="0">
                <a:latin typeface="Calibri" panose="020F0502020204030204" pitchFamily="34" charset="0"/>
              </a:rPr>
              <a:t> (tlačené, ručne písané písmo, arabské, čínske, rímske, latinské, ...)</a:t>
            </a:r>
            <a:endParaRPr lang="sk-SK" sz="3600" dirty="0" smtClean="0">
              <a:latin typeface="+mj-lt"/>
            </a:endParaRPr>
          </a:p>
        </p:txBody>
      </p:sp>
      <p:sp>
        <p:nvSpPr>
          <p:cNvPr id="4" name="Zástupný symbol päty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Rozpoznávanie obrazcov a spracovanie obrazu 2020-21</a:t>
            </a:r>
            <a:endParaRPr lang="en-US" dirty="0"/>
          </a:p>
        </p:txBody>
      </p:sp>
      <p:sp>
        <p:nvSpPr>
          <p:cNvPr id="5" name="Zástupný symbol čísla snímky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pPr/>
              <a:t>42</a:t>
            </a:fld>
            <a:endParaRPr lang="en-US"/>
          </a:p>
        </p:txBody>
      </p:sp>
      <p:pic>
        <p:nvPicPr>
          <p:cNvPr id="6" name="Obrázok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343101"/>
            <a:ext cx="4211960" cy="2981500"/>
          </a:xfrm>
          <a:prstGeom prst="rect">
            <a:avLst/>
          </a:prstGeom>
        </p:spPr>
      </p:pic>
      <p:pic>
        <p:nvPicPr>
          <p:cNvPr id="8" name="Obrázok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88024" y="3526815"/>
            <a:ext cx="3779912" cy="28295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685747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0" y="404664"/>
            <a:ext cx="9144000" cy="1080120"/>
          </a:xfrm>
        </p:spPr>
        <p:txBody>
          <a:bodyPr>
            <a:normAutofit/>
          </a:bodyPr>
          <a:lstStyle/>
          <a:p>
            <a:pPr algn="ctr"/>
            <a:r>
              <a:rPr lang="sk-SK" sz="5400" dirty="0" smtClean="0"/>
              <a:t>Aplikácie počítačového videnia</a:t>
            </a:r>
            <a:endParaRPr lang="sk-SK" sz="5400" dirty="0"/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>
          <a:xfrm>
            <a:off x="0" y="1916832"/>
            <a:ext cx="9144000" cy="4407768"/>
          </a:xfrm>
        </p:spPr>
        <p:txBody>
          <a:bodyPr>
            <a:noAutofit/>
          </a:bodyPr>
          <a:lstStyle/>
          <a:p>
            <a:r>
              <a:rPr lang="sk-SK" sz="3600" dirty="0" smtClean="0">
                <a:latin typeface="Calibri" panose="020F0502020204030204" pitchFamily="34" charset="0"/>
              </a:rPr>
              <a:t>13. </a:t>
            </a:r>
            <a:r>
              <a:rPr lang="sk-SK" sz="3600" dirty="0" smtClean="0">
                <a:solidFill>
                  <a:schemeClr val="accent1"/>
                </a:solidFill>
                <a:latin typeface="Calibri" panose="020F0502020204030204" pitchFamily="34" charset="0"/>
              </a:rPr>
              <a:t>Komerčné aplikácie </a:t>
            </a:r>
            <a:r>
              <a:rPr lang="sk-SK" sz="3600" dirty="0" smtClean="0">
                <a:latin typeface="Calibri" panose="020F0502020204030204" pitchFamily="34" charset="0"/>
              </a:rPr>
              <a:t>(kontrola bankoviek, čítačka EAN a QR kódu, ...)</a:t>
            </a:r>
          </a:p>
        </p:txBody>
      </p:sp>
      <p:sp>
        <p:nvSpPr>
          <p:cNvPr id="4" name="Zástupný symbol päty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Rozpoznávanie obrazcov a spracovanie obrazu 2020-21</a:t>
            </a:r>
            <a:endParaRPr lang="en-US" dirty="0"/>
          </a:p>
        </p:txBody>
      </p:sp>
      <p:sp>
        <p:nvSpPr>
          <p:cNvPr id="5" name="Zástupný symbol čísla snímky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pPr/>
              <a:t>43</a:t>
            </a:fld>
            <a:endParaRPr lang="en-US"/>
          </a:p>
        </p:txBody>
      </p:sp>
      <p:pic>
        <p:nvPicPr>
          <p:cNvPr id="7" name="Obrázok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00193" y="3472830"/>
            <a:ext cx="2843807" cy="2843807"/>
          </a:xfrm>
          <a:prstGeom prst="rect">
            <a:avLst/>
          </a:prstGeom>
        </p:spPr>
      </p:pic>
      <p:pic>
        <p:nvPicPr>
          <p:cNvPr id="8" name="Obrázok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472830"/>
            <a:ext cx="6575493" cy="28274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222854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0" y="404664"/>
            <a:ext cx="9144000" cy="1080120"/>
          </a:xfrm>
        </p:spPr>
        <p:txBody>
          <a:bodyPr>
            <a:normAutofit/>
          </a:bodyPr>
          <a:lstStyle/>
          <a:p>
            <a:pPr algn="ctr"/>
            <a:r>
              <a:rPr lang="sk-SK" sz="5400" dirty="0" smtClean="0"/>
              <a:t>Aplikácie počítačového videnia</a:t>
            </a:r>
            <a:endParaRPr lang="sk-SK" sz="5400" dirty="0"/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>
          <a:xfrm>
            <a:off x="0" y="1916832"/>
            <a:ext cx="9144000" cy="4407768"/>
          </a:xfrm>
        </p:spPr>
        <p:txBody>
          <a:bodyPr>
            <a:noAutofit/>
          </a:bodyPr>
          <a:lstStyle/>
          <a:p>
            <a:r>
              <a:rPr lang="sk-SK" sz="3600" dirty="0" smtClean="0">
                <a:latin typeface="Calibri" panose="020F0502020204030204" pitchFamily="34" charset="0"/>
              </a:rPr>
              <a:t>14. </a:t>
            </a:r>
            <a:r>
              <a:rPr lang="sk-SK" sz="3600" dirty="0" smtClean="0">
                <a:solidFill>
                  <a:schemeClr val="accent1"/>
                </a:solidFill>
                <a:latin typeface="Calibri" panose="020F0502020204030204" pitchFamily="34" charset="0"/>
              </a:rPr>
              <a:t>Spracovanie dokumentov </a:t>
            </a:r>
            <a:r>
              <a:rPr lang="sk-SK" sz="3600" dirty="0" smtClean="0">
                <a:latin typeface="Calibri" panose="020F0502020204030204" pitchFamily="34" charset="0"/>
              </a:rPr>
              <a:t>(rozpoznávanie PSČ, schémy, podpisu, ... )</a:t>
            </a:r>
          </a:p>
        </p:txBody>
      </p:sp>
      <p:sp>
        <p:nvSpPr>
          <p:cNvPr id="4" name="Zástupný symbol päty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Rozpoznávanie obrazcov a spracovanie obrazu 2020-21</a:t>
            </a:r>
            <a:endParaRPr lang="en-US" dirty="0"/>
          </a:p>
        </p:txBody>
      </p:sp>
      <p:sp>
        <p:nvSpPr>
          <p:cNvPr id="5" name="Zástupný symbol čísla snímky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pPr/>
              <a:t>44</a:t>
            </a:fld>
            <a:endParaRPr lang="en-US"/>
          </a:p>
        </p:txBody>
      </p:sp>
      <p:pic>
        <p:nvPicPr>
          <p:cNvPr id="6" name="Obrázok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818" y="3271348"/>
            <a:ext cx="3347864" cy="3053252"/>
          </a:xfrm>
          <a:prstGeom prst="rect">
            <a:avLst/>
          </a:prstGeom>
        </p:spPr>
      </p:pic>
      <p:pic>
        <p:nvPicPr>
          <p:cNvPr id="8" name="Obrázok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67396" y="3271572"/>
            <a:ext cx="4614890" cy="30689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171244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0" y="404664"/>
            <a:ext cx="9144000" cy="1080120"/>
          </a:xfrm>
        </p:spPr>
        <p:txBody>
          <a:bodyPr>
            <a:normAutofit/>
          </a:bodyPr>
          <a:lstStyle/>
          <a:p>
            <a:pPr algn="ctr"/>
            <a:r>
              <a:rPr lang="sk-SK" sz="5400" dirty="0" smtClean="0"/>
              <a:t>Aplikácie počítačového videnia</a:t>
            </a:r>
            <a:endParaRPr lang="sk-SK" sz="5400" dirty="0"/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>
          <a:xfrm>
            <a:off x="0" y="1916832"/>
            <a:ext cx="9144000" cy="4407768"/>
          </a:xfrm>
        </p:spPr>
        <p:txBody>
          <a:bodyPr>
            <a:noAutofit/>
          </a:bodyPr>
          <a:lstStyle/>
          <a:p>
            <a:r>
              <a:rPr lang="sk-SK" sz="3600" dirty="0" smtClean="0">
                <a:latin typeface="Calibri" panose="020F0502020204030204" pitchFamily="34" charset="0"/>
              </a:rPr>
              <a:t>15. </a:t>
            </a:r>
            <a:r>
              <a:rPr lang="sk-SK" sz="3600" dirty="0" smtClean="0">
                <a:solidFill>
                  <a:schemeClr val="accent1"/>
                </a:solidFill>
                <a:latin typeface="Calibri" panose="020F0502020204030204" pitchFamily="34" charset="0"/>
              </a:rPr>
              <a:t>Kultúra a šport </a:t>
            </a:r>
            <a:r>
              <a:rPr lang="sk-SK" sz="3600" dirty="0" smtClean="0">
                <a:latin typeface="Calibri" panose="020F0502020204030204" pitchFamily="34" charset="0"/>
              </a:rPr>
              <a:t>(kultúrne dedičstvo, určenie obrazu, anotácia zápasu)</a:t>
            </a:r>
            <a:endParaRPr lang="sk-SK" sz="3600" dirty="0" smtClean="0">
              <a:latin typeface="+mj-lt"/>
            </a:endParaRPr>
          </a:p>
        </p:txBody>
      </p:sp>
      <p:sp>
        <p:nvSpPr>
          <p:cNvPr id="4" name="Zástupný symbol päty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Rozpoznávanie obrazcov a spracovanie obrazu 2020-21</a:t>
            </a:r>
            <a:endParaRPr lang="en-US" dirty="0"/>
          </a:p>
        </p:txBody>
      </p:sp>
      <p:sp>
        <p:nvSpPr>
          <p:cNvPr id="5" name="Zástupný symbol čísla snímky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pPr/>
              <a:t>45</a:t>
            </a:fld>
            <a:endParaRPr lang="en-US"/>
          </a:p>
        </p:txBody>
      </p:sp>
      <p:pic>
        <p:nvPicPr>
          <p:cNvPr id="6" name="Obrázok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539547"/>
            <a:ext cx="5616624" cy="2816944"/>
          </a:xfrm>
          <a:prstGeom prst="rect">
            <a:avLst/>
          </a:prstGeom>
        </p:spPr>
      </p:pic>
      <p:pic>
        <p:nvPicPr>
          <p:cNvPr id="7" name="Obrázok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07080" y="3539547"/>
            <a:ext cx="3336920" cy="27500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011602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0" y="404664"/>
            <a:ext cx="9144000" cy="1080120"/>
          </a:xfrm>
        </p:spPr>
        <p:txBody>
          <a:bodyPr>
            <a:normAutofit/>
          </a:bodyPr>
          <a:lstStyle/>
          <a:p>
            <a:pPr algn="ctr"/>
            <a:r>
              <a:rPr lang="sk-SK" sz="5400" dirty="0" smtClean="0"/>
              <a:t>Boom počítačového videnia</a:t>
            </a:r>
            <a:endParaRPr lang="sk-SK" sz="5400" dirty="0"/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>
          <a:xfrm>
            <a:off x="0" y="1916832"/>
            <a:ext cx="9144000" cy="4407768"/>
          </a:xfrm>
        </p:spPr>
        <p:txBody>
          <a:bodyPr>
            <a:noAutofit/>
          </a:bodyPr>
          <a:lstStyle/>
          <a:p>
            <a:r>
              <a:rPr lang="sk-SK" sz="3600" dirty="0" smtClean="0">
                <a:latin typeface="Calibri" panose="020F0502020204030204" pitchFamily="34" charset="0"/>
              </a:rPr>
              <a:t>Zhruba od roku 2012 nastal obrovský boom rozpoznávania objektov – vďaka </a:t>
            </a:r>
            <a:r>
              <a:rPr lang="sk-SK" sz="3600" dirty="0" err="1" smtClean="0">
                <a:latin typeface="Calibri" panose="020F0502020204030204" pitchFamily="34" charset="0"/>
              </a:rPr>
              <a:t>konvolučným</a:t>
            </a:r>
            <a:r>
              <a:rPr lang="sk-SK" sz="3600" dirty="0" smtClean="0">
                <a:latin typeface="Calibri" panose="020F0502020204030204" pitchFamily="34" charset="0"/>
              </a:rPr>
              <a:t> neurónovým sieťam</a:t>
            </a:r>
          </a:p>
          <a:p>
            <a:pPr>
              <a:spcBef>
                <a:spcPts val="1800"/>
              </a:spcBef>
            </a:pPr>
            <a:r>
              <a:rPr lang="sk-SK" sz="3600" dirty="0" smtClean="0">
                <a:latin typeface="Calibri" panose="020F0502020204030204" pitchFamily="34" charset="0"/>
              </a:rPr>
              <a:t>Bol predstavený projekt </a:t>
            </a:r>
            <a:r>
              <a:rPr lang="sk-SK" sz="3600" dirty="0" err="1" smtClean="0">
                <a:latin typeface="Calibri" panose="020F0502020204030204" pitchFamily="34" charset="0"/>
              </a:rPr>
              <a:t>ImageNet</a:t>
            </a:r>
            <a:r>
              <a:rPr lang="sk-SK" sz="3600" dirty="0" smtClean="0">
                <a:latin typeface="Calibri" panose="020F0502020204030204" pitchFamily="34" charset="0"/>
              </a:rPr>
              <a:t> a k tomu súťaž zameraná na najmenšiu chybu</a:t>
            </a:r>
          </a:p>
          <a:p>
            <a:pPr>
              <a:spcBef>
                <a:spcPts val="1800"/>
              </a:spcBef>
            </a:pPr>
            <a:r>
              <a:rPr lang="sk-SK" sz="3600" dirty="0" smtClean="0">
                <a:latin typeface="Calibri" panose="020F0502020204030204" pitchFamily="34" charset="0"/>
              </a:rPr>
              <a:t>Vďaka hlbokým neurónovým sieťam je úspešnosť lepšia ako u človeka (3,5% </a:t>
            </a:r>
            <a:r>
              <a:rPr lang="sk-SK" sz="3600" dirty="0" err="1" smtClean="0">
                <a:latin typeface="Calibri" panose="020F0502020204030204" pitchFamily="34" charset="0"/>
              </a:rPr>
              <a:t>vs</a:t>
            </a:r>
            <a:r>
              <a:rPr lang="sk-SK" sz="3600" dirty="0" smtClean="0">
                <a:latin typeface="Calibri" panose="020F0502020204030204" pitchFamily="34" charset="0"/>
              </a:rPr>
              <a:t>. 5%)</a:t>
            </a:r>
          </a:p>
        </p:txBody>
      </p:sp>
      <p:sp>
        <p:nvSpPr>
          <p:cNvPr id="4" name="Zástupný symbol päty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Rozpoznávanie obrazcov a spracovanie obrazu 2020-21</a:t>
            </a:r>
            <a:endParaRPr lang="en-US" dirty="0"/>
          </a:p>
        </p:txBody>
      </p:sp>
      <p:sp>
        <p:nvSpPr>
          <p:cNvPr id="5" name="Zástupný symbol čísla snímky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pPr/>
              <a:t>46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328022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0" y="404664"/>
            <a:ext cx="9144000" cy="1224136"/>
          </a:xfrm>
        </p:spPr>
        <p:txBody>
          <a:bodyPr>
            <a:normAutofit/>
          </a:bodyPr>
          <a:lstStyle/>
          <a:p>
            <a:pPr algn="ctr"/>
            <a:r>
              <a:rPr lang="sk-SK" sz="5400" dirty="0" smtClean="0"/>
              <a:t>Softvér na výučbu</a:t>
            </a:r>
            <a:endParaRPr lang="sk-SK" sz="5400" dirty="0"/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>
          <a:xfrm>
            <a:off x="0" y="1916832"/>
            <a:ext cx="9144000" cy="4407768"/>
          </a:xfrm>
        </p:spPr>
        <p:txBody>
          <a:bodyPr>
            <a:normAutofit/>
          </a:bodyPr>
          <a:lstStyle/>
          <a:p>
            <a:pPr>
              <a:spcBef>
                <a:spcPts val="1800"/>
              </a:spcBef>
            </a:pPr>
            <a:r>
              <a:rPr lang="sk-SK" sz="3600" dirty="0" smtClean="0">
                <a:latin typeface="Calibri" panose="020F0502020204030204" pitchFamily="34" charset="0"/>
              </a:rPr>
              <a:t>Akademický open source softvér – </a:t>
            </a:r>
            <a:r>
              <a:rPr lang="sk-SK" sz="3600" b="1" dirty="0" err="1" smtClean="0">
                <a:latin typeface="Calibri" panose="020F0502020204030204" pitchFamily="34" charset="0"/>
              </a:rPr>
              <a:t>ImageJ</a:t>
            </a:r>
            <a:r>
              <a:rPr lang="sk-SK" sz="3600" b="1" dirty="0" smtClean="0">
                <a:latin typeface="Calibri" panose="020F0502020204030204" pitchFamily="34" charset="0"/>
              </a:rPr>
              <a:t> </a:t>
            </a:r>
            <a:r>
              <a:rPr lang="sk-SK" sz="3600" dirty="0" smtClean="0">
                <a:latin typeface="Calibri" panose="020F0502020204030204" pitchFamily="34" charset="0"/>
              </a:rPr>
              <a:t>– teraz vo verzii ImageJ2</a:t>
            </a:r>
          </a:p>
          <a:p>
            <a:pPr>
              <a:spcBef>
                <a:spcPts val="1800"/>
              </a:spcBef>
            </a:pPr>
            <a:r>
              <a:rPr lang="sk-SK" sz="3600" dirty="0" smtClean="0">
                <a:latin typeface="Calibri" panose="020F0502020204030204" pitchFamily="34" charset="0"/>
              </a:rPr>
              <a:t>Stále viac algoritmov je v </a:t>
            </a:r>
            <a:r>
              <a:rPr lang="sk-SK" sz="3600" b="1" dirty="0" smtClean="0">
                <a:latin typeface="Calibri" panose="020F0502020204030204" pitchFamily="34" charset="0"/>
              </a:rPr>
              <a:t>MATLAB</a:t>
            </a:r>
            <a:r>
              <a:rPr lang="sk-SK" sz="3600" dirty="0" smtClean="0">
                <a:latin typeface="Calibri" panose="020F0502020204030204" pitchFamily="34" charset="0"/>
              </a:rPr>
              <a:t>-e, alebo </a:t>
            </a:r>
            <a:r>
              <a:rPr lang="sk-SK" sz="3600" b="1" dirty="0" err="1" smtClean="0">
                <a:latin typeface="Calibri" panose="020F0502020204030204" pitchFamily="34" charset="0"/>
              </a:rPr>
              <a:t>Octave</a:t>
            </a:r>
            <a:r>
              <a:rPr lang="sk-SK" sz="3600" b="1" dirty="0" smtClean="0">
                <a:latin typeface="Calibri" panose="020F0502020204030204" pitchFamily="34" charset="0"/>
              </a:rPr>
              <a:t>, </a:t>
            </a:r>
            <a:r>
              <a:rPr lang="sk-SK" sz="3600" dirty="0" smtClean="0">
                <a:latin typeface="Calibri" panose="020F0502020204030204" pitchFamily="34" charset="0"/>
              </a:rPr>
              <a:t>v ktorom budeme robiť ukážky</a:t>
            </a:r>
          </a:p>
          <a:p>
            <a:pPr>
              <a:spcBef>
                <a:spcPts val="1800"/>
              </a:spcBef>
            </a:pPr>
            <a:r>
              <a:rPr lang="sk-SK" sz="3600" dirty="0" smtClean="0">
                <a:latin typeface="Calibri" panose="020F0502020204030204" pitchFamily="34" charset="0"/>
              </a:rPr>
              <a:t>Knižnica </a:t>
            </a:r>
            <a:r>
              <a:rPr lang="sk-SK" sz="3600" b="1" dirty="0" err="1" smtClean="0">
                <a:latin typeface="Calibri" panose="020F0502020204030204" pitchFamily="34" charset="0"/>
              </a:rPr>
              <a:t>OpenCV</a:t>
            </a:r>
            <a:r>
              <a:rPr lang="sk-SK" sz="3600" dirty="0" smtClean="0">
                <a:latin typeface="Calibri" panose="020F0502020204030204" pitchFamily="34" charset="0"/>
              </a:rPr>
              <a:t> a mnohé iné, kde sú hotové procedúry do programovacích jazykov, ako C alebo C++, </a:t>
            </a:r>
            <a:r>
              <a:rPr lang="sk-SK" sz="3600" dirty="0" err="1" smtClean="0">
                <a:latin typeface="Calibri" panose="020F0502020204030204" pitchFamily="34" charset="0"/>
              </a:rPr>
              <a:t>Python</a:t>
            </a:r>
            <a:r>
              <a:rPr lang="sk-SK" sz="3600" dirty="0" smtClean="0">
                <a:latin typeface="Calibri" panose="020F0502020204030204" pitchFamily="34" charset="0"/>
              </a:rPr>
              <a:t> a ďalšie</a:t>
            </a:r>
            <a:endParaRPr lang="sk-SK" sz="3600" dirty="0" smtClean="0">
              <a:latin typeface="+mj-lt"/>
            </a:endParaRPr>
          </a:p>
        </p:txBody>
      </p:sp>
      <p:sp>
        <p:nvSpPr>
          <p:cNvPr id="4" name="Zástupný symbol päty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Rozpoznávanie obrazcov a spracovanie obrazu 2020-21</a:t>
            </a:r>
            <a:endParaRPr lang="en-US" dirty="0"/>
          </a:p>
        </p:txBody>
      </p:sp>
      <p:sp>
        <p:nvSpPr>
          <p:cNvPr id="5" name="Zástupný symbol čísla snímky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pPr/>
              <a:t>47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460198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0" y="404664"/>
            <a:ext cx="9144000" cy="1080120"/>
          </a:xfrm>
        </p:spPr>
        <p:txBody>
          <a:bodyPr>
            <a:normAutofit/>
          </a:bodyPr>
          <a:lstStyle/>
          <a:p>
            <a:pPr algn="ctr"/>
            <a:r>
              <a:rPr lang="sk-SK" sz="5400" dirty="0" smtClean="0"/>
              <a:t>Literatúra</a:t>
            </a:r>
            <a:endParaRPr lang="sk-SK" sz="5400" dirty="0"/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>
          <a:xfrm>
            <a:off x="0" y="1916832"/>
            <a:ext cx="9144000" cy="4407768"/>
          </a:xfrm>
        </p:spPr>
        <p:txBody>
          <a:bodyPr>
            <a:normAutofit/>
          </a:bodyPr>
          <a:lstStyle/>
          <a:p>
            <a:pPr>
              <a:spcBef>
                <a:spcPts val="1800"/>
              </a:spcBef>
            </a:pPr>
            <a:r>
              <a:rPr lang="en-GB" sz="3600" dirty="0" smtClean="0">
                <a:latin typeface="Calibri" panose="020F0502020204030204" pitchFamily="34" charset="0"/>
              </a:rPr>
              <a:t>Šonka</a:t>
            </a:r>
            <a:r>
              <a:rPr lang="sk-SK" sz="3600" dirty="0" smtClean="0">
                <a:latin typeface="Calibri" panose="020F0502020204030204" pitchFamily="34" charset="0"/>
              </a:rPr>
              <a:t> M.</a:t>
            </a:r>
            <a:r>
              <a:rPr lang="en-GB" sz="3600" dirty="0" smtClean="0">
                <a:latin typeface="Calibri" panose="020F0502020204030204" pitchFamily="34" charset="0"/>
              </a:rPr>
              <a:t>, Hlaváč</a:t>
            </a:r>
            <a:r>
              <a:rPr lang="sk-SK" sz="3600" dirty="0" smtClean="0">
                <a:latin typeface="Calibri" panose="020F0502020204030204" pitchFamily="34" charset="0"/>
              </a:rPr>
              <a:t> V.</a:t>
            </a:r>
            <a:r>
              <a:rPr lang="en-GB" sz="3600" dirty="0" smtClean="0">
                <a:latin typeface="Calibri" panose="020F0502020204030204" pitchFamily="34" charset="0"/>
              </a:rPr>
              <a:t>, Boyle</a:t>
            </a:r>
            <a:r>
              <a:rPr lang="sk-SK" sz="3600" dirty="0" smtClean="0">
                <a:latin typeface="Calibri" panose="020F0502020204030204" pitchFamily="34" charset="0"/>
              </a:rPr>
              <a:t> R.</a:t>
            </a:r>
            <a:r>
              <a:rPr lang="en-GB" sz="3600" dirty="0" smtClean="0">
                <a:latin typeface="Calibri" panose="020F0502020204030204" pitchFamily="34" charset="0"/>
              </a:rPr>
              <a:t>: </a:t>
            </a:r>
            <a:r>
              <a:rPr lang="en-GB" sz="3600" b="1" dirty="0">
                <a:latin typeface="Calibri" panose="020F0502020204030204" pitchFamily="34" charset="0"/>
              </a:rPr>
              <a:t>Image </a:t>
            </a:r>
            <a:r>
              <a:rPr lang="en-GB" sz="3600" b="1" dirty="0" smtClean="0">
                <a:latin typeface="Calibri" panose="020F0502020204030204" pitchFamily="34" charset="0"/>
              </a:rPr>
              <a:t>processing</a:t>
            </a:r>
            <a:r>
              <a:rPr lang="en-GB" sz="3600" b="1" dirty="0">
                <a:latin typeface="Calibri" panose="020F0502020204030204" pitchFamily="34" charset="0"/>
              </a:rPr>
              <a:t>, Analysis and Machine </a:t>
            </a:r>
            <a:r>
              <a:rPr lang="en-GB" sz="3600" b="1" dirty="0" smtClean="0">
                <a:latin typeface="Calibri" panose="020F0502020204030204" pitchFamily="34" charset="0"/>
              </a:rPr>
              <a:t>Vision</a:t>
            </a:r>
            <a:r>
              <a:rPr lang="en-GB" sz="3600" dirty="0" smtClean="0">
                <a:latin typeface="Calibri" panose="020F0502020204030204" pitchFamily="34" charset="0"/>
              </a:rPr>
              <a:t>,</a:t>
            </a:r>
            <a:r>
              <a:rPr lang="sk-SK" sz="3600" dirty="0" smtClean="0">
                <a:latin typeface="Calibri" panose="020F0502020204030204" pitchFamily="34" charset="0"/>
              </a:rPr>
              <a:t> 4</a:t>
            </a:r>
            <a:r>
              <a:rPr lang="sk-SK" sz="3600" baseline="30000" dirty="0" smtClean="0">
                <a:latin typeface="Calibri" panose="020F0502020204030204" pitchFamily="34" charset="0"/>
              </a:rPr>
              <a:t>th</a:t>
            </a:r>
            <a:r>
              <a:rPr lang="en-GB" sz="3600" dirty="0" smtClean="0">
                <a:latin typeface="Calibri" panose="020F0502020204030204" pitchFamily="34" charset="0"/>
              </a:rPr>
              <a:t> </a:t>
            </a:r>
            <a:r>
              <a:rPr lang="en-GB" sz="3600" dirty="0">
                <a:latin typeface="Calibri" panose="020F0502020204030204" pitchFamily="34" charset="0"/>
              </a:rPr>
              <a:t>edition</a:t>
            </a:r>
            <a:r>
              <a:rPr lang="en-GB" sz="3600" dirty="0" smtClean="0">
                <a:latin typeface="Calibri" panose="020F0502020204030204" pitchFamily="34" charset="0"/>
              </a:rPr>
              <a:t>,</a:t>
            </a:r>
            <a:r>
              <a:rPr lang="sk-SK" sz="3600" dirty="0" smtClean="0">
                <a:latin typeface="Calibri" panose="020F0502020204030204" pitchFamily="34" charset="0"/>
              </a:rPr>
              <a:t> </a:t>
            </a:r>
            <a:r>
              <a:rPr lang="en-GB" sz="3600" dirty="0" smtClean="0">
                <a:latin typeface="Calibri" panose="020F0502020204030204" pitchFamily="34" charset="0"/>
              </a:rPr>
              <a:t>20</a:t>
            </a:r>
            <a:r>
              <a:rPr lang="sk-SK" sz="3600" dirty="0" smtClean="0">
                <a:latin typeface="Calibri" panose="020F0502020204030204" pitchFamily="34" charset="0"/>
              </a:rPr>
              <a:t>14</a:t>
            </a:r>
            <a:r>
              <a:rPr lang="en-GB" sz="3600" dirty="0" smtClean="0">
                <a:latin typeface="Calibri" panose="020F0502020204030204" pitchFamily="34" charset="0"/>
              </a:rPr>
              <a:t>, </a:t>
            </a:r>
            <a:r>
              <a:rPr lang="en-GB" sz="3600" dirty="0">
                <a:latin typeface="Calibri" panose="020F0502020204030204" pitchFamily="34" charset="0"/>
              </a:rPr>
              <a:t>USA</a:t>
            </a:r>
            <a:endParaRPr lang="sk-SK" sz="3600" dirty="0">
              <a:latin typeface="Calibri" panose="020F0502020204030204" pitchFamily="34" charset="0"/>
            </a:endParaRPr>
          </a:p>
          <a:p>
            <a:pPr>
              <a:spcBef>
                <a:spcPts val="1800"/>
              </a:spcBef>
            </a:pPr>
            <a:r>
              <a:rPr lang="en-GB" sz="3600" dirty="0" smtClean="0">
                <a:latin typeface="Calibri" panose="020F0502020204030204" pitchFamily="34" charset="0"/>
              </a:rPr>
              <a:t>Gonzalez</a:t>
            </a:r>
            <a:r>
              <a:rPr lang="sk-SK" sz="3600" dirty="0" smtClean="0">
                <a:latin typeface="Calibri" panose="020F0502020204030204" pitchFamily="34" charset="0"/>
              </a:rPr>
              <a:t> R.</a:t>
            </a:r>
            <a:r>
              <a:rPr lang="en-GB" sz="3600" dirty="0" smtClean="0">
                <a:latin typeface="Calibri" panose="020F0502020204030204" pitchFamily="34" charset="0"/>
              </a:rPr>
              <a:t>, Woods</a:t>
            </a:r>
            <a:r>
              <a:rPr lang="sk-SK" sz="3600" dirty="0" smtClean="0">
                <a:latin typeface="Calibri" panose="020F0502020204030204" pitchFamily="34" charset="0"/>
              </a:rPr>
              <a:t> G.</a:t>
            </a:r>
            <a:r>
              <a:rPr lang="en-GB" sz="3600" dirty="0" smtClean="0">
                <a:latin typeface="Calibri" panose="020F0502020204030204" pitchFamily="34" charset="0"/>
              </a:rPr>
              <a:t>: </a:t>
            </a:r>
            <a:r>
              <a:rPr lang="en-GB" sz="3600" b="1" dirty="0">
                <a:latin typeface="Calibri" panose="020F0502020204030204" pitchFamily="34" charset="0"/>
              </a:rPr>
              <a:t>Digital Image Processing</a:t>
            </a:r>
            <a:r>
              <a:rPr lang="en-GB" sz="3600" dirty="0">
                <a:latin typeface="Calibri" panose="020F0502020204030204" pitchFamily="34" charset="0"/>
              </a:rPr>
              <a:t>, Addison Wesley, 3</a:t>
            </a:r>
            <a:r>
              <a:rPr lang="en-GB" sz="3600" baseline="30000" dirty="0">
                <a:latin typeface="Calibri" panose="020F0502020204030204" pitchFamily="34" charset="0"/>
              </a:rPr>
              <a:t>rd</a:t>
            </a:r>
            <a:r>
              <a:rPr lang="en-GB" sz="3600" dirty="0">
                <a:latin typeface="Calibri" panose="020F0502020204030204" pitchFamily="34" charset="0"/>
              </a:rPr>
              <a:t> edition, 2009</a:t>
            </a:r>
            <a:endParaRPr lang="sk-SK" sz="3600" dirty="0">
              <a:latin typeface="Calibri" panose="020F0502020204030204" pitchFamily="34" charset="0"/>
            </a:endParaRPr>
          </a:p>
          <a:p>
            <a:pPr marL="0" indent="0">
              <a:buNone/>
            </a:pPr>
            <a:endParaRPr lang="sk-SK" sz="4000" dirty="0" smtClean="0">
              <a:latin typeface="+mj-lt"/>
            </a:endParaRPr>
          </a:p>
        </p:txBody>
      </p:sp>
      <p:sp>
        <p:nvSpPr>
          <p:cNvPr id="4" name="Zástupný symbol päty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Rozpoznávanie obrazcov a spracovanie obrazu 2020-21</a:t>
            </a:r>
            <a:endParaRPr lang="en-US" dirty="0"/>
          </a:p>
        </p:txBody>
      </p:sp>
      <p:sp>
        <p:nvSpPr>
          <p:cNvPr id="5" name="Zástupný symbol čísla snímky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pPr/>
              <a:t>48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658094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0" y="404664"/>
            <a:ext cx="9144000" cy="1080120"/>
          </a:xfrm>
        </p:spPr>
        <p:txBody>
          <a:bodyPr>
            <a:normAutofit/>
          </a:bodyPr>
          <a:lstStyle/>
          <a:p>
            <a:pPr algn="ctr"/>
            <a:r>
              <a:rPr lang="sk-SK" sz="5400" dirty="0" smtClean="0"/>
              <a:t>Slovenská a česká literatúra</a:t>
            </a:r>
            <a:endParaRPr lang="sk-SK" sz="5400" dirty="0"/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>
          <a:xfrm>
            <a:off x="0" y="1916832"/>
            <a:ext cx="9144000" cy="4407768"/>
          </a:xfrm>
        </p:spPr>
        <p:txBody>
          <a:bodyPr>
            <a:noAutofit/>
          </a:bodyPr>
          <a:lstStyle/>
          <a:p>
            <a:pPr>
              <a:spcBef>
                <a:spcPts val="1800"/>
              </a:spcBef>
            </a:pPr>
            <a:r>
              <a:rPr lang="sk-SK" sz="3600" dirty="0" err="1" smtClean="0">
                <a:latin typeface="+mj-lt"/>
              </a:rPr>
              <a:t>Ružický</a:t>
            </a:r>
            <a:r>
              <a:rPr lang="sk-SK" sz="3600" dirty="0">
                <a:latin typeface="+mj-lt"/>
              </a:rPr>
              <a:t> </a:t>
            </a:r>
            <a:r>
              <a:rPr lang="sk-SK" sz="3600" dirty="0" smtClean="0">
                <a:latin typeface="+mj-lt"/>
              </a:rPr>
              <a:t>E., Ferko A.: </a:t>
            </a:r>
            <a:r>
              <a:rPr lang="sk-SK" sz="3600" b="1" dirty="0" smtClean="0">
                <a:latin typeface="+mj-lt"/>
              </a:rPr>
              <a:t>Počítačová grafika a spracovanie obrazu</a:t>
            </a:r>
            <a:r>
              <a:rPr lang="sk-SK" sz="3600" dirty="0" smtClean="0">
                <a:latin typeface="+mj-lt"/>
              </a:rPr>
              <a:t>, SAPIENTIA, Bratislava, 1995</a:t>
            </a:r>
          </a:p>
          <a:p>
            <a:pPr>
              <a:spcBef>
                <a:spcPts val="1800"/>
              </a:spcBef>
            </a:pPr>
            <a:r>
              <a:rPr lang="sk-SK" sz="3600" dirty="0" smtClean="0">
                <a:latin typeface="+mj-lt"/>
              </a:rPr>
              <a:t>Šikudová E., Černeková Z., Benešová W., Haladová Z., Kučerová J.: </a:t>
            </a:r>
            <a:r>
              <a:rPr lang="sk-SK" sz="3600" b="1" dirty="0" smtClean="0">
                <a:latin typeface="+mj-lt"/>
              </a:rPr>
              <a:t>Počítačové videnie, detekcia a rozpoznávanie objektov</a:t>
            </a:r>
            <a:r>
              <a:rPr lang="sk-SK" sz="3600" dirty="0" smtClean="0">
                <a:latin typeface="+mj-lt"/>
              </a:rPr>
              <a:t>, WIKINA, Praha, 2014</a:t>
            </a:r>
          </a:p>
        </p:txBody>
      </p:sp>
      <p:sp>
        <p:nvSpPr>
          <p:cNvPr id="4" name="Zástupný symbol päty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Rozpoznávanie obrazcov a spracovanie obrazu 2020-21</a:t>
            </a:r>
            <a:endParaRPr lang="en-US" dirty="0"/>
          </a:p>
        </p:txBody>
      </p:sp>
      <p:sp>
        <p:nvSpPr>
          <p:cNvPr id="5" name="Zástupný symbol čísla snímky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pPr/>
              <a:t>49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536737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0" y="260648"/>
            <a:ext cx="9144000" cy="1008112"/>
          </a:xfrm>
        </p:spPr>
        <p:txBody>
          <a:bodyPr>
            <a:normAutofit/>
          </a:bodyPr>
          <a:lstStyle/>
          <a:p>
            <a:pPr algn="ctr"/>
            <a:r>
              <a:rPr lang="sk-SK" sz="5400" dirty="0" smtClean="0"/>
              <a:t>Obsah prednášky</a:t>
            </a:r>
            <a:endParaRPr lang="sk-SK" sz="5400" dirty="0"/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>
          <a:xfrm>
            <a:off x="0" y="1628800"/>
            <a:ext cx="9144000" cy="4695800"/>
          </a:xfrm>
        </p:spPr>
        <p:txBody>
          <a:bodyPr>
            <a:normAutofit/>
          </a:bodyPr>
          <a:lstStyle/>
          <a:p>
            <a:pPr lvl="0">
              <a:spcBef>
                <a:spcPts val="1800"/>
              </a:spcBef>
            </a:pPr>
            <a:r>
              <a:rPr lang="sk-SK" sz="3600" dirty="0" smtClean="0">
                <a:latin typeface="Calibri" panose="020F0502020204030204" pitchFamily="34" charset="0"/>
              </a:rPr>
              <a:t>1. Úvodná prednáška</a:t>
            </a:r>
          </a:p>
          <a:p>
            <a:pPr lvl="0">
              <a:spcBef>
                <a:spcPts val="1800"/>
              </a:spcBef>
            </a:pPr>
            <a:r>
              <a:rPr lang="sk-SK" sz="3600" dirty="0" smtClean="0">
                <a:latin typeface="Calibri" panose="020F0502020204030204" pitchFamily="34" charset="0"/>
              </a:rPr>
              <a:t>2. Dátové </a:t>
            </a:r>
            <a:r>
              <a:rPr lang="sk-SK" sz="3600" dirty="0">
                <a:latin typeface="Calibri" panose="020F0502020204030204" pitchFamily="34" charset="0"/>
              </a:rPr>
              <a:t>štruktúry </a:t>
            </a:r>
            <a:r>
              <a:rPr lang="sk-SK" sz="3600" dirty="0" smtClean="0">
                <a:latin typeface="Calibri" panose="020F0502020204030204" pitchFamily="34" charset="0"/>
              </a:rPr>
              <a:t>pre spracovanie</a:t>
            </a:r>
          </a:p>
          <a:p>
            <a:pPr>
              <a:spcBef>
                <a:spcPts val="1800"/>
              </a:spcBef>
            </a:pPr>
            <a:r>
              <a:rPr lang="sk-SK" sz="3600" dirty="0" smtClean="0">
                <a:latin typeface="+mj-lt"/>
              </a:rPr>
              <a:t>3. </a:t>
            </a:r>
            <a:r>
              <a:rPr lang="sk-SK" sz="3600" dirty="0">
                <a:latin typeface="+mj-lt"/>
              </a:rPr>
              <a:t>Snímanie obrazu a jeho vlastnosti </a:t>
            </a:r>
          </a:p>
          <a:p>
            <a:pPr>
              <a:spcBef>
                <a:spcPts val="1800"/>
              </a:spcBef>
            </a:pPr>
            <a:r>
              <a:rPr lang="sk-SK" sz="3600" dirty="0">
                <a:latin typeface="+mj-lt"/>
              </a:rPr>
              <a:t>4</a:t>
            </a:r>
            <a:r>
              <a:rPr lang="sk-SK" sz="3600" dirty="0" smtClean="0">
                <a:latin typeface="+mj-lt"/>
              </a:rPr>
              <a:t>. </a:t>
            </a:r>
            <a:r>
              <a:rPr lang="sk-SK" sz="3600" dirty="0">
                <a:latin typeface="+mj-lt"/>
              </a:rPr>
              <a:t>Predspracovanie obrazu</a:t>
            </a:r>
          </a:p>
          <a:p>
            <a:pPr>
              <a:spcBef>
                <a:spcPts val="1800"/>
              </a:spcBef>
            </a:pPr>
            <a:r>
              <a:rPr lang="sk-SK" sz="3600" dirty="0">
                <a:latin typeface="+mj-lt"/>
              </a:rPr>
              <a:t>5</a:t>
            </a:r>
            <a:r>
              <a:rPr lang="sk-SK" sz="3600" dirty="0" smtClean="0">
                <a:latin typeface="+mj-lt"/>
              </a:rPr>
              <a:t>. </a:t>
            </a:r>
            <a:r>
              <a:rPr lang="sk-SK" sz="3600" dirty="0">
                <a:latin typeface="+mj-lt"/>
              </a:rPr>
              <a:t>Obrazové </a:t>
            </a:r>
            <a:r>
              <a:rPr lang="sk-SK" sz="3600" dirty="0" smtClean="0">
                <a:latin typeface="+mj-lt"/>
              </a:rPr>
              <a:t>transformácie</a:t>
            </a:r>
          </a:p>
          <a:p>
            <a:pPr>
              <a:spcBef>
                <a:spcPts val="1800"/>
              </a:spcBef>
            </a:pPr>
            <a:r>
              <a:rPr lang="sk-SK" sz="3600" dirty="0" smtClean="0">
                <a:latin typeface="+mj-lt"/>
              </a:rPr>
              <a:t>6. </a:t>
            </a:r>
            <a:r>
              <a:rPr lang="sk-SK" sz="3600" dirty="0">
                <a:latin typeface="+mj-lt"/>
              </a:rPr>
              <a:t>Segmentácia (základné prístupy)</a:t>
            </a:r>
          </a:p>
          <a:p>
            <a:endParaRPr lang="sk-SK" sz="4000" dirty="0">
              <a:latin typeface="+mj-lt"/>
            </a:endParaRPr>
          </a:p>
          <a:p>
            <a:pPr lvl="0"/>
            <a:endParaRPr lang="sk-SK" sz="4000" dirty="0">
              <a:latin typeface="Calibri" panose="020F0502020204030204" pitchFamily="34" charset="0"/>
            </a:endParaRPr>
          </a:p>
          <a:p>
            <a:pPr lvl="0"/>
            <a:endParaRPr lang="sk-SK" sz="4000" dirty="0"/>
          </a:p>
          <a:p>
            <a:endParaRPr lang="sk-SK" sz="4000" dirty="0" smtClean="0">
              <a:latin typeface="+mj-lt"/>
            </a:endParaRPr>
          </a:p>
        </p:txBody>
      </p:sp>
      <p:sp>
        <p:nvSpPr>
          <p:cNvPr id="4" name="Zástupný symbol päty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Rozpoznávanie obrazcov a spracovanie obrazu 2020-21</a:t>
            </a:r>
            <a:endParaRPr lang="en-US" dirty="0"/>
          </a:p>
        </p:txBody>
      </p:sp>
      <p:sp>
        <p:nvSpPr>
          <p:cNvPr id="5" name="Zástupný symbol čísla snímky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pPr/>
              <a:t>50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41299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0" y="332656"/>
            <a:ext cx="9144000" cy="1008112"/>
          </a:xfrm>
        </p:spPr>
        <p:txBody>
          <a:bodyPr>
            <a:normAutofit/>
          </a:bodyPr>
          <a:lstStyle/>
          <a:p>
            <a:pPr algn="ctr"/>
            <a:r>
              <a:rPr lang="sk-SK" sz="5400" dirty="0" smtClean="0"/>
              <a:t>Obsah prednášky II</a:t>
            </a:r>
            <a:endParaRPr lang="sk-SK" sz="5400" dirty="0"/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>
          <a:xfrm>
            <a:off x="0" y="1556792"/>
            <a:ext cx="9144000" cy="4767808"/>
          </a:xfrm>
        </p:spPr>
        <p:txBody>
          <a:bodyPr>
            <a:normAutofit/>
          </a:bodyPr>
          <a:lstStyle/>
          <a:p>
            <a:pPr>
              <a:spcBef>
                <a:spcPts val="1800"/>
              </a:spcBef>
            </a:pPr>
            <a:r>
              <a:rPr lang="sk-SK" sz="3600" dirty="0" smtClean="0">
                <a:latin typeface="+mj-lt"/>
              </a:rPr>
              <a:t>7. Popis obrazu</a:t>
            </a:r>
          </a:p>
          <a:p>
            <a:pPr>
              <a:spcBef>
                <a:spcPts val="1800"/>
              </a:spcBef>
            </a:pPr>
            <a:r>
              <a:rPr lang="sk-SK" sz="3600" dirty="0" smtClean="0">
                <a:latin typeface="+mj-lt"/>
              </a:rPr>
              <a:t>8. Rozpoznávanie obrazcov</a:t>
            </a:r>
          </a:p>
          <a:p>
            <a:pPr>
              <a:spcBef>
                <a:spcPts val="1800"/>
              </a:spcBef>
            </a:pPr>
            <a:r>
              <a:rPr lang="sk-SK" sz="3600" dirty="0" smtClean="0">
                <a:latin typeface="+mj-lt"/>
              </a:rPr>
              <a:t>9. Konvolučné neurónové siete</a:t>
            </a:r>
          </a:p>
          <a:p>
            <a:pPr>
              <a:spcBef>
                <a:spcPts val="1800"/>
              </a:spcBef>
            </a:pPr>
            <a:r>
              <a:rPr lang="sk-SK" sz="3600" dirty="0" smtClean="0">
                <a:latin typeface="+mj-lt"/>
              </a:rPr>
              <a:t>10. Morfologické operácie</a:t>
            </a:r>
          </a:p>
          <a:p>
            <a:pPr>
              <a:spcBef>
                <a:spcPts val="1800"/>
              </a:spcBef>
            </a:pPr>
            <a:r>
              <a:rPr lang="sk-SK" sz="3600" dirty="0" smtClean="0">
                <a:latin typeface="+mj-lt"/>
              </a:rPr>
              <a:t>11. Textúry</a:t>
            </a:r>
            <a:endParaRPr lang="sk-SK" sz="3600" dirty="0">
              <a:latin typeface="+mj-lt"/>
            </a:endParaRPr>
          </a:p>
          <a:p>
            <a:pPr>
              <a:spcBef>
                <a:spcPts val="1800"/>
              </a:spcBef>
            </a:pPr>
            <a:r>
              <a:rPr lang="sk-SK" sz="3600" dirty="0" smtClean="0">
                <a:latin typeface="+mj-lt"/>
              </a:rPr>
              <a:t>12. Simulované cvičenia</a:t>
            </a:r>
          </a:p>
        </p:txBody>
      </p:sp>
      <p:sp>
        <p:nvSpPr>
          <p:cNvPr id="4" name="Zástupný symbol päty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Rozpoznávanie obrazcov a spracovanie obrazu 2020-21</a:t>
            </a:r>
            <a:endParaRPr lang="en-US" dirty="0"/>
          </a:p>
        </p:txBody>
      </p:sp>
      <p:sp>
        <p:nvSpPr>
          <p:cNvPr id="5" name="Zástupný symbol čísla snímky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pPr/>
              <a:t>51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974918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0" y="260648"/>
            <a:ext cx="9144000" cy="936104"/>
          </a:xfrm>
        </p:spPr>
        <p:txBody>
          <a:bodyPr>
            <a:normAutofit/>
          </a:bodyPr>
          <a:lstStyle/>
          <a:p>
            <a:pPr algn="ctr"/>
            <a:r>
              <a:rPr lang="sk-SK" sz="5400" dirty="0" smtClean="0"/>
              <a:t>Pokračovanie – ďalšie prednášky</a:t>
            </a:r>
            <a:endParaRPr lang="sk-SK" sz="5400" dirty="0"/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>
          <a:xfrm>
            <a:off x="0" y="1484784"/>
            <a:ext cx="9144000" cy="5373216"/>
          </a:xfrm>
        </p:spPr>
        <p:txBody>
          <a:bodyPr>
            <a:normAutofit fontScale="92500"/>
          </a:bodyPr>
          <a:lstStyle/>
          <a:p>
            <a:r>
              <a:rPr lang="sk-SK" sz="4000" b="1" dirty="0" smtClean="0">
                <a:latin typeface="+mj-lt"/>
              </a:rPr>
              <a:t>Blok S1: Počítačová grafika a videnie</a:t>
            </a:r>
          </a:p>
          <a:p>
            <a:pPr lvl="1"/>
            <a:r>
              <a:rPr lang="en-US" sz="2800" dirty="0" smtClean="0"/>
              <a:t>2-MPG-125/15</a:t>
            </a:r>
            <a:r>
              <a:rPr lang="sk-SK" sz="2800" dirty="0" smtClean="0"/>
              <a:t> 		</a:t>
            </a:r>
            <a:r>
              <a:rPr lang="sk-SK" sz="3800" dirty="0" smtClean="0">
                <a:latin typeface="+mj-lt"/>
              </a:rPr>
              <a:t>Počítačové videnie </a:t>
            </a:r>
          </a:p>
          <a:p>
            <a:pPr lvl="1"/>
            <a:r>
              <a:rPr lang="en-US" sz="2800" dirty="0" smtClean="0"/>
              <a:t>2-AIN-112/15</a:t>
            </a:r>
            <a:r>
              <a:rPr lang="sk-SK" sz="2800" dirty="0" smtClean="0"/>
              <a:t> 	</a:t>
            </a:r>
            <a:r>
              <a:rPr lang="sk-SK" sz="2800" dirty="0"/>
              <a:t> </a:t>
            </a:r>
            <a:r>
              <a:rPr lang="sk-SK" sz="2800" dirty="0" smtClean="0"/>
              <a:t>    	</a:t>
            </a:r>
            <a:r>
              <a:rPr lang="sk-SK" sz="3800" dirty="0" smtClean="0">
                <a:latin typeface="+mj-lt"/>
              </a:rPr>
              <a:t>Pokročilé spracovanie obrazu</a:t>
            </a:r>
          </a:p>
          <a:p>
            <a:pPr lvl="1"/>
            <a:r>
              <a:rPr lang="en-US" sz="2800" dirty="0" smtClean="0"/>
              <a:t>2-AIN-204/10</a:t>
            </a:r>
            <a:r>
              <a:rPr lang="sk-SK" sz="2800" dirty="0" smtClean="0"/>
              <a:t> 		</a:t>
            </a:r>
            <a:r>
              <a:rPr lang="sk-SK" sz="3800" dirty="0" smtClean="0">
                <a:latin typeface="+mj-lt"/>
              </a:rPr>
              <a:t>Rozpoznávanie obrazcov </a:t>
            </a:r>
          </a:p>
          <a:p>
            <a:pPr lvl="1"/>
            <a:r>
              <a:rPr lang="en-US" sz="2800" dirty="0" smtClean="0"/>
              <a:t>2-AIN-223/15</a:t>
            </a:r>
            <a:r>
              <a:rPr lang="sk-SK" sz="2800" dirty="0" smtClean="0"/>
              <a:t> 	           </a:t>
            </a:r>
            <a:r>
              <a:rPr lang="sk-SK" sz="3800" dirty="0" smtClean="0">
                <a:latin typeface="+mj-lt"/>
              </a:rPr>
              <a:t>Virtuálna a rozšírená realita</a:t>
            </a:r>
          </a:p>
          <a:p>
            <a:pPr lvl="1"/>
            <a:r>
              <a:rPr lang="en-US" sz="2800" dirty="0" smtClean="0"/>
              <a:t>2-AIN-126/00</a:t>
            </a:r>
            <a:r>
              <a:rPr lang="sk-SK" sz="2800" dirty="0" smtClean="0"/>
              <a:t> 		</a:t>
            </a:r>
            <a:r>
              <a:rPr lang="sk-SK" sz="3800" dirty="0" smtClean="0">
                <a:latin typeface="+mj-lt"/>
              </a:rPr>
              <a:t>Kompresia dát</a:t>
            </a:r>
          </a:p>
          <a:p>
            <a:pPr lvl="1"/>
            <a:r>
              <a:rPr lang="en-US" sz="2800" dirty="0" smtClean="0"/>
              <a:t>2-AIN-270/00</a:t>
            </a:r>
            <a:r>
              <a:rPr lang="sk-SK" sz="2800" dirty="0" smtClean="0"/>
              <a:t>		</a:t>
            </a:r>
            <a:r>
              <a:rPr lang="sk-SK" sz="3800" dirty="0" smtClean="0">
                <a:latin typeface="+mj-lt"/>
              </a:rPr>
              <a:t>Spracovanie farebného </a:t>
            </a:r>
            <a:r>
              <a:rPr lang="sk-SK" sz="3800" dirty="0" smtClean="0">
                <a:latin typeface="+mj-lt"/>
              </a:rPr>
              <a:t>					obrazu</a:t>
            </a:r>
            <a:endParaRPr lang="sk-SK" sz="4000" dirty="0" smtClean="0">
              <a:latin typeface="+mj-lt"/>
            </a:endParaRPr>
          </a:p>
        </p:txBody>
      </p:sp>
      <p:sp>
        <p:nvSpPr>
          <p:cNvPr id="4" name="Zástupný symbol päty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Rozpoznávanie obrazcov a spracovanie obrazu 2020-21</a:t>
            </a:r>
            <a:endParaRPr lang="en-US" dirty="0"/>
          </a:p>
        </p:txBody>
      </p:sp>
      <p:sp>
        <p:nvSpPr>
          <p:cNvPr id="5" name="Zástupný symbol čísla snímky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pPr/>
              <a:t>52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794457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0" y="404664"/>
            <a:ext cx="9144000" cy="1080120"/>
          </a:xfrm>
        </p:spPr>
        <p:txBody>
          <a:bodyPr>
            <a:normAutofit/>
          </a:bodyPr>
          <a:lstStyle/>
          <a:p>
            <a:pPr algn="ctr"/>
            <a:r>
              <a:rPr lang="sk-SK" sz="5400" dirty="0" smtClean="0"/>
              <a:t>Požiadavky na ukončenie</a:t>
            </a:r>
            <a:endParaRPr lang="sk-SK" sz="5400" dirty="0"/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>
          <a:xfrm>
            <a:off x="0" y="1700808"/>
            <a:ext cx="9144000" cy="4623792"/>
          </a:xfrm>
        </p:spPr>
        <p:txBody>
          <a:bodyPr>
            <a:normAutofit/>
          </a:bodyPr>
          <a:lstStyle/>
          <a:p>
            <a:r>
              <a:rPr lang="sk-SK" sz="3600" dirty="0" err="1" smtClean="0">
                <a:latin typeface="+mj-lt"/>
              </a:rPr>
              <a:t>Midterm</a:t>
            </a:r>
            <a:r>
              <a:rPr lang="sk-SK" sz="3600" dirty="0" smtClean="0">
                <a:latin typeface="+mj-lt"/>
              </a:rPr>
              <a:t> 30</a:t>
            </a:r>
            <a:r>
              <a:rPr lang="en-US" sz="3600" dirty="0" smtClean="0">
                <a:latin typeface="+mj-lt"/>
              </a:rPr>
              <a:t> </a:t>
            </a:r>
            <a:r>
              <a:rPr lang="en-US" sz="3600" dirty="0" err="1" smtClean="0">
                <a:latin typeface="+mj-lt"/>
              </a:rPr>
              <a:t>bodov</a:t>
            </a:r>
            <a:r>
              <a:rPr lang="sk-SK" sz="3600" dirty="0" smtClean="0">
                <a:latin typeface="+mj-lt"/>
              </a:rPr>
              <a:t> – 25.3.2021</a:t>
            </a:r>
            <a:endParaRPr lang="en-US" sz="3600" dirty="0" smtClean="0">
              <a:latin typeface="+mj-lt"/>
            </a:endParaRPr>
          </a:p>
          <a:p>
            <a:r>
              <a:rPr lang="sk-SK" sz="3600" dirty="0" smtClean="0">
                <a:latin typeface="+mj-lt"/>
              </a:rPr>
              <a:t>Písomná a ústna skúška 70 bodov</a:t>
            </a:r>
          </a:p>
          <a:p>
            <a:pPr lvl="1"/>
            <a:r>
              <a:rPr lang="sk-SK" sz="3600" dirty="0" smtClean="0">
                <a:latin typeface="+mj-lt"/>
              </a:rPr>
              <a:t>50 bodov – E</a:t>
            </a:r>
          </a:p>
          <a:p>
            <a:pPr lvl="1"/>
            <a:r>
              <a:rPr lang="sk-SK" sz="3600" dirty="0" smtClean="0">
                <a:latin typeface="+mj-lt"/>
              </a:rPr>
              <a:t>60 bodov – D</a:t>
            </a:r>
          </a:p>
          <a:p>
            <a:pPr lvl="1"/>
            <a:r>
              <a:rPr lang="sk-SK" sz="3600" dirty="0" smtClean="0">
                <a:latin typeface="+mj-lt"/>
              </a:rPr>
              <a:t>70 bodov – C</a:t>
            </a:r>
          </a:p>
          <a:p>
            <a:pPr lvl="1"/>
            <a:r>
              <a:rPr lang="sk-SK" sz="3600" dirty="0" smtClean="0">
                <a:latin typeface="+mj-lt"/>
              </a:rPr>
              <a:t>80 bodov – B</a:t>
            </a:r>
          </a:p>
          <a:p>
            <a:pPr lvl="1"/>
            <a:r>
              <a:rPr lang="sk-SK" sz="3600" dirty="0" smtClean="0">
                <a:latin typeface="+mj-lt"/>
              </a:rPr>
              <a:t>90 bodov – A</a:t>
            </a:r>
          </a:p>
          <a:p>
            <a:pPr marL="393192" lvl="1" indent="0">
              <a:buNone/>
            </a:pPr>
            <a:endParaRPr lang="sk-SK" sz="3800" dirty="0" smtClean="0">
              <a:latin typeface="+mj-lt"/>
            </a:endParaRPr>
          </a:p>
        </p:txBody>
      </p:sp>
      <p:sp>
        <p:nvSpPr>
          <p:cNvPr id="4" name="Zástupný symbol päty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Rozpoznávanie obrazcov a spracovanie obrazu 2020-21</a:t>
            </a:r>
            <a:endParaRPr lang="en-US" dirty="0"/>
          </a:p>
        </p:txBody>
      </p:sp>
      <p:sp>
        <p:nvSpPr>
          <p:cNvPr id="5" name="Zástupný symbol čísla snímky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pPr/>
              <a:t>53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099075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Flow">
  <a:themeElements>
    <a:clrScheme name="Custom 3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0B9B74"/>
      </a:hlink>
      <a:folHlink>
        <a:srgbClr val="85DFD0"/>
      </a:folHlink>
    </a:clrScheme>
    <a:fontScheme name="Flow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Flow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1908</TotalTime>
  <Words>1439</Words>
  <Application>Microsoft Office PowerPoint</Application>
  <PresentationFormat>Prezentácia na obrazovke (4:3)</PresentationFormat>
  <Paragraphs>299</Paragraphs>
  <Slides>53</Slides>
  <Notes>12</Notes>
  <HiddenSlides>0</HiddenSlides>
  <MMClips>0</MMClips>
  <ScaleCrop>false</ScaleCrop>
  <HeadingPairs>
    <vt:vector size="6" baseType="variant">
      <vt:variant>
        <vt:lpstr>Použité písma</vt:lpstr>
      </vt:variant>
      <vt:variant>
        <vt:i4>4</vt:i4>
      </vt:variant>
      <vt:variant>
        <vt:lpstr>Motív</vt:lpstr>
      </vt:variant>
      <vt:variant>
        <vt:i4>1</vt:i4>
      </vt:variant>
      <vt:variant>
        <vt:lpstr>Nadpisy snímok</vt:lpstr>
      </vt:variant>
      <vt:variant>
        <vt:i4>53</vt:i4>
      </vt:variant>
    </vt:vector>
  </HeadingPairs>
  <TitlesOfParts>
    <vt:vector size="58" baseType="lpstr">
      <vt:lpstr>Calibri</vt:lpstr>
      <vt:lpstr>Constantia</vt:lpstr>
      <vt:lpstr>Times New Roman</vt:lpstr>
      <vt:lpstr>Wingdings 2</vt:lpstr>
      <vt:lpstr>Flow</vt:lpstr>
      <vt:lpstr>Rozpoznávanie obrazcov a spracovanie obrazu</vt:lpstr>
      <vt:lpstr>Kontakty  </vt:lpstr>
      <vt:lpstr>Počítačová grafika a videnie ?</vt:lpstr>
      <vt:lpstr>Počítačová grafika a videnie ?</vt:lpstr>
      <vt:lpstr>Z histórie spracovania obrazu</vt:lpstr>
      <vt:lpstr>Počítačové videnie je zložité</vt:lpstr>
      <vt:lpstr>Počítačové videnie je zložité</vt:lpstr>
      <vt:lpstr>Počítačové videnie je zložité II</vt:lpstr>
      <vt:lpstr>Počítačové videnie je zložité III</vt:lpstr>
      <vt:lpstr>Počítačové videnie je zložité III</vt:lpstr>
      <vt:lpstr>Perspektívne zobrazenie</vt:lpstr>
      <vt:lpstr>Perspektívne zobrazenie II</vt:lpstr>
      <vt:lpstr>Perspektívne zobrazenie III</vt:lpstr>
      <vt:lpstr>Perspektívne zobrazenie IV</vt:lpstr>
      <vt:lpstr>Perspektívne zobrazenie V</vt:lpstr>
      <vt:lpstr>Perspektívne zobrazenie VI</vt:lpstr>
      <vt:lpstr>Čo vieme z 2D povedať o 3D?</vt:lpstr>
      <vt:lpstr>Čo vieme z 2D povedať o 3D?</vt:lpstr>
      <vt:lpstr>Riešením je stereo zobrazenie</vt:lpstr>
      <vt:lpstr>Klasifikácia – rozpoznávanie obrazu</vt:lpstr>
      <vt:lpstr>Problém: sémantický rozdiel</vt:lpstr>
      <vt:lpstr>Výzvy: zmena miesta snímania</vt:lpstr>
      <vt:lpstr>Výzvy: výrazné pozadie</vt:lpstr>
      <vt:lpstr>Výzvy: osvetlenie</vt:lpstr>
      <vt:lpstr>Výzvy: deformácie</vt:lpstr>
      <vt:lpstr>Výzvy: zakrytie</vt:lpstr>
      <vt:lpstr>Výzvy: vnútrotriedna variácia</vt:lpstr>
      <vt:lpstr>Klasifikátor</vt:lpstr>
      <vt:lpstr>Úrovne počítačového videnia</vt:lpstr>
      <vt:lpstr>Spracovanie obrazu</vt:lpstr>
      <vt:lpstr>Aplikácie počítačového videnia</vt:lpstr>
      <vt:lpstr>Aplikácie počítačového videnia</vt:lpstr>
      <vt:lpstr>Aplikácie počítačového videnia</vt:lpstr>
      <vt:lpstr>Aplikácie počítačového videnia</vt:lpstr>
      <vt:lpstr>Aplikácie počítačového videnia</vt:lpstr>
      <vt:lpstr>Aplikácie počítačového videnia</vt:lpstr>
      <vt:lpstr>Aplikácie počítačového videnia</vt:lpstr>
      <vt:lpstr>Aplikácie počítačového videnia</vt:lpstr>
      <vt:lpstr>Aplikácie počítačového videnia</vt:lpstr>
      <vt:lpstr>Aplikácie počítačového videnia</vt:lpstr>
      <vt:lpstr>Aplikácie počítačového videnia</vt:lpstr>
      <vt:lpstr>Aplikácie počítačového videnia</vt:lpstr>
      <vt:lpstr>Aplikácie počítačového videnia</vt:lpstr>
      <vt:lpstr>Aplikácie počítačového videnia</vt:lpstr>
      <vt:lpstr>Aplikácie počítačového videnia</vt:lpstr>
      <vt:lpstr>Boom počítačového videnia</vt:lpstr>
      <vt:lpstr>Softvér na výučbu</vt:lpstr>
      <vt:lpstr>Literatúra</vt:lpstr>
      <vt:lpstr>Slovenská a česká literatúra</vt:lpstr>
      <vt:lpstr>Obsah prednášky</vt:lpstr>
      <vt:lpstr>Obsah prednášky II</vt:lpstr>
      <vt:lpstr>Pokračovanie – ďalšie prednášky</vt:lpstr>
      <vt:lpstr>Požiadavky na ukončenie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fadsgasga</dc:title>
  <dc:creator>julia</dc:creator>
  <cp:lastModifiedBy>Milan Ftáčnik</cp:lastModifiedBy>
  <cp:revision>118</cp:revision>
  <dcterms:created xsi:type="dcterms:W3CDTF">2015-07-27T05:27:08Z</dcterms:created>
  <dcterms:modified xsi:type="dcterms:W3CDTF">2021-02-17T21:53:07Z</dcterms:modified>
</cp:coreProperties>
</file>