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21"/>
  </p:notesMasterIdLst>
  <p:sldIdLst>
    <p:sldId id="256" r:id="rId2"/>
    <p:sldId id="258" r:id="rId3"/>
    <p:sldId id="341" r:id="rId4"/>
    <p:sldId id="342" r:id="rId5"/>
    <p:sldId id="343" r:id="rId6"/>
    <p:sldId id="260" r:id="rId7"/>
    <p:sldId id="344" r:id="rId8"/>
    <p:sldId id="345" r:id="rId9"/>
    <p:sldId id="346" r:id="rId10"/>
    <p:sldId id="347" r:id="rId11"/>
    <p:sldId id="348" r:id="rId12"/>
    <p:sldId id="349" r:id="rId13"/>
    <p:sldId id="350" r:id="rId14"/>
    <p:sldId id="351" r:id="rId15"/>
    <p:sldId id="352" r:id="rId16"/>
    <p:sldId id="353" r:id="rId17"/>
    <p:sldId id="354" r:id="rId18"/>
    <p:sldId id="355" r:id="rId19"/>
    <p:sldId id="35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88" autoAdjust="0"/>
    <p:restoredTop sz="86412" autoAdjust="0"/>
  </p:normalViewPr>
  <p:slideViewPr>
    <p:cSldViewPr>
      <p:cViewPr varScale="1">
        <p:scale>
          <a:sx n="112" d="100"/>
          <a:sy n="112" d="100"/>
        </p:scale>
        <p:origin x="48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236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5/15/2016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53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E7E06-03D3-4E28-9998-760E90095F1D}" type="datetime1">
              <a:rPr lang="en-US" smtClean="0"/>
              <a:t>5/15/2016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BF60C6E6-1E69-4527-9A3C-81D4FB6A0FC8}" type="datetime1">
              <a:rPr lang="en-US" smtClean="0"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FFAB-1D57-47A6-8B8C-B5E22FA98BFD}" type="datetime1">
              <a:rPr lang="en-US" smtClean="0"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89143-E3C4-4B33-9174-A35424206311}" type="datetime1">
              <a:rPr lang="en-US" smtClean="0"/>
              <a:t>5/15/2016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AB8D-9376-4B4D-BD18-28680D35AF11}" type="datetime1">
              <a:rPr lang="en-US" smtClean="0"/>
              <a:t>5/15/2016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45C7E-A1FF-4C56-88FB-7568AF59433F}" type="datetime1">
              <a:rPr lang="en-US" smtClean="0"/>
              <a:t>5/15/2016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C81CB-A7A7-4825-9C56-F95C5DC82601}" type="datetime1">
              <a:rPr lang="en-US" smtClean="0"/>
              <a:t>5/15/2016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C57D2-DBBA-4BB2-8205-9AC86D3CBF83}" type="datetime1">
              <a:rPr lang="en-US" smtClean="0"/>
              <a:t>5/15/2016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26C41-8CD2-4DFF-80CD-8226B99D3884}" type="datetime1">
              <a:rPr lang="en-US" smtClean="0"/>
              <a:t>5/15/2016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6A1F9-F4DE-4E72-857B-4F108012B4AE}" type="datetime1">
              <a:rPr lang="en-US" smtClean="0"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40B97-1C95-4D73-9002-680ECA26A21C}" type="datetime1">
              <a:rPr lang="en-US" smtClean="0"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971D18B-F554-4D07-93A5-18A7205D46F4}" type="datetime1">
              <a:rPr lang="en-US" smtClean="0"/>
              <a:t>5/15/2016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Základy počítačovej grafiky </a:t>
            </a:r>
            <a:br>
              <a:rPr lang="sk-SK" dirty="0" smtClean="0"/>
            </a:br>
            <a:r>
              <a:rPr lang="sk-SK" dirty="0" smtClean="0"/>
              <a:t>a spracovania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/>
          </a:bodyPr>
          <a:lstStyle/>
          <a:p>
            <a:pPr algn="ctr"/>
            <a:endParaRPr lang="sk-SK" sz="4400" dirty="0" smtClean="0"/>
          </a:p>
          <a:p>
            <a:pPr algn="ctr"/>
            <a:r>
              <a:rPr lang="sk-SK" sz="5400" dirty="0" smtClean="0"/>
              <a:t>Textúry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sk-SK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936104"/>
          </a:xfrm>
        </p:spPr>
        <p:txBody>
          <a:bodyPr>
            <a:normAutofit/>
          </a:bodyPr>
          <a:lstStyle/>
          <a:p>
            <a:r>
              <a:rPr lang="sk-SK" sz="5400" dirty="0" smtClean="0"/>
              <a:t> Čo je to textúra?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1"/>
            <a:ext cx="9144000" cy="5452714"/>
          </a:xfrm>
        </p:spPr>
        <p:txBody>
          <a:bodyPr>
            <a:normAutofit lnSpcReduction="10000"/>
          </a:bodyPr>
          <a:lstStyle/>
          <a:p>
            <a:r>
              <a:rPr lang="sk-SK" sz="4400" dirty="0" smtClean="0">
                <a:latin typeface="+mj-lt"/>
              </a:rPr>
              <a:t>Textúra ako pojem                                  je široko používaná                                        a intuitívne zrejmá,                                ale nemá presnú                                      definíciu vzhľadom                               na širšie použitie</a:t>
            </a:r>
          </a:p>
          <a:p>
            <a:r>
              <a:rPr lang="sk-SK" sz="4400" dirty="0" smtClean="0">
                <a:latin typeface="+mj-lt"/>
              </a:rPr>
              <a:t>Ukážky </a:t>
            </a:r>
            <a:r>
              <a:rPr lang="sk-SK" sz="4400" dirty="0" err="1" smtClean="0">
                <a:latin typeface="+mj-lt"/>
              </a:rPr>
              <a:t>prirodze</a:t>
            </a:r>
            <a:r>
              <a:rPr lang="sk-SK" sz="4400" dirty="0" smtClean="0">
                <a:latin typeface="+mj-lt"/>
              </a:rPr>
              <a:t>-                                </a:t>
            </a:r>
            <a:r>
              <a:rPr lang="sk-SK" sz="4400" dirty="0" err="1" smtClean="0">
                <a:latin typeface="+mj-lt"/>
              </a:rPr>
              <a:t>ných</a:t>
            </a:r>
            <a:r>
              <a:rPr lang="sk-SK" sz="4400" dirty="0" smtClean="0">
                <a:latin typeface="+mj-lt"/>
              </a:rPr>
              <a:t> textúr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286" y="7573"/>
            <a:ext cx="428836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Umelé textúry a definícia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 lnSpcReduction="10000"/>
          </a:bodyPr>
          <a:lstStyle/>
          <a:p>
            <a:endParaRPr lang="sk-SK" sz="4400" dirty="0" smtClean="0">
              <a:latin typeface="+mj-lt"/>
            </a:endParaRPr>
          </a:p>
          <a:p>
            <a:endParaRPr lang="sk-SK" sz="4400" dirty="0">
              <a:latin typeface="+mj-lt"/>
            </a:endParaRPr>
          </a:p>
          <a:p>
            <a:endParaRPr lang="sk-SK" sz="4400" dirty="0" smtClean="0">
              <a:latin typeface="+mj-lt"/>
            </a:endParaRPr>
          </a:p>
          <a:p>
            <a:endParaRPr lang="sk-SK" sz="4400" dirty="0" smtClean="0">
              <a:latin typeface="+mj-lt"/>
            </a:endParaRPr>
          </a:p>
          <a:p>
            <a:r>
              <a:rPr lang="sk-SK" sz="4000" dirty="0" smtClean="0">
                <a:latin typeface="+mj-lt"/>
              </a:rPr>
              <a:t>Oblasť obrazu má konštantnú textúru, ak množina lokálnych vlastností v tejto </a:t>
            </a:r>
            <a:r>
              <a:rPr lang="sk-SK" sz="4000" dirty="0" err="1" smtClean="0">
                <a:latin typeface="+mj-lt"/>
              </a:rPr>
              <a:t>oblas</a:t>
            </a:r>
            <a:r>
              <a:rPr lang="sk-SK" sz="4000" dirty="0" smtClean="0">
                <a:latin typeface="+mj-lt"/>
              </a:rPr>
              <a:t>-ti je konštantná, meniaca sa alebo </a:t>
            </a:r>
            <a:r>
              <a:rPr lang="sk-SK" sz="4000" dirty="0" err="1" smtClean="0">
                <a:latin typeface="+mj-lt"/>
              </a:rPr>
              <a:t>približ</a:t>
            </a:r>
            <a:r>
              <a:rPr lang="sk-SK" sz="4000" dirty="0" smtClean="0">
                <a:latin typeface="+mj-lt"/>
              </a:rPr>
              <a:t>-ne periodická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4130"/>
            <a:ext cx="9144000" cy="281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3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Popis textúry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 lnSpcReduction="10000"/>
          </a:bodyPr>
          <a:lstStyle/>
          <a:p>
            <a:r>
              <a:rPr lang="sk-SK" sz="4400" dirty="0" smtClean="0">
                <a:latin typeface="+mj-lt"/>
              </a:rPr>
              <a:t>Textúra sa skladá z </a:t>
            </a:r>
            <a:r>
              <a:rPr lang="sk-SK" sz="4400" dirty="0" err="1" smtClean="0">
                <a:latin typeface="+mj-lt"/>
              </a:rPr>
              <a:t>textúrnych</a:t>
            </a:r>
            <a:r>
              <a:rPr lang="sk-SK" sz="4400" dirty="0" smtClean="0">
                <a:latin typeface="+mj-lt"/>
              </a:rPr>
              <a:t> prvkov (</a:t>
            </a:r>
            <a:r>
              <a:rPr lang="sk-SK" sz="4400" dirty="0" err="1" smtClean="0">
                <a:latin typeface="+mj-lt"/>
              </a:rPr>
              <a:t>textúrnych</a:t>
            </a:r>
            <a:r>
              <a:rPr lang="sk-SK" sz="4400" dirty="0" smtClean="0">
                <a:latin typeface="+mj-lt"/>
              </a:rPr>
              <a:t> primitív – to je súvislá množina bodov s niektorými tónový-mi a/alebo oblastnými vlastnosťami)</a:t>
            </a:r>
          </a:p>
          <a:p>
            <a:r>
              <a:rPr lang="sk-SK" sz="4400" dirty="0" smtClean="0">
                <a:latin typeface="+mj-lt"/>
              </a:rPr>
              <a:t>Popis pozostáva z tónu a štruktúry</a:t>
            </a:r>
          </a:p>
          <a:p>
            <a:r>
              <a:rPr lang="sk-SK" sz="4400" dirty="0" smtClean="0">
                <a:latin typeface="+mj-lt"/>
              </a:rPr>
              <a:t>Tón popisuje vlastnosti intenzity </a:t>
            </a:r>
            <a:r>
              <a:rPr lang="sk-SK" sz="4400" dirty="0" err="1" smtClean="0">
                <a:latin typeface="+mj-lt"/>
              </a:rPr>
              <a:t>pixlov</a:t>
            </a:r>
            <a:r>
              <a:rPr lang="sk-SK" sz="4400" dirty="0" smtClean="0">
                <a:latin typeface="+mj-lt"/>
              </a:rPr>
              <a:t> primitíva a štruktúra </a:t>
            </a:r>
            <a:r>
              <a:rPr lang="sk-SK" sz="4400" dirty="0" err="1" smtClean="0">
                <a:latin typeface="+mj-lt"/>
              </a:rPr>
              <a:t>priestoro-vé</a:t>
            </a:r>
            <a:r>
              <a:rPr lang="sk-SK" sz="4400" dirty="0" smtClean="0">
                <a:latin typeface="+mj-lt"/>
              </a:rPr>
              <a:t> vzťahy medzi nimi</a:t>
            </a:r>
          </a:p>
          <a:p>
            <a:endParaRPr lang="sk-SK" sz="4400" dirty="0" smtClean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72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Metódy popisu textúr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015582"/>
          </a:xfrm>
        </p:spPr>
        <p:txBody>
          <a:bodyPr>
            <a:normAutofit/>
          </a:bodyPr>
          <a:lstStyle/>
          <a:p>
            <a:r>
              <a:rPr lang="sk-SK" sz="4400" b="1" dirty="0" smtClean="0">
                <a:latin typeface="+mj-lt"/>
              </a:rPr>
              <a:t>Štatistické metódy – </a:t>
            </a:r>
            <a:r>
              <a:rPr lang="sk-SK" sz="4400" dirty="0" smtClean="0">
                <a:latin typeface="+mj-lt"/>
              </a:rPr>
              <a:t>počítajú rôzne kvantitatívne vlastnosti textúr a sú vhodné vtedy, keď primitíva sú </a:t>
            </a:r>
            <a:r>
              <a:rPr lang="sk-SK" sz="4400" dirty="0" err="1" smtClean="0">
                <a:latin typeface="+mj-lt"/>
              </a:rPr>
              <a:t>porov-nateľné</a:t>
            </a:r>
            <a:r>
              <a:rPr lang="sk-SK" sz="4400" dirty="0" smtClean="0">
                <a:latin typeface="+mj-lt"/>
              </a:rPr>
              <a:t> s veľkosťou pixla</a:t>
            </a:r>
            <a:endParaRPr lang="sk-SK" sz="4400" b="1" dirty="0" smtClean="0">
              <a:latin typeface="+mj-lt"/>
            </a:endParaRPr>
          </a:p>
          <a:p>
            <a:r>
              <a:rPr lang="sk-SK" sz="4400" b="1" dirty="0" smtClean="0">
                <a:latin typeface="+mj-lt"/>
              </a:rPr>
              <a:t>Syntaktické metódy – </a:t>
            </a:r>
            <a:r>
              <a:rPr lang="sk-SK" sz="4400" dirty="0" smtClean="0">
                <a:latin typeface="+mj-lt"/>
              </a:rPr>
              <a:t>sú vhodné pre textúry, kde sú primitíva výrazné a v textúre dominujú vzťahy medzi nimi</a:t>
            </a:r>
            <a:endParaRPr lang="sk-SK" sz="4400" b="1" dirty="0" smtClean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8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Štatistické metódy popisu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Výsledkom je príznakový vektor</a:t>
            </a:r>
          </a:p>
          <a:p>
            <a:r>
              <a:rPr lang="sk-SK" sz="4000" dirty="0" smtClean="0">
                <a:latin typeface="+mj-lt"/>
              </a:rPr>
              <a:t>Hrubé textúry majú väčšie primitíva, jemné textúry majú menšie primitíva</a:t>
            </a:r>
          </a:p>
          <a:p>
            <a:r>
              <a:rPr lang="sk-SK" sz="4000" dirty="0" smtClean="0">
                <a:latin typeface="+mj-lt"/>
              </a:rPr>
              <a:t>Jemné textúry majú vyššie priestorové frekvencie, hrubé textúry zase nižšie</a:t>
            </a:r>
          </a:p>
          <a:p>
            <a:r>
              <a:rPr lang="sk-SK" sz="4000" dirty="0" smtClean="0">
                <a:latin typeface="+mj-lt"/>
              </a:rPr>
              <a:t>Meranie priestorových frekvencií je základom jednej skupiny metód popisu</a:t>
            </a:r>
          </a:p>
        </p:txBody>
      </p:sp>
    </p:spTree>
    <p:extLst>
      <p:ext uri="{BB962C8B-B14F-4D97-AF65-F5344CB8AC3E}">
        <p14:creationId xmlns:p14="http://schemas.microsoft.com/office/powerpoint/2010/main" val="359421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Matice opakovaného objavenia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ástupný symbol obsahu 6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8"/>
                <a:ext cx="9144000" cy="5517232"/>
              </a:xfrm>
            </p:spPr>
            <p:txBody>
              <a:bodyPr>
                <a:normAutofit/>
              </a:bodyPr>
              <a:lstStyle/>
              <a:p>
                <a:r>
                  <a:rPr lang="sk-SK" sz="4000" dirty="0" smtClean="0">
                    <a:latin typeface="+mj-lt"/>
                  </a:rPr>
                  <a:t>Merajú opakovanie určitej frekvencie v určitom smere a tým sú schopné rozlíšiť vyššie a nižšie priestorové frekvencie</a:t>
                </a:r>
              </a:p>
              <a:p>
                <a:r>
                  <a:rPr lang="sk-SK" sz="4000" dirty="0" smtClean="0">
                    <a:latin typeface="+mj-lt"/>
                  </a:rPr>
                  <a:t>Matica opakovaného objavenia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4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sk-SK" sz="4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  <m:r>
                          <a:rPr lang="sk-SK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sk-SK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sk-SK" sz="4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sk-SK" sz="4000" dirty="0" smtClean="0">
                    <a:latin typeface="+mj-lt"/>
                  </a:rPr>
                  <a:t> popisuje ako často sa </a:t>
                </a:r>
                <a:r>
                  <a:rPr lang="sk-SK" sz="4000" dirty="0" err="1" smtClean="0">
                    <a:latin typeface="+mj-lt"/>
                  </a:rPr>
                  <a:t>pixle</a:t>
                </a:r>
                <a:r>
                  <a:rPr lang="sk-SK" sz="4000" dirty="0" smtClean="0">
                    <a:latin typeface="+mj-lt"/>
                  </a:rPr>
                  <a:t> so šedou </a:t>
                </a:r>
                <a:r>
                  <a:rPr lang="sk-SK" sz="4000" dirty="0" err="1" smtClean="0">
                    <a:latin typeface="+mj-lt"/>
                  </a:rPr>
                  <a:t>úrov</a:t>
                </a:r>
                <a:r>
                  <a:rPr lang="sk-SK" sz="4000" dirty="0" smtClean="0">
                    <a:latin typeface="+mj-lt"/>
                  </a:rPr>
                  <a:t>-ňou </a:t>
                </a:r>
                <a:r>
                  <a:rPr lang="sk-SK" sz="4000" i="1" dirty="0" smtClean="0">
                    <a:latin typeface="+mj-lt"/>
                  </a:rPr>
                  <a:t>a</a:t>
                </a:r>
                <a:r>
                  <a:rPr lang="sk-SK" sz="4000" dirty="0" smtClean="0">
                    <a:latin typeface="+mj-lt"/>
                  </a:rPr>
                  <a:t> </a:t>
                </a:r>
                <a:r>
                  <a:rPr lang="sk-SK" sz="4000" dirty="0" err="1" smtClean="0">
                    <a:latin typeface="+mj-lt"/>
                  </a:rPr>
                  <a:t>a</a:t>
                </a:r>
                <a:r>
                  <a:rPr lang="sk-SK" sz="4000" dirty="0" smtClean="0">
                    <a:latin typeface="+mj-lt"/>
                  </a:rPr>
                  <a:t> </a:t>
                </a:r>
                <a:r>
                  <a:rPr lang="sk-SK" sz="4000" i="1" dirty="0" smtClean="0">
                    <a:latin typeface="+mj-lt"/>
                  </a:rPr>
                  <a:t>b </a:t>
                </a:r>
                <a:r>
                  <a:rPr lang="sk-SK" sz="4000" dirty="0" smtClean="0">
                    <a:latin typeface="+mj-lt"/>
                  </a:rPr>
                  <a:t>objavujú vo vzdialenosti </a:t>
                </a:r>
                <a:r>
                  <a:rPr lang="sk-SK" sz="4000" i="1" dirty="0" smtClean="0">
                    <a:latin typeface="+mj-lt"/>
                  </a:rPr>
                  <a:t>d</a:t>
                </a:r>
                <a:r>
                  <a:rPr lang="sk-SK" sz="4000" dirty="0" smtClean="0">
                    <a:latin typeface="+mj-lt"/>
                  </a:rPr>
                  <a:t> v smere </a:t>
                </a:r>
                <a14:m>
                  <m:oMath xmlns:m="http://schemas.openxmlformats.org/officeDocument/2006/math">
                    <m:r>
                      <a:rPr lang="sk-SK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  <m:r>
                      <a:rPr lang="sk-SK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sk-SK" sz="40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7" name="Zástupný symbol obsah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8"/>
                <a:ext cx="9144000" cy="5517232"/>
              </a:xfrm>
              <a:blipFill rotWithShape="0">
                <a:blip r:embed="rId2"/>
                <a:stretch>
                  <a:fillRect l="-1800" t="-1989" r="-11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983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Matice opakovaného objavenia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Príklad matíc opakovaného objavenia k obrazu: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060849"/>
            <a:ext cx="2445486" cy="2301634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362483"/>
            <a:ext cx="9196361" cy="196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2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Matice opakovaného objavenia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ástupný symbol obsahu 6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8"/>
                <a:ext cx="9144000" cy="5517232"/>
              </a:xfrm>
            </p:spPr>
            <p:txBody>
              <a:bodyPr>
                <a:normAutofit/>
              </a:bodyPr>
              <a:lstStyle/>
              <a:p>
                <a:r>
                  <a:rPr lang="sk-SK" sz="4000" dirty="0" smtClean="0">
                    <a:latin typeface="+mj-lt"/>
                  </a:rPr>
                  <a:t>Pomocou týchto matíc možno vytvoriť viaceré príznaky:</a:t>
                </a:r>
              </a:p>
              <a:p>
                <a:r>
                  <a:rPr lang="sk-SK" sz="4000" b="1" dirty="0" smtClean="0">
                    <a:latin typeface="+mj-lt"/>
                  </a:rPr>
                  <a:t>Energia</a:t>
                </a:r>
                <a:r>
                  <a:rPr lang="sk-SK" sz="4000" dirty="0" smtClean="0">
                    <a:latin typeface="+mj-lt"/>
                  </a:rPr>
                  <a:t> (čím </a:t>
                </a:r>
                <a:r>
                  <a:rPr lang="sk-SK" sz="4000" dirty="0" err="1" smtClean="0">
                    <a:latin typeface="+mj-lt"/>
                  </a:rPr>
                  <a:t>homogénnejší</a:t>
                </a:r>
                <a:r>
                  <a:rPr lang="sk-SK" sz="4000" dirty="0" smtClean="0">
                    <a:latin typeface="+mj-lt"/>
                  </a:rPr>
                  <a:t> je obraz, tým má väčšiu hodnotu) -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sk-SK" sz="4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sk-SK" sz="4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sk-SK" sz="40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sk-SK" sz="40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sk-SK" sz="4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  <m:r>
                              <a:rPr lang="sk-SK" sz="4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4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sub>
                          <m:sup>
                            <m:r>
                              <a:rPr lang="sk-SK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sk-SK" sz="4000" dirty="0" smtClean="0">
                  <a:latin typeface="+mj-lt"/>
                </a:endParaRPr>
              </a:p>
              <a:p>
                <a:r>
                  <a:rPr lang="sk-SK" sz="4000" b="1" dirty="0" smtClean="0">
                    <a:latin typeface="+mj-lt"/>
                  </a:rPr>
                  <a:t>Entropia -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sk-SK" sz="4000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sk-SK" sz="4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sk-SK" sz="4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40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sk-SK" sz="4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  <m:r>
                              <a:rPr lang="sk-SK" sz="4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4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d>
                          <m:dPr>
                            <m:ctrlPr>
                              <a:rPr lang="sk-SK" sz="4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4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sk-SK" sz="4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40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  <m:sSub>
                          <m:sSubPr>
                            <m:ctrlPr>
                              <a:rPr lang="sk-SK" sz="4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40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sk-SK" sz="4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  <m:r>
                              <a:rPr lang="sk-SK" sz="4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4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d>
                          <m:dPr>
                            <m:ctrlPr>
                              <a:rPr lang="sk-SK" sz="4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4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sk-SK" sz="4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40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nary>
                  </m:oMath>
                </a14:m>
                <a:endParaRPr lang="sk-SK" sz="4000" b="1" dirty="0" smtClean="0">
                  <a:latin typeface="+mj-lt"/>
                </a:endParaRPr>
              </a:p>
              <a:p>
                <a:r>
                  <a:rPr lang="sk-SK" sz="4000" b="1" dirty="0" smtClean="0">
                    <a:latin typeface="+mj-lt"/>
                  </a:rPr>
                  <a:t>Kontrast </a:t>
                </a:r>
                <a:r>
                  <a:rPr lang="sk-SK" sz="3200" dirty="0" smtClean="0">
                    <a:latin typeface="+mj-lt"/>
                  </a:rPr>
                  <a:t>(</a:t>
                </a:r>
                <a:r>
                  <a:rPr lang="sk-SK" sz="3600" dirty="0" smtClean="0">
                    <a:latin typeface="+mj-lt"/>
                  </a:rPr>
                  <a:t>miera lokálnej obrazovej variácie, </a:t>
                </a:r>
                <a:r>
                  <a:rPr lang="sk-SK" sz="3200" dirty="0" smtClean="0">
                    <a:latin typeface="+mj-lt"/>
                  </a:rPr>
                  <a:t>typicky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𝜅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=2,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=1) </m:t>
                    </m:r>
                    <m:nary>
                      <m:naryPr>
                        <m:chr m:val="∑"/>
                        <m:supHide m:val="on"/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𝜅</m:t>
                            </m:r>
                          </m:sup>
                        </m:sSup>
                      </m:e>
                    </m:nary>
                    <m:sSubSup>
                      <m:sSubSup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b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p>
                    </m:sSubSup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sk-SK" sz="3600" b="1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7" name="Zástupný symbol obsah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8"/>
                <a:ext cx="9144000" cy="5517232"/>
              </a:xfrm>
              <a:blipFill rotWithShape="0">
                <a:blip r:embed="rId2"/>
                <a:stretch>
                  <a:fillRect l="-1800" t="-1989" r="-4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886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4000" dirty="0" smtClean="0"/>
              <a:t>Autokorelačná funkcia a hranové frekvencie</a:t>
            </a:r>
            <a:endParaRPr lang="sk-SK" sz="40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ástupný symbol obsahu 6"/>
              <p:cNvSpPr>
                <a:spLocks noGrp="1"/>
              </p:cNvSpPr>
              <p:nvPr>
                <p:ph idx="1"/>
              </p:nvPr>
            </p:nvSpPr>
            <p:spPr>
              <a:xfrm>
                <a:off x="0" y="1340768"/>
                <a:ext cx="9144000" cy="5517232"/>
              </a:xfrm>
            </p:spPr>
            <p:txBody>
              <a:bodyPr>
                <a:normAutofit/>
              </a:bodyPr>
              <a:lstStyle/>
              <a:p>
                <a:r>
                  <a:rPr lang="sk-SK" sz="4000" dirty="0" smtClean="0">
                    <a:latin typeface="+mj-lt"/>
                  </a:rPr>
                  <a:t>Autokorelačná funkcia textúry: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sk-SK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𝑓𝑓</m:t>
                        </m:r>
                      </m:sub>
                    </m:sSub>
                    <m:d>
                      <m:dPr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𝑀𝑁</m:t>
                        </m:r>
                      </m:num>
                      <m:den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f>
                      <m:fPr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ctrl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  <m:e>
                            <m:nary>
                              <m:naryPr>
                                <m:chr m:val="∑"/>
                                <m:limLoc m:val="subSup"/>
                                <m:ctrlP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5"/>
                                  </m:rP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p>
                              <m:e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sk-SK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nary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subSup"/>
                            <m:ctrl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p>
                          <m:e>
                            <m:nary>
                              <m:naryPr>
                                <m:chr m:val="∑"/>
                                <m:limLoc m:val="subSup"/>
                                <m:ctrlP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5"/>
                                  </m:rP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sk-SK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p>
                                    <m:r>
                                      <a:rPr lang="sk-SK" sz="3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sk-SK" sz="32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nary>
                          </m:e>
                        </m:nary>
                      </m:den>
                    </m:f>
                  </m:oMath>
                </a14:m>
                <a:endParaRPr lang="sk-SK" sz="3200" dirty="0" smtClean="0">
                  <a:latin typeface="+mj-lt"/>
                </a:endParaRPr>
              </a:p>
              <a:p>
                <a:r>
                  <a:rPr lang="sk-SK" sz="4000" dirty="0" smtClean="0">
                    <a:latin typeface="+mj-lt"/>
                  </a:rPr>
                  <a:t>Hranové frekvencie – objavenia sa hrany</a:t>
                </a:r>
              </a:p>
              <a:p>
                <a14:m>
                  <m:oMath xmlns:m="http://schemas.openxmlformats.org/officeDocument/2006/math"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+ </m:t>
                    </m:r>
                    <m:d>
                      <m:dPr>
                        <m:begChr m:val="|"/>
                        <m:endChr m:val="|"/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sk-SK" sz="32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sk-SK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sk-SK" sz="3200" dirty="0" smtClean="0">
                  <a:latin typeface="+mj-lt"/>
                </a:endParaRPr>
              </a:p>
              <a:p>
                <a:r>
                  <a:rPr lang="sk-SK" sz="4000" dirty="0" smtClean="0">
                    <a:latin typeface="+mj-lt"/>
                  </a:rPr>
                  <a:t>Zodpovedajú negatívnej </a:t>
                </a:r>
                <a:r>
                  <a:rPr lang="sk-SK" sz="4000" dirty="0" err="1" smtClean="0">
                    <a:latin typeface="+mj-lt"/>
                  </a:rPr>
                  <a:t>autokorelačnej</a:t>
                </a:r>
                <a:r>
                  <a:rPr lang="sk-SK" sz="4000" dirty="0" smtClean="0">
                    <a:latin typeface="+mj-lt"/>
                  </a:rPr>
                  <a:t> funkcii (majú max tam, kde ona má min)</a:t>
                </a:r>
              </a:p>
            </p:txBody>
          </p:sp>
        </mc:Choice>
        <mc:Fallback xmlns="">
          <p:sp>
            <p:nvSpPr>
              <p:cNvPr id="7" name="Zástupný symbol obsah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0768"/>
                <a:ext cx="9144000" cy="5517232"/>
              </a:xfrm>
              <a:blipFill rotWithShape="0">
                <a:blip r:embed="rId2"/>
                <a:stretch>
                  <a:fillRect l="-1800" t="-1989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318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7158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Hranové frekvencie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lnSpcReduction="10000"/>
          </a:bodyPr>
          <a:lstStyle/>
          <a:p>
            <a:r>
              <a:rPr lang="sk-SK" sz="4000" dirty="0" smtClean="0">
                <a:latin typeface="+mj-lt"/>
              </a:rPr>
              <a:t>Na ich základe možno vytvoriť príznaky:</a:t>
            </a:r>
          </a:p>
          <a:p>
            <a:r>
              <a:rPr lang="sk-SK" sz="4000" b="1" dirty="0" smtClean="0">
                <a:latin typeface="+mj-lt"/>
              </a:rPr>
              <a:t>Hrubosť – </a:t>
            </a:r>
            <a:r>
              <a:rPr lang="sk-SK" sz="4000" dirty="0" smtClean="0">
                <a:latin typeface="+mj-lt"/>
              </a:rPr>
              <a:t>meria sa hustotou hrán, čím je jemnejšia textúry, tým je viac hrán</a:t>
            </a:r>
            <a:endParaRPr lang="sk-SK" sz="4000" b="1" dirty="0" smtClean="0">
              <a:latin typeface="+mj-lt"/>
            </a:endParaRPr>
          </a:p>
          <a:p>
            <a:r>
              <a:rPr lang="sk-SK" sz="4000" b="1" dirty="0" err="1" smtClean="0">
                <a:latin typeface="+mj-lt"/>
              </a:rPr>
              <a:t>Linearita</a:t>
            </a:r>
            <a:r>
              <a:rPr lang="sk-SK" sz="4000" b="1" dirty="0" smtClean="0">
                <a:latin typeface="+mj-lt"/>
              </a:rPr>
              <a:t> – </a:t>
            </a:r>
            <a:r>
              <a:rPr lang="sk-SK" sz="4000" dirty="0" smtClean="0">
                <a:latin typeface="+mj-lt"/>
              </a:rPr>
              <a:t>opakované objavenie sa dvojice hrán v konštantnej vzdialenosti v rovnakom smere</a:t>
            </a:r>
            <a:endParaRPr lang="sk-SK" sz="4000" b="1" dirty="0" smtClean="0">
              <a:latin typeface="+mj-lt"/>
            </a:endParaRPr>
          </a:p>
          <a:p>
            <a:r>
              <a:rPr lang="sk-SK" sz="4000" b="1" dirty="0" smtClean="0">
                <a:latin typeface="+mj-lt"/>
              </a:rPr>
              <a:t>Periodicita - </a:t>
            </a:r>
            <a:r>
              <a:rPr lang="sk-SK" sz="4000" dirty="0">
                <a:latin typeface="Calibri" panose="020F0502020204030204" pitchFamily="34" charset="0"/>
              </a:rPr>
              <a:t>opakované objavenie sa dvojice hrán v konštantnej vzdialenosti v </a:t>
            </a:r>
            <a:r>
              <a:rPr lang="sk-SK" sz="4000" dirty="0" smtClean="0">
                <a:latin typeface="Calibri" panose="020F0502020204030204" pitchFamily="34" charset="0"/>
              </a:rPr>
              <a:t>smere rovnobežnom so smerom hrany</a:t>
            </a:r>
            <a:endParaRPr lang="sk-SK" sz="4000" b="1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38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7158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Hranové frekvencie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r>
              <a:rPr lang="sk-SK" sz="4000" b="1" dirty="0" smtClean="0">
                <a:latin typeface="+mj-lt"/>
              </a:rPr>
              <a:t>Veľkosť – </a:t>
            </a:r>
            <a:r>
              <a:rPr lang="sk-SK" sz="4000" dirty="0" smtClean="0">
                <a:latin typeface="+mj-lt"/>
              </a:rPr>
              <a:t>opakované objavenie sa dvojice opačných hrán v smere, rovnobežnom so smerom hrany</a:t>
            </a:r>
          </a:p>
          <a:p>
            <a:endParaRPr lang="sk-SK" sz="4000" b="1" dirty="0" smtClean="0">
              <a:latin typeface="+mj-lt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57" y="3339599"/>
            <a:ext cx="7547886" cy="301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6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7158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Meranie dĺžky primitíva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 lvl="0"/>
            <a:r>
              <a:rPr lang="sk-SK" sz="4000" dirty="0" smtClean="0">
                <a:latin typeface="+mj-lt"/>
              </a:rPr>
              <a:t>Pri </a:t>
            </a:r>
            <a:r>
              <a:rPr lang="sk-SK" sz="4000" dirty="0">
                <a:latin typeface="+mj-lt"/>
              </a:rPr>
              <a:t>m</a:t>
            </a:r>
            <a:r>
              <a:rPr lang="sk-SK" sz="4000" dirty="0" smtClean="0">
                <a:latin typeface="+mj-lt"/>
              </a:rPr>
              <a:t>eraní dĺžky primitíva sa </a:t>
            </a:r>
            <a:r>
              <a:rPr lang="sk-SK" sz="4000" dirty="0" err="1" smtClean="0">
                <a:latin typeface="+mj-lt"/>
              </a:rPr>
              <a:t>textúrne</a:t>
            </a:r>
            <a:r>
              <a:rPr lang="sk-SK" sz="4000" dirty="0" smtClean="0">
                <a:latin typeface="+mj-lt"/>
              </a:rPr>
              <a:t> príznaky počítajú ako súvislé </a:t>
            </a:r>
            <a:r>
              <a:rPr lang="sk-SK" sz="4000" dirty="0" err="1" smtClean="0">
                <a:latin typeface="+mj-lt"/>
              </a:rPr>
              <a:t>pravdepo-dobnosti</a:t>
            </a:r>
            <a:r>
              <a:rPr lang="sk-SK" sz="4000" dirty="0" smtClean="0">
                <a:latin typeface="+mj-lt"/>
              </a:rPr>
              <a:t> dĺžky a šedej úrovne primitíva v textúre. </a:t>
            </a:r>
          </a:p>
          <a:p>
            <a:pPr lvl="0"/>
            <a:r>
              <a:rPr lang="sk-SK" sz="4000" dirty="0" err="1" smtClean="0">
                <a:latin typeface="Calibri" panose="020F0502020204030204" pitchFamily="34" charset="0"/>
              </a:rPr>
              <a:t>Primitívum</a:t>
            </a:r>
            <a:r>
              <a:rPr lang="sk-SK" sz="4000" dirty="0" smtClean="0">
                <a:latin typeface="Calibri" panose="020F0502020204030204" pitchFamily="34" charset="0"/>
              </a:rPr>
              <a:t> </a:t>
            </a:r>
            <a:r>
              <a:rPr lang="sk-SK" sz="4000" dirty="0">
                <a:latin typeface="Calibri" panose="020F0502020204030204" pitchFamily="34" charset="0"/>
              </a:rPr>
              <a:t>je maximálna súvislá množina </a:t>
            </a:r>
            <a:r>
              <a:rPr lang="sk-SK" sz="4000" dirty="0" err="1">
                <a:latin typeface="Calibri" panose="020F0502020204030204" pitchFamily="34" charset="0"/>
              </a:rPr>
              <a:t>pixlov</a:t>
            </a:r>
            <a:r>
              <a:rPr lang="sk-SK" sz="4000" dirty="0">
                <a:latin typeface="Calibri" panose="020F0502020204030204" pitchFamily="34" charset="0"/>
              </a:rPr>
              <a:t> konštantnej šedej úrovne </a:t>
            </a:r>
            <a:r>
              <a:rPr lang="sk-SK" sz="4000" dirty="0" err="1" smtClean="0">
                <a:latin typeface="Calibri" panose="020F0502020204030204" pitchFamily="34" charset="0"/>
              </a:rPr>
              <a:t>umiest-nených</a:t>
            </a:r>
            <a:r>
              <a:rPr lang="sk-SK" sz="4000" dirty="0" smtClean="0">
                <a:latin typeface="Calibri" panose="020F0502020204030204" pitchFamily="34" charset="0"/>
              </a:rPr>
              <a:t> </a:t>
            </a:r>
            <a:r>
              <a:rPr lang="sk-SK" sz="4000" dirty="0">
                <a:latin typeface="Calibri" panose="020F0502020204030204" pitchFamily="34" charset="0"/>
              </a:rPr>
              <a:t>v jednej línii, popisovaná šedou úrovňou, dĺžkou a smerom. </a:t>
            </a:r>
            <a:endParaRPr lang="sk-SK" sz="4000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sk-SK" sz="40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7956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7158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Meranie dĺžky primitíva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ástupný symbol obsahu 6"/>
              <p:cNvSpPr>
                <a:spLocks noGrp="1"/>
              </p:cNvSpPr>
              <p:nvPr>
                <p:ph idx="1"/>
              </p:nvPr>
            </p:nvSpPr>
            <p:spPr>
              <a:xfrm>
                <a:off x="0" y="988219"/>
                <a:ext cx="9144000" cy="5869781"/>
              </a:xfrm>
            </p:spPr>
            <p:txBody>
              <a:bodyPr>
                <a:normAutofit/>
              </a:bodyPr>
              <a:lstStyle/>
              <a:p>
                <a:pPr lvl="0"/>
                <a:r>
                  <a:rPr lang="sk-SK" sz="3600" dirty="0" smtClean="0">
                    <a:latin typeface="+mj-lt"/>
                  </a:rPr>
                  <a:t>Nech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 je počet primitív vo všetkých smeroch majúcich dĺžku </a:t>
                </a:r>
                <a:r>
                  <a:rPr lang="sk-SK" sz="3600" i="1" dirty="0" smtClean="0">
                    <a:latin typeface="Calibri" panose="020F0502020204030204" pitchFamily="34" charset="0"/>
                  </a:rPr>
                  <a:t>r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a šedú úroveň </a:t>
                </a:r>
                <a:r>
                  <a:rPr lang="sk-SK" sz="3600" i="1" dirty="0" smtClean="0">
                    <a:latin typeface="Calibri" panose="020F0502020204030204" pitchFamily="34" charset="0"/>
                  </a:rPr>
                  <a:t>a</a:t>
                </a:r>
              </a:p>
              <a:p>
                <a:pPr lvl="0"/>
                <a:r>
                  <a:rPr lang="sk-SK" sz="3600" dirty="0" smtClean="0">
                    <a:latin typeface="Calibri" panose="020F0502020204030204" pitchFamily="34" charset="0"/>
                  </a:rPr>
                  <a:t>Nech </a:t>
                </a:r>
                <a:r>
                  <a:rPr lang="sk-SK" sz="3600" i="1" dirty="0" smtClean="0">
                    <a:latin typeface="Calibri" panose="020F0502020204030204" pitchFamily="34" charset="0"/>
                  </a:rPr>
                  <a:t>M,N 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sú rozmery obrazu, </a:t>
                </a:r>
                <a:r>
                  <a:rPr lang="sk-SK" sz="3600" i="1" dirty="0" smtClean="0">
                    <a:latin typeface="Calibri" panose="020F0502020204030204" pitchFamily="34" charset="0"/>
                  </a:rPr>
                  <a:t>L</a:t>
                </a:r>
                <a:r>
                  <a:rPr lang="sk-SK" sz="3600" dirty="0" smtClean="0">
                    <a:latin typeface="Calibri" panose="020F0502020204030204" pitchFamily="34" charset="0"/>
                  </a:rPr>
                  <a:t> počet šedých úrovní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 - maximálna dĺžka primitíva v obraze a celkový počet behov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sk-SK" sz="3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  <m:e>
                        <m:nary>
                          <m:naryPr>
                            <m:chr m:val="∑"/>
                            <m:limLoc m:val="subSup"/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sSub>
                              <m:sSub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</m:sup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nary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, potom </a:t>
                </a:r>
              </a:p>
              <a:p>
                <a:pPr lvl="0"/>
                <a:r>
                  <a:rPr lang="sk-SK" sz="3600" dirty="0" smtClean="0">
                    <a:latin typeface="Calibri" panose="020F0502020204030204" pitchFamily="34" charset="0"/>
                  </a:rPr>
                  <a:t>Dôraz na krátke primitíva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sk-SK" sz="4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sk-SK" sz="4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sk-SK" sz="4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sk-SK" sz="400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sk-SK" sz="40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sk-SK" sz="40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sSub>
                              <m:sSubPr>
                                <m:ctrlPr>
                                  <a:rPr lang="sk-SK" sz="40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40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sk-SK" sz="40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</m:sup>
                          <m:e>
                            <m:f>
                              <m:fPr>
                                <m:ctrlPr>
                                  <a:rPr lang="sk-SK" sz="40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sk-SK" sz="40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sk-SK" sz="40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sk-SK" sz="40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sk-SK" sz="40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sk-SK" sz="40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sk-SK" sz="40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sk-SK" sz="4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sk-SK" sz="4000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lang="sk-SK" sz="4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nary>
                      </m:e>
                    </m:nary>
                  </m:oMath>
                </a14:m>
                <a:endParaRPr lang="sk-SK" sz="4000" dirty="0" smtClean="0">
                  <a:latin typeface="Calibri" panose="020F0502020204030204" pitchFamily="34" charset="0"/>
                </a:endParaRPr>
              </a:p>
              <a:p>
                <a:pPr lvl="0"/>
                <a:r>
                  <a:rPr lang="sk-SK" sz="3600" dirty="0" smtClean="0">
                    <a:latin typeface="Calibri" panose="020F0502020204030204" pitchFamily="34" charset="0"/>
                  </a:rPr>
                  <a:t>Dôraz na dlhé primitíva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sk-SK" sz="36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sk-SK" sz="36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sSub>
                              <m:sSub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</m:sup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sSup>
                              <m:sSup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nary>
                  </m:oMath>
                </a14:m>
                <a:endParaRPr lang="sk-SK" sz="3600" dirty="0" smtClean="0">
                  <a:latin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sk-SK" sz="40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7" name="Zástupný symbol obsah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88219"/>
                <a:ext cx="9144000" cy="5869781"/>
              </a:xfrm>
              <a:blipFill rotWithShape="0">
                <a:blip r:embed="rId2"/>
                <a:stretch>
                  <a:fillRect l="-1533" t="-1558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646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7158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Syntaktické popisy textúr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Sú založené na vyjadrení priestorových vzťahov pomocou slov generovaných nejakou gramatikou (keď sa primitíva pravidelne opakujú)</a:t>
            </a:r>
          </a:p>
          <a:p>
            <a:r>
              <a:rPr lang="sk-SK" sz="4000" dirty="0" smtClean="0">
                <a:latin typeface="+mj-lt"/>
              </a:rPr>
              <a:t>V reálnych textúrach bývajú </a:t>
            </a:r>
            <a:r>
              <a:rPr lang="sk-SK" sz="4000" dirty="0" err="1" smtClean="0">
                <a:latin typeface="+mj-lt"/>
              </a:rPr>
              <a:t>nepravidel-nosti</a:t>
            </a:r>
            <a:r>
              <a:rPr lang="sk-SK" sz="4000" dirty="0" smtClean="0">
                <a:latin typeface="+mj-lt"/>
              </a:rPr>
              <a:t> </a:t>
            </a:r>
            <a:r>
              <a:rPr lang="sk-SK" sz="4000" dirty="0" smtClean="0">
                <a:latin typeface="+mj-lt"/>
              </a:rPr>
              <a:t>a kazy, preto treba použiť v popise gramatík pravidlá umožňujúce variácie alebo použiť </a:t>
            </a:r>
            <a:r>
              <a:rPr lang="sk-SK" sz="4000" dirty="0" err="1" smtClean="0">
                <a:latin typeface="+mj-lt"/>
              </a:rPr>
              <a:t>stochastické</a:t>
            </a:r>
            <a:r>
              <a:rPr lang="sk-SK" sz="4000" dirty="0" smtClean="0">
                <a:latin typeface="+mj-lt"/>
              </a:rPr>
              <a:t> gramatiky</a:t>
            </a:r>
            <a:endParaRPr lang="sk-SK" sz="40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22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7158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Syntaktické popisy </a:t>
            </a:r>
            <a:r>
              <a:rPr lang="sk-SK" sz="5400" dirty="0" smtClean="0"/>
              <a:t>textúr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Gramatiky                                        tvarových                                                   reťazcov:</a:t>
            </a:r>
          </a:p>
          <a:p>
            <a:r>
              <a:rPr lang="sk-SK" sz="2400" dirty="0" smtClean="0">
                <a:latin typeface="+mj-lt"/>
              </a:rPr>
              <a:t>a) prijaté</a:t>
            </a:r>
          </a:p>
          <a:p>
            <a:r>
              <a:rPr lang="sk-SK" sz="2400" dirty="0">
                <a:latin typeface="+mj-lt"/>
              </a:rPr>
              <a:t>b</a:t>
            </a:r>
            <a:r>
              <a:rPr lang="sk-SK" sz="2400" dirty="0" smtClean="0">
                <a:latin typeface="+mj-lt"/>
              </a:rPr>
              <a:t>) odmietnuté</a:t>
            </a:r>
          </a:p>
          <a:p>
            <a:endParaRPr lang="sk-SK" sz="4000" dirty="0" smtClean="0">
              <a:latin typeface="Calibri" panose="020F0502020204030204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359" y="1149949"/>
            <a:ext cx="6563641" cy="358190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40213"/>
            <a:ext cx="6300191" cy="291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52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7158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Syntaktické popisy </a:t>
            </a:r>
            <a:r>
              <a:rPr lang="sk-SK" sz="5400" dirty="0" smtClean="0"/>
              <a:t>textúr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+mj-lt"/>
              </a:rPr>
              <a:t>Grafové gramatiky konštruujú rovinný graf rozloženia primitív. Musia poznať primitíva a priestorové vzťahy sa odrazia v štruktúre grafu</a:t>
            </a:r>
          </a:p>
          <a:p>
            <a:endParaRPr lang="sk-SK" sz="4000" dirty="0" smtClean="0">
              <a:latin typeface="Calibri" panose="020F0502020204030204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287" y="2814390"/>
            <a:ext cx="6681425" cy="354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57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71587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Syntaktické popisy </a:t>
            </a:r>
            <a:r>
              <a:rPr lang="sk-SK" sz="5400" dirty="0" smtClean="0"/>
              <a:t>textúr 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Calibri" panose="020F0502020204030204" pitchFamily="34" charset="0"/>
              </a:rPr>
              <a:t>Syntaktické metódy sú cenené pre ich schopnosť popísať textúry na viacerých hierarchických úrovniach</a:t>
            </a:r>
          </a:p>
          <a:p>
            <a:endParaRPr lang="sk-SK" sz="4000" dirty="0" smtClean="0">
              <a:latin typeface="Calibri" panose="020F0502020204030204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011624"/>
            <a:ext cx="6394685" cy="2450012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983" y="5425919"/>
            <a:ext cx="6528369" cy="14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6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88218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Použitie rozpoznávania textúr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Rozpoznávanei obrazcov a spracovanie obrazu 2015/2016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908721"/>
            <a:ext cx="9144000" cy="5949280"/>
          </a:xfrm>
        </p:spPr>
        <p:txBody>
          <a:bodyPr>
            <a:normAutofit fontScale="92500"/>
          </a:bodyPr>
          <a:lstStyle/>
          <a:p>
            <a:pPr lvl="0"/>
            <a:r>
              <a:rPr lang="sk-SK" sz="4000" dirty="0">
                <a:latin typeface="Calibri" panose="020F0502020204030204" pitchFamily="34" charset="0"/>
              </a:rPr>
              <a:t>P</a:t>
            </a:r>
            <a:r>
              <a:rPr lang="sk-SK" sz="4000" dirty="0" smtClean="0">
                <a:latin typeface="Calibri" panose="020F0502020204030204" pitchFamily="34" charset="0"/>
              </a:rPr>
              <a:t>ri </a:t>
            </a:r>
            <a:r>
              <a:rPr lang="sk-SK" sz="4000" dirty="0">
                <a:latin typeface="Calibri" panose="020F0502020204030204" pitchFamily="34" charset="0"/>
              </a:rPr>
              <a:t>vyhodnocovaní DPZ (úroda, stav </a:t>
            </a:r>
            <a:r>
              <a:rPr lang="sk-SK" sz="4000" dirty="0" err="1" smtClean="0">
                <a:latin typeface="Calibri" panose="020F0502020204030204" pitchFamily="34" charset="0"/>
              </a:rPr>
              <a:t>poškode-nia</a:t>
            </a:r>
            <a:r>
              <a:rPr lang="sk-SK" sz="4000" dirty="0" smtClean="0">
                <a:latin typeface="Calibri" panose="020F0502020204030204" pitchFamily="34" charset="0"/>
              </a:rPr>
              <a:t> lesa)</a:t>
            </a:r>
          </a:p>
          <a:p>
            <a:pPr lvl="0"/>
            <a:r>
              <a:rPr lang="sk-SK" sz="4000" dirty="0" smtClean="0">
                <a:latin typeface="Calibri" panose="020F0502020204030204" pitchFamily="34" charset="0"/>
              </a:rPr>
              <a:t>Automatická </a:t>
            </a:r>
            <a:r>
              <a:rPr lang="sk-SK" sz="4000" dirty="0">
                <a:latin typeface="Calibri" panose="020F0502020204030204" pitchFamily="34" charset="0"/>
              </a:rPr>
              <a:t>diagnóza pľúcnych ochorení z RTG snímok, </a:t>
            </a:r>
            <a:endParaRPr lang="sk-SK" sz="4000" dirty="0" smtClean="0">
              <a:latin typeface="Calibri" panose="020F0502020204030204" pitchFamily="34" charset="0"/>
            </a:endParaRPr>
          </a:p>
          <a:p>
            <a:pPr lvl="0"/>
            <a:r>
              <a:rPr lang="sk-SK" sz="4000" dirty="0" smtClean="0">
                <a:latin typeface="Calibri" panose="020F0502020204030204" pitchFamily="34" charset="0"/>
              </a:rPr>
              <a:t>Rozpoznávanie </a:t>
            </a:r>
            <a:r>
              <a:rPr lang="sk-SK" sz="4000" dirty="0">
                <a:latin typeface="Calibri" panose="020F0502020204030204" pitchFamily="34" charset="0"/>
              </a:rPr>
              <a:t>typov oblakov pri </a:t>
            </a:r>
            <a:r>
              <a:rPr lang="sk-SK" sz="4000" dirty="0" err="1" smtClean="0">
                <a:latin typeface="Calibri" panose="020F0502020204030204" pitchFamily="34" charset="0"/>
              </a:rPr>
              <a:t>meteorolo-gických</a:t>
            </a:r>
            <a:r>
              <a:rPr lang="sk-SK" sz="4000" dirty="0" smtClean="0">
                <a:latin typeface="Calibri" panose="020F0502020204030204" pitchFamily="34" charset="0"/>
              </a:rPr>
              <a:t> </a:t>
            </a:r>
            <a:r>
              <a:rPr lang="sk-SK" sz="4000" dirty="0">
                <a:latin typeface="Calibri" panose="020F0502020204030204" pitchFamily="34" charset="0"/>
              </a:rPr>
              <a:t>dátach. </a:t>
            </a:r>
            <a:endParaRPr lang="sk-SK" sz="4000" dirty="0" smtClean="0">
              <a:latin typeface="Calibri" panose="020F0502020204030204" pitchFamily="34" charset="0"/>
            </a:endParaRPr>
          </a:p>
          <a:p>
            <a:pPr lvl="0"/>
            <a:r>
              <a:rPr lang="sk-SK" sz="4000" dirty="0" smtClean="0">
                <a:latin typeface="Calibri" panose="020F0502020204030204" pitchFamily="34" charset="0"/>
              </a:rPr>
              <a:t>Klasifikácia </a:t>
            </a:r>
            <a:r>
              <a:rPr lang="sk-SK" sz="4000" dirty="0">
                <a:latin typeface="Calibri" panose="020F0502020204030204" pitchFamily="34" charset="0"/>
              </a:rPr>
              <a:t>ciest, budov, poľnohospodárskych oblastí, prírodných </a:t>
            </a:r>
            <a:r>
              <a:rPr lang="sk-SK" sz="4000" dirty="0" smtClean="0">
                <a:latin typeface="Calibri" panose="020F0502020204030204" pitchFamily="34" charset="0"/>
              </a:rPr>
              <a:t>objektov</a:t>
            </a:r>
          </a:p>
          <a:p>
            <a:pPr lvl="0"/>
            <a:r>
              <a:rPr lang="sk-SK" sz="4000" dirty="0">
                <a:latin typeface="Calibri" panose="020F0502020204030204" pitchFamily="34" charset="0"/>
              </a:rPr>
              <a:t>R</a:t>
            </a:r>
            <a:r>
              <a:rPr lang="sk-SK" sz="4000" dirty="0" smtClean="0">
                <a:latin typeface="Calibri" panose="020F0502020204030204" pitchFamily="34" charset="0"/>
              </a:rPr>
              <a:t>ozpoznávanie </a:t>
            </a:r>
            <a:r>
              <a:rPr lang="sk-SK" sz="4000" dirty="0">
                <a:latin typeface="Calibri" panose="020F0502020204030204" pitchFamily="34" charset="0"/>
              </a:rPr>
              <a:t>stromov do piatich </a:t>
            </a:r>
            <a:r>
              <a:rPr lang="sk-SK" sz="4000" dirty="0" smtClean="0">
                <a:latin typeface="Calibri" panose="020F0502020204030204" pitchFamily="34" charset="0"/>
              </a:rPr>
              <a:t>kategórií</a:t>
            </a:r>
            <a:endParaRPr lang="sk-SK" sz="40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16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2406</TotalTime>
  <Words>663</Words>
  <Application>Microsoft Office PowerPoint</Application>
  <PresentationFormat>Prezentácia na obrazovke (4:3)</PresentationFormat>
  <Paragraphs>111</Paragraphs>
  <Slides>19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19</vt:i4>
      </vt:variant>
    </vt:vector>
  </HeadingPairs>
  <TitlesOfParts>
    <vt:vector size="24" baseType="lpstr">
      <vt:lpstr>Calibri</vt:lpstr>
      <vt:lpstr>Cambria Math</vt:lpstr>
      <vt:lpstr>Constantia</vt:lpstr>
      <vt:lpstr>Wingdings 2</vt:lpstr>
      <vt:lpstr>Flow</vt:lpstr>
      <vt:lpstr>Základy počítačovej grafiky  a spracovania obrazu</vt:lpstr>
      <vt:lpstr> Čo je to textúra?</vt:lpstr>
      <vt:lpstr>Umelé textúry a definícia</vt:lpstr>
      <vt:lpstr>Popis textúry</vt:lpstr>
      <vt:lpstr>Metódy popisu textúr</vt:lpstr>
      <vt:lpstr>Štatistické metódy popisu</vt:lpstr>
      <vt:lpstr>Matice opakovaného objavenia</vt:lpstr>
      <vt:lpstr>Matice opakovaného objavenia II</vt:lpstr>
      <vt:lpstr>Matice opakovaného objavenia III</vt:lpstr>
      <vt:lpstr>Autokorelačná funkcia a hranové frekvencie</vt:lpstr>
      <vt:lpstr>Hranové frekvencie</vt:lpstr>
      <vt:lpstr>Hranové frekvencie II</vt:lpstr>
      <vt:lpstr>Meranie dĺžky primitíva</vt:lpstr>
      <vt:lpstr>Meranie dĺžky primitíva II</vt:lpstr>
      <vt:lpstr>Syntaktické popisy textúr</vt:lpstr>
      <vt:lpstr>Syntaktické popisy textúr II</vt:lpstr>
      <vt:lpstr>Syntaktické popisy textúr III</vt:lpstr>
      <vt:lpstr>Syntaktické popisy textúr IV</vt:lpstr>
      <vt:lpstr>Použitie rozpoznávania textúr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192</cp:revision>
  <dcterms:created xsi:type="dcterms:W3CDTF">2015-07-27T05:27:08Z</dcterms:created>
  <dcterms:modified xsi:type="dcterms:W3CDTF">2016-05-15T21:23:15Z</dcterms:modified>
</cp:coreProperties>
</file>