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62"/>
  </p:notesMasterIdLst>
  <p:sldIdLst>
    <p:sldId id="256" r:id="rId2"/>
    <p:sldId id="258" r:id="rId3"/>
    <p:sldId id="259" r:id="rId4"/>
    <p:sldId id="260" r:id="rId5"/>
    <p:sldId id="262" r:id="rId6"/>
    <p:sldId id="329" r:id="rId7"/>
    <p:sldId id="263" r:id="rId8"/>
    <p:sldId id="273" r:id="rId9"/>
    <p:sldId id="265" r:id="rId10"/>
    <p:sldId id="286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327" r:id="rId22"/>
    <p:sldId id="328" r:id="rId23"/>
    <p:sldId id="287" r:id="rId24"/>
    <p:sldId id="337" r:id="rId25"/>
    <p:sldId id="276" r:id="rId26"/>
    <p:sldId id="338" r:id="rId27"/>
    <p:sldId id="272" r:id="rId28"/>
    <p:sldId id="302" r:id="rId29"/>
    <p:sldId id="304" r:id="rId30"/>
    <p:sldId id="303" r:id="rId31"/>
    <p:sldId id="281" r:id="rId32"/>
    <p:sldId id="284" r:id="rId33"/>
    <p:sldId id="306" r:id="rId34"/>
    <p:sldId id="305" r:id="rId35"/>
    <p:sldId id="307" r:id="rId36"/>
    <p:sldId id="339" r:id="rId37"/>
    <p:sldId id="340" r:id="rId38"/>
    <p:sldId id="341" r:id="rId39"/>
    <p:sldId id="342" r:id="rId40"/>
    <p:sldId id="343" r:id="rId41"/>
    <p:sldId id="344" r:id="rId42"/>
    <p:sldId id="314" r:id="rId43"/>
    <p:sldId id="315" r:id="rId44"/>
    <p:sldId id="316" r:id="rId45"/>
    <p:sldId id="317" r:id="rId46"/>
    <p:sldId id="318" r:id="rId47"/>
    <p:sldId id="345" r:id="rId48"/>
    <p:sldId id="346" r:id="rId49"/>
    <p:sldId id="321" r:id="rId50"/>
    <p:sldId id="323" r:id="rId51"/>
    <p:sldId id="324" r:id="rId52"/>
    <p:sldId id="347" r:id="rId53"/>
    <p:sldId id="348" r:id="rId54"/>
    <p:sldId id="330" r:id="rId55"/>
    <p:sldId id="331" r:id="rId56"/>
    <p:sldId id="332" r:id="rId57"/>
    <p:sldId id="333" r:id="rId58"/>
    <p:sldId id="334" r:id="rId59"/>
    <p:sldId id="335" r:id="rId60"/>
    <p:sldId id="33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54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2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94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19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5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20C1-AD5D-45C6-A54E-1FB230BD3883}" type="datetime1">
              <a:rPr lang="en-US" smtClean="0"/>
              <a:t>2/24/2021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64A8A088-F919-4EAB-98C5-F18D67646624}" type="datetime1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5C62-D73F-4B9A-8AD3-9D9773729D8E}" type="datetime1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EE8C-2B6C-4D61-902D-D2AE7E190786}" type="datetime1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DF01-DC45-42F1-BCB2-309D5ECB1B86}" type="datetime1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E09E-CAA7-4D74-A3D1-88B47A289180}" type="datetime1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299FC-162A-43E6-B6D7-2CF5547BF195}" type="datetime1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C14F-4974-4A49-852F-79EF22097281}" type="datetime1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C19D2-9CF8-46B3-B716-B43E46697F93}" type="datetime1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2958-810C-4F38-B9DE-34E2ECB255F6}" type="datetime1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0D8F-DDF3-4BF8-AD4C-8B33F4BAE944}" type="datetime1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51D5E8-7723-4C75-BB78-68950E8C4E82}" type="datetime1">
              <a:rPr lang="en-US" smtClean="0"/>
              <a:t>2/24/2021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obrazcov</a:t>
            </a:r>
            <a:br>
              <a:rPr lang="sk-SK" dirty="0" smtClean="0"/>
            </a:br>
            <a:r>
              <a:rPr lang="sk-SK" dirty="0" smtClean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Snímanie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Základy vizuálneho vnímania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Ľudské vnímanie je </a:t>
            </a:r>
            <a:r>
              <a:rPr lang="sk-SK" sz="3600" dirty="0">
                <a:latin typeface="+mj-lt"/>
              </a:rPr>
              <a:t>citlivé na </a:t>
            </a:r>
            <a:r>
              <a:rPr lang="sk-SK" sz="3600" dirty="0" smtClean="0">
                <a:latin typeface="+mj-lt"/>
              </a:rPr>
              <a:t>kontrast</a:t>
            </a:r>
            <a:r>
              <a:rPr lang="sk-SK" sz="3600" dirty="0">
                <a:latin typeface="+mj-lt"/>
              </a:rPr>
              <a:t>, ostrosť, vnímanie hranice a farbu.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Každé </a:t>
            </a:r>
            <a:r>
              <a:rPr lang="sk-SK" sz="3600" dirty="0">
                <a:latin typeface="+mj-lt"/>
              </a:rPr>
              <a:t>z nich môže vytvárať vizuálne paradoxy</a:t>
            </a:r>
            <a:r>
              <a:rPr lang="sk-SK" sz="3600" dirty="0" smtClean="0">
                <a:latin typeface="+mj-lt"/>
              </a:rPr>
              <a:t>.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Uvedieme: 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Kontrast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Ostrosť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Hranicu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+mj-lt"/>
              </a:rPr>
              <a:t>F</a:t>
            </a:r>
            <a:r>
              <a:rPr lang="sk-SK" sz="3400" dirty="0" smtClean="0">
                <a:latin typeface="+mj-lt"/>
              </a:rPr>
              <a:t>arebné modely</a:t>
            </a:r>
            <a:endParaRPr lang="sk-SK" sz="34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Kontrast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Je to pomer medzi priemerným jasom objektu a pozadia, ľudské oko reaguje na jas logaritmicky.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Podmienený                                                                                                                kontrast ==&gt;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33" y="2996952"/>
            <a:ext cx="5887517" cy="384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Ostrosť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</a:t>
            </a:r>
            <a:r>
              <a:rPr lang="sk-SK" sz="3600" dirty="0">
                <a:latin typeface="+mj-lt"/>
              </a:rPr>
              <a:t>schopnosť nájsť detaily v obraze – ľudské oko je senzitívnejšie na náhle zmeny jasu </a:t>
            </a:r>
            <a:r>
              <a:rPr lang="sk-SK" sz="3600" dirty="0" smtClean="0">
                <a:latin typeface="+mj-lt"/>
              </a:rPr>
              <a:t>- </a:t>
            </a:r>
            <a:r>
              <a:rPr lang="sk-SK" sz="3600" dirty="0">
                <a:latin typeface="+mj-lt"/>
              </a:rPr>
              <a:t>m</a:t>
            </a:r>
            <a:r>
              <a:rPr lang="sk-SK" sz="3600" dirty="0" smtClean="0">
                <a:latin typeface="+mj-lt"/>
              </a:rPr>
              <a:t>inimálna </a:t>
            </a:r>
            <a:r>
              <a:rPr lang="sk-SK" sz="3600" dirty="0">
                <a:latin typeface="+mj-lt"/>
              </a:rPr>
              <a:t>vzdialenosť </a:t>
            </a:r>
            <a:r>
              <a:rPr lang="sk-SK" sz="3600" dirty="0" smtClean="0">
                <a:latin typeface="+mj-lt"/>
              </a:rPr>
              <a:t>dvoch rozlíšiteľných </a:t>
            </a:r>
            <a:r>
              <a:rPr lang="sk-SK" sz="3600" dirty="0">
                <a:latin typeface="+mj-lt"/>
              </a:rPr>
              <a:t>bodov je 0,16 mm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Rozlíšenie obrazu má byť také, aké je maximálne rozlíšenie pozorovateľa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Netreba za každú cenu naháňať </a:t>
            </a:r>
            <a:r>
              <a:rPr lang="sk-SK" sz="3600" dirty="0" err="1" smtClean="0">
                <a:latin typeface="+mj-lt"/>
              </a:rPr>
              <a:t>megapixle</a:t>
            </a:r>
            <a:endParaRPr lang="sk-SK" sz="36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Hranice objektu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Pre rozpoznávanie nesú najviac informácie</a:t>
            </a:r>
          </a:p>
          <a:p>
            <a:pPr>
              <a:spcBef>
                <a:spcPts val="30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Ebbinghausova</a:t>
            </a:r>
            <a:r>
              <a:rPr lang="sk-SK" sz="3600" dirty="0" smtClean="0">
                <a:latin typeface="Calibri" panose="020F0502020204030204" pitchFamily="34" charset="0"/>
              </a:rPr>
              <a:t> 					       ilúzia =====</a:t>
            </a:r>
            <a:r>
              <a:rPr lang="sk-SK" sz="3600" dirty="0"/>
              <a:t>&gt;</a:t>
            </a: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</a:endParaRPr>
          </a:p>
          <a:p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59" y="2420888"/>
            <a:ext cx="539145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Farba a farebné modely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r>
              <a:rPr lang="sk-SK" sz="3600" dirty="0">
                <a:latin typeface="+mj-lt"/>
              </a:rPr>
              <a:t>P</a:t>
            </a:r>
            <a:r>
              <a:rPr lang="sk-SK" sz="3600" dirty="0" smtClean="0">
                <a:latin typeface="+mj-lt"/>
              </a:rPr>
              <a:t>ri </a:t>
            </a:r>
            <a:r>
              <a:rPr lang="sk-SK" sz="3600" dirty="0">
                <a:latin typeface="+mj-lt"/>
              </a:rPr>
              <a:t>normálnom osvetlení je ľudské oko citlivejšie na farbu ako na </a:t>
            </a:r>
            <a:r>
              <a:rPr lang="sk-SK" sz="3600" dirty="0" smtClean="0">
                <a:latin typeface="+mj-lt"/>
              </a:rPr>
              <a:t>jas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- farebné modely 	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       aditívny RGB a CMYK </a:t>
            </a:r>
            <a:r>
              <a:rPr lang="sk-SK" sz="3600" dirty="0" err="1" smtClean="0">
                <a:latin typeface="+mj-lt"/>
              </a:rPr>
              <a:t>subtraktívny</a:t>
            </a:r>
            <a:endParaRPr lang="sk-SK" sz="3600" dirty="0" smtClean="0">
              <a:latin typeface="+mj-lt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47" y="2965357"/>
            <a:ext cx="7045353" cy="389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5224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Ďalšie ilúzie a paradoxy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17" y="1298904"/>
            <a:ext cx="8313983" cy="5559096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Modelovanie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Spojitá alebo diskrétna funkcia </a:t>
            </a:r>
            <a:r>
              <a:rPr lang="sk-SK" sz="3600" i="1" dirty="0" smtClean="0">
                <a:latin typeface="+mj-lt"/>
              </a:rPr>
              <a:t>f(x,y)</a:t>
            </a:r>
            <a:r>
              <a:rPr lang="sk-SK" sz="3600" dirty="0" smtClean="0">
                <a:latin typeface="+mj-lt"/>
              </a:rPr>
              <a:t>, ktorá pre </a:t>
            </a:r>
            <a:r>
              <a:rPr lang="sk-SK" sz="3600" i="1" dirty="0" smtClean="0">
                <a:latin typeface="+mj-lt"/>
              </a:rPr>
              <a:t>(x,y) </a:t>
            </a:r>
            <a:r>
              <a:rPr lang="sk-SK" sz="3600" dirty="0" smtClean="0">
                <a:latin typeface="+mj-lt"/>
              </a:rPr>
              <a:t>obsahuje hodnotu jasu</a:t>
            </a: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f(x,y) = i(x,y).r(x,y) - </a:t>
            </a:r>
            <a:r>
              <a:rPr lang="sk-SK" sz="3600" dirty="0" smtClean="0">
                <a:latin typeface="+mj-lt"/>
              </a:rPr>
              <a:t>zjednodušene</a:t>
            </a:r>
            <a:endParaRPr lang="sk-SK" sz="3600" i="1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i – </a:t>
            </a:r>
            <a:r>
              <a:rPr lang="sk-SK" sz="3600" dirty="0" smtClean="0">
                <a:latin typeface="+mj-lt"/>
              </a:rPr>
              <a:t>osvetlenie, 9000 cd – deň, 0,1 cd noc</a:t>
            </a: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r – </a:t>
            </a:r>
            <a:r>
              <a:rPr lang="sk-SK" sz="3600" dirty="0" smtClean="0">
                <a:latin typeface="+mj-lt"/>
              </a:rPr>
              <a:t>odrazivosť, 0,93 – sneh, 0,01 – hodváb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Preto má </a:t>
            </a:r>
            <a:r>
              <a:rPr lang="sk-SK" sz="3600" i="1" dirty="0" smtClean="0">
                <a:latin typeface="+mj-lt"/>
              </a:rPr>
              <a:t>f </a:t>
            </a:r>
            <a:r>
              <a:rPr lang="sk-SK" sz="3600" dirty="0" smtClean="0">
                <a:latin typeface="+mj-lt"/>
              </a:rPr>
              <a:t>hodnotu z intervalu </a:t>
            </a:r>
            <a:r>
              <a:rPr lang="sk-SK" sz="3600" i="1" dirty="0" smtClean="0">
                <a:latin typeface="+mj-lt"/>
              </a:rPr>
              <a:t>[0,L]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Snímanie (získanie)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8245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Zahrňuje vzorkovanie a </a:t>
            </a:r>
            <a:r>
              <a:rPr lang="sk-SK" sz="3600" dirty="0" err="1" smtClean="0">
                <a:latin typeface="Calibri" panose="020F0502020204030204" pitchFamily="34" charset="0"/>
              </a:rPr>
              <a:t>kvantovanie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Vzorkovanie zachytí analógový obraz do matice </a:t>
            </a:r>
            <a:r>
              <a:rPr lang="sk-SK" sz="3600" i="1" dirty="0" smtClean="0">
                <a:latin typeface="Calibri" panose="020F0502020204030204" pitchFamily="34" charset="0"/>
              </a:rPr>
              <a:t>M x N, </a:t>
            </a:r>
            <a:r>
              <a:rPr lang="sk-SK" sz="3600" dirty="0" smtClean="0">
                <a:latin typeface="Calibri" panose="020F0502020204030204" pitchFamily="34" charset="0"/>
              </a:rPr>
              <a:t>to je diskrétny digitálny obraz</a:t>
            </a:r>
            <a:endParaRPr lang="sk-SK" sz="3600" i="1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Kvantovanie</a:t>
            </a:r>
            <a:r>
              <a:rPr lang="sk-SK" sz="3600" dirty="0" smtClean="0">
                <a:latin typeface="Calibri" panose="020F0502020204030204" pitchFamily="34" charset="0"/>
              </a:rPr>
              <a:t> – spojitý obor hodnôt sa rozdelí na </a:t>
            </a:r>
            <a:r>
              <a:rPr lang="sk-SK" sz="3600" i="1" dirty="0" smtClean="0">
                <a:latin typeface="Calibri" panose="020F0502020204030204" pitchFamily="34" charset="0"/>
              </a:rPr>
              <a:t>K </a:t>
            </a:r>
            <a:r>
              <a:rPr lang="sk-SK" sz="3600" dirty="0" smtClean="0">
                <a:latin typeface="Calibri" panose="020F0502020204030204" pitchFamily="34" charset="0"/>
              </a:rPr>
              <a:t>intervalov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Pixel – </a:t>
            </a:r>
            <a:r>
              <a:rPr lang="sk-SK" sz="3600" dirty="0" err="1" smtClean="0">
                <a:latin typeface="Calibri" panose="020F0502020204030204" pitchFamily="34" charset="0"/>
              </a:rPr>
              <a:t>picture</a:t>
            </a:r>
            <a:r>
              <a:rPr lang="sk-SK" sz="3600" dirty="0" smtClean="0">
                <a:latin typeface="Calibri" panose="020F0502020204030204" pitchFamily="34" charset="0"/>
              </a:rPr>
              <a:t> element - nedeliteľný obrazový bod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" y="-15367"/>
            <a:ext cx="9140231" cy="6371718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23"/>
            <a:ext cx="9144000" cy="6364273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2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59"/>
            <a:ext cx="9144000" cy="636291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55"/>
            <a:ext cx="9126192" cy="5991945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7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8" y="1858"/>
            <a:ext cx="9168053" cy="601943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" y="0"/>
            <a:ext cx="9140268" cy="584792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4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24" y="0"/>
            <a:ext cx="9140267" cy="584792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2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53391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r"/>
            <a:r>
              <a:rPr lang="sk-SK" sz="5400" dirty="0" smtClean="0"/>
              <a:t>Vzorkovanie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  256x  256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1366x  768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1920x1080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4096x2304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8192x4608</a:t>
            </a:r>
            <a:endParaRPr lang="sk-SK" sz="3600" dirty="0">
              <a:latin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" y="140670"/>
            <a:ext cx="5709569" cy="61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r"/>
            <a:r>
              <a:rPr lang="sk-SK" sz="5400" dirty="0" err="1" smtClean="0"/>
              <a:t>Kvantovanie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pPr algn="r"/>
            <a:r>
              <a:rPr lang="sk-SK" sz="3600" dirty="0" smtClean="0">
                <a:latin typeface="+mj-lt"/>
              </a:rPr>
              <a:t>Môžu byť tiene,</a:t>
            </a:r>
          </a:p>
          <a:p>
            <a:pPr marL="0" indent="0" algn="r">
              <a:buNone/>
            </a:pPr>
            <a:r>
              <a:rPr lang="sk-SK" sz="3600" dirty="0">
                <a:latin typeface="+mj-lt"/>
              </a:rPr>
              <a:t>f</a:t>
            </a:r>
            <a:r>
              <a:rPr lang="sk-SK" sz="3600" dirty="0" smtClean="0">
                <a:latin typeface="+mj-lt"/>
              </a:rPr>
              <a:t>alošné kontúry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 Minimálne 100</a:t>
            </a:r>
          </a:p>
          <a:p>
            <a:pPr marL="0" indent="0" algn="r">
              <a:buNone/>
            </a:pPr>
            <a:r>
              <a:rPr lang="sk-SK" sz="3600" dirty="0">
                <a:latin typeface="+mj-lt"/>
              </a:rPr>
              <a:t>j</a:t>
            </a:r>
            <a:r>
              <a:rPr lang="sk-SK" sz="3600" dirty="0" smtClean="0">
                <a:latin typeface="+mj-lt"/>
              </a:rPr>
              <a:t>asových úrovní</a:t>
            </a:r>
          </a:p>
          <a:p>
            <a:pPr marL="0" indent="0" algn="r">
              <a:buNone/>
            </a:pPr>
            <a:r>
              <a:rPr lang="sk-SK" sz="3600" dirty="0" smtClean="0">
                <a:latin typeface="+mj-lt"/>
              </a:rPr>
              <a:t>aby nevznikali       </a:t>
            </a:r>
            <a:endParaRPr lang="sk-SK" sz="36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5392599" cy="591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Snímacie zariadenia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Digitálna (analógová) kamera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Fotoaparát (mobil), Skener, Laser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Medicínske snímacie zariadenia (CT, MRI, </a:t>
            </a:r>
            <a:r>
              <a:rPr lang="sk-SK" sz="3600" dirty="0" err="1" smtClean="0">
                <a:latin typeface="+mj-lt"/>
              </a:rPr>
              <a:t>Rtg</a:t>
            </a:r>
            <a:r>
              <a:rPr lang="sk-SK" sz="3600" dirty="0" smtClean="0">
                <a:latin typeface="+mj-lt"/>
              </a:rPr>
              <a:t>, PET ...)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+mj-lt"/>
              </a:rPr>
              <a:t>Shannonova </a:t>
            </a:r>
            <a:r>
              <a:rPr lang="sk-SK" sz="3600" u="sng" dirty="0">
                <a:latin typeface="+mj-lt"/>
              </a:rPr>
              <a:t>veta (o hustote vzorkovania</a:t>
            </a:r>
            <a:r>
              <a:rPr lang="sk-SK" sz="3600" u="sng" dirty="0" smtClean="0">
                <a:latin typeface="+mj-lt"/>
              </a:rPr>
              <a:t>): </a:t>
            </a:r>
            <a:r>
              <a:rPr lang="sk-SK" sz="3600" dirty="0" smtClean="0">
                <a:latin typeface="+mj-lt"/>
              </a:rPr>
              <a:t>Vzorkovanie má byť dvakrát hustejšie ako najmenší detail v obraze, kt. chceme zachytiť</a:t>
            </a:r>
            <a:endParaRPr lang="sk-SK" sz="3600" dirty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Prevzorkovanie</a:t>
            </a:r>
            <a:r>
              <a:rPr lang="sk-SK" sz="5400" dirty="0" smtClean="0"/>
              <a:t> a interpolácia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 nasnímaní niekedy znížime (zvýšime) hustotu vzorkovania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24944"/>
            <a:ext cx="3527726" cy="33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Prevzorkovanie</a:t>
            </a:r>
            <a:r>
              <a:rPr lang="sk-SK" sz="5400" dirty="0" smtClean="0"/>
              <a:t> a interpolácia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Novú hodnotu pixla v </a:t>
            </a:r>
            <a:r>
              <a:rPr lang="sk-SK" sz="3600" dirty="0" err="1">
                <a:latin typeface="Calibri" panose="020F0502020204030204" pitchFamily="34" charset="0"/>
              </a:rPr>
              <a:t>prevzorkovanom</a:t>
            </a:r>
            <a:r>
              <a:rPr lang="sk-SK" sz="3600" dirty="0">
                <a:latin typeface="Calibri" panose="020F0502020204030204" pitchFamily="34" charset="0"/>
              </a:rPr>
              <a:t> obraze vypočítame pomocou interpolácie:</a:t>
            </a: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Najbližší sused – bude mať rovnakú hodnotu ako najbližší pixel v pôvodnom obraze (vytvára artefakty)</a:t>
            </a:r>
          </a:p>
          <a:p>
            <a:pPr lvl="1"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Bilineárna interpolácia (je zložitejšia, ale presnejšia)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Bilineárna interpolácia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Nová hodnota pixla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zo 4 susedov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 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Z</a:t>
                </a:r>
                <a:r>
                  <a:rPr lang="sk-SK" sz="3600" dirty="0" smtClean="0">
                    <a:latin typeface="+mj-lt"/>
                  </a:rPr>
                  <a:t>a predpokladu, že tí majú 		         súradnice: (0,0), (0,1), (1,0), (1,1),          	       potom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endParaRPr lang="sk-SK" sz="3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1,0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sk-SK" sz="3600" b="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  <a:blipFill rotWithShape="0">
                <a:blip r:embed="rId3"/>
                <a:stretch>
                  <a:fillRect l="-1333" t="-285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94817"/>
            <a:ext cx="2875383" cy="402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Vlastnosti sú metrické a </a:t>
            </a:r>
            <a:r>
              <a:rPr lang="sk-SK" sz="3600" dirty="0" err="1" smtClean="0">
                <a:latin typeface="Calibri" panose="020F0502020204030204" pitchFamily="34" charset="0"/>
              </a:rPr>
              <a:t>topologické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Metrika (aproximácia euklidovskej)</a:t>
            </a:r>
          </a:p>
          <a:p>
            <a:pPr lvl="1"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Manhattanská</a:t>
            </a:r>
            <a:r>
              <a:rPr lang="sk-SK" sz="3600" dirty="0" smtClean="0">
                <a:latin typeface="Calibri" panose="020F0502020204030204" pitchFamily="34" charset="0"/>
              </a:rPr>
              <a:t> – </a:t>
            </a:r>
          </a:p>
          <a:p>
            <a:pPr marL="393192" lvl="1" indent="0">
              <a:spcBef>
                <a:spcPts val="1200"/>
              </a:spcBef>
              <a:buNone/>
            </a:pPr>
            <a:r>
              <a:rPr lang="sk-SK" sz="3600" i="1" dirty="0" smtClean="0">
                <a:latin typeface="+mj-lt"/>
              </a:rPr>
              <a:t>d</a:t>
            </a:r>
            <a:r>
              <a:rPr lang="sk-SK" sz="3600" i="1" baseline="-25000" dirty="0" smtClean="0">
                <a:latin typeface="+mj-lt"/>
              </a:rPr>
              <a:t>4 </a:t>
            </a:r>
            <a:r>
              <a:rPr lang="sk-SK" sz="3600" i="1" dirty="0">
                <a:latin typeface="+mj-lt"/>
              </a:rPr>
              <a:t>[(i, j), (h, k)] =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i - h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+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j – k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endParaRPr lang="sk-SK" sz="3600" dirty="0">
              <a:latin typeface="+mj-lt"/>
            </a:endParaRP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Šachovnicová –</a:t>
            </a:r>
          </a:p>
          <a:p>
            <a:pPr marL="393192" lvl="1" indent="0">
              <a:spcBef>
                <a:spcPts val="1200"/>
              </a:spcBef>
              <a:buNone/>
            </a:pPr>
            <a:r>
              <a:rPr lang="sk-SK" sz="3600" i="1" dirty="0">
                <a:latin typeface="+mj-lt"/>
              </a:rPr>
              <a:t>d</a:t>
            </a:r>
            <a:r>
              <a:rPr lang="sk-SK" sz="3600" i="1" baseline="-25000" dirty="0">
                <a:latin typeface="+mj-lt"/>
              </a:rPr>
              <a:t>8 </a:t>
            </a:r>
            <a:r>
              <a:rPr lang="sk-SK" sz="3600" i="1" dirty="0">
                <a:latin typeface="+mj-lt"/>
              </a:rPr>
              <a:t>[(i, j), (h, k)] = </a:t>
            </a:r>
            <a:r>
              <a:rPr lang="sk-SK" sz="3600" dirty="0">
                <a:latin typeface="+mj-lt"/>
              </a:rPr>
              <a:t>max</a:t>
            </a:r>
            <a:r>
              <a:rPr lang="sk-SK" sz="3600" i="1" dirty="0">
                <a:latin typeface="+mj-lt"/>
              </a:rPr>
              <a:t> </a:t>
            </a:r>
            <a:r>
              <a:rPr lang="sk-SK" sz="3600" dirty="0">
                <a:latin typeface="+mj-lt"/>
              </a:rPr>
              <a:t>{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i - h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,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i="1" dirty="0">
                <a:latin typeface="+mj-lt"/>
              </a:rPr>
              <a:t>j – k </a:t>
            </a:r>
            <a:r>
              <a:rPr lang="sk-SK" sz="36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600" dirty="0" smtClean="0">
                <a:latin typeface="+mj-lt"/>
              </a:rPr>
              <a:t>} </a:t>
            </a: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4-(8-) </a:t>
            </a:r>
            <a:r>
              <a:rPr lang="sk-SK" sz="3600" b="1" dirty="0" smtClean="0">
                <a:latin typeface="Calibri" panose="020F0502020204030204" pitchFamily="34" charset="0"/>
              </a:rPr>
              <a:t>okolie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</a:rPr>
              <a:t>pixla</a:t>
            </a:r>
            <a:r>
              <a:rPr lang="sk-SK" sz="3600" dirty="0" smtClean="0">
                <a:latin typeface="Calibri" panose="020F0502020204030204" pitchFamily="34" charset="0"/>
              </a:rPr>
              <a:t>,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4-(8-) </a:t>
            </a:r>
            <a:r>
              <a:rPr lang="sk-SK" sz="3600" b="1" dirty="0" err="1" smtClean="0">
                <a:latin typeface="Calibri" panose="020F0502020204030204" pitchFamily="34" charset="0"/>
              </a:rPr>
              <a:t>susednosť</a:t>
            </a:r>
            <a:r>
              <a:rPr lang="sk-SK" sz="3600" dirty="0" smtClean="0">
                <a:latin typeface="Calibri" panose="020F0502020204030204" pitchFamily="34" charset="0"/>
              </a:rPr>
              <a:t>, </a:t>
            </a:r>
          </a:p>
          <a:p>
            <a:pPr>
              <a:spcBef>
                <a:spcPts val="3000"/>
              </a:spcBef>
            </a:pPr>
            <a:r>
              <a:rPr lang="sk-SK" sz="3600" b="1" dirty="0" smtClean="0">
                <a:latin typeface="Calibri" panose="020F0502020204030204" pitchFamily="34" charset="0"/>
              </a:rPr>
              <a:t>cesta</a:t>
            </a:r>
            <a:r>
              <a:rPr lang="sk-SK" sz="3600" dirty="0" smtClean="0">
                <a:latin typeface="Calibri" panose="020F0502020204030204" pitchFamily="34" charset="0"/>
              </a:rPr>
              <a:t> ako postupnosť susedných pixlov, </a:t>
            </a:r>
            <a:r>
              <a:rPr lang="sk-SK" sz="3600" b="1" dirty="0" smtClean="0">
                <a:latin typeface="Calibri" panose="020F0502020204030204" pitchFamily="34" charset="0"/>
              </a:rPr>
              <a:t>súvislá oblasť</a:t>
            </a:r>
            <a:r>
              <a:rPr lang="sk-SK" sz="3600" dirty="0" smtClean="0">
                <a:latin typeface="Calibri" panose="020F0502020204030204" pitchFamily="34" charset="0"/>
              </a:rPr>
              <a:t>, v nej z každého pixla do každého vedie cesta, </a:t>
            </a:r>
            <a:r>
              <a:rPr lang="sk-SK" sz="3600" b="1" dirty="0" smtClean="0">
                <a:latin typeface="Calibri" panose="020F0502020204030204" pitchFamily="34" charset="0"/>
              </a:rPr>
              <a:t>diera </a:t>
            </a:r>
            <a:r>
              <a:rPr lang="sk-SK" sz="3600" dirty="0" smtClean="0">
                <a:latin typeface="Calibri" panose="020F0502020204030204" pitchFamily="34" charset="0"/>
              </a:rPr>
              <a:t>ako pozadie vo vnútri objektu</a:t>
            </a:r>
            <a:endParaRPr lang="sk-SK" sz="3600" b="1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Oblasť má </a:t>
            </a:r>
            <a:r>
              <a:rPr lang="sk-SK" sz="3600" b="1" dirty="0" smtClean="0">
                <a:latin typeface="Calibri" panose="020F0502020204030204" pitchFamily="34" charset="0"/>
              </a:rPr>
              <a:t>hranicu</a:t>
            </a:r>
            <a:r>
              <a:rPr lang="sk-SK" sz="3600" dirty="0" smtClean="0">
                <a:latin typeface="Calibri" panose="020F0502020204030204" pitchFamily="34" charset="0"/>
              </a:rPr>
              <a:t> (globálny pojem)</a:t>
            </a:r>
            <a:endParaRPr lang="sk-SK" sz="36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882" y="1683260"/>
            <a:ext cx="3872118" cy="167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Topologické</a:t>
            </a:r>
            <a:r>
              <a:rPr lang="sk-SK" sz="3600" dirty="0" smtClean="0">
                <a:latin typeface="Calibri" panose="020F0502020204030204" pitchFamily="34" charset="0"/>
              </a:rPr>
              <a:t> vlastnosti sú invariantné voči afinným transformáciám</a:t>
            </a:r>
          </a:p>
          <a:p>
            <a:pPr marL="274320" lvl="1" indent="-274320">
              <a:spcBef>
                <a:spcPts val="1800"/>
              </a:spcBef>
              <a:buClr>
                <a:schemeClr val="accent3"/>
              </a:buClr>
              <a:buSzPct val="95000"/>
            </a:pPr>
            <a:r>
              <a:rPr lang="sk-SK" sz="3600" dirty="0" smtClean="0">
                <a:latin typeface="Calibri" panose="020F0502020204030204" pitchFamily="34" charset="0"/>
              </a:rPr>
              <a:t>Eulerovo číslo = </a:t>
            </a:r>
            <a:r>
              <a:rPr lang="sk-SK" sz="3600" dirty="0" smtClean="0">
                <a:latin typeface="+mj-lt"/>
              </a:rPr>
              <a:t>S </a:t>
            </a:r>
            <a:r>
              <a:rPr lang="sk-SK" sz="3600" dirty="0">
                <a:latin typeface="+mj-lt"/>
              </a:rPr>
              <a:t>– H, kde S je počet súvislých oblastí a H je počet </a:t>
            </a:r>
            <a:r>
              <a:rPr lang="sk-SK" sz="3600" dirty="0" smtClean="0">
                <a:latin typeface="+mj-lt"/>
              </a:rPr>
              <a:t>dier</a:t>
            </a:r>
          </a:p>
          <a:p>
            <a:pPr marL="274320" lvl="1" indent="-274320">
              <a:spcBef>
                <a:spcPts val="1800"/>
              </a:spcBef>
              <a:buClr>
                <a:schemeClr val="accent3"/>
              </a:buClr>
              <a:buSzPct val="95000"/>
            </a:pPr>
            <a:r>
              <a:rPr lang="sk-SK" sz="3600" dirty="0" smtClean="0">
                <a:latin typeface="+mj-lt"/>
              </a:rPr>
              <a:t>Konvexnosť </a:t>
            </a:r>
          </a:p>
          <a:p>
            <a:pPr marL="0" lvl="1" indent="0">
              <a:spcBef>
                <a:spcPts val="1800"/>
              </a:spcBef>
              <a:buClr>
                <a:schemeClr val="accent3"/>
              </a:buClr>
              <a:buSzPct val="95000"/>
              <a:buNone/>
            </a:pP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 a konkávnosť</a:t>
            </a:r>
            <a:endParaRPr lang="sk-SK" sz="3600" dirty="0">
              <a:latin typeface="+mj-lt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691" y="4509120"/>
            <a:ext cx="5580112" cy="13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Ortogonálna</a:t>
            </a:r>
            <a:r>
              <a:rPr lang="sk-SK" sz="5400" dirty="0" smtClean="0"/>
              <a:t> mriežka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4640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vzorkovaní uvažujeme </a:t>
            </a:r>
            <a:r>
              <a:rPr lang="sk-SK" sz="3600" dirty="0" err="1" smtClean="0">
                <a:latin typeface="Calibri" panose="020F0502020204030204" pitchFamily="34" charset="0"/>
              </a:rPr>
              <a:t>ortogonálnu</a:t>
            </a:r>
            <a:r>
              <a:rPr lang="sk-SK" sz="3600" dirty="0" smtClean="0">
                <a:latin typeface="Calibri" panose="020F0502020204030204" pitchFamily="34" charset="0"/>
              </a:rPr>
              <a:t> mriežku (aj keď vytvára paradoxy):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a) rôznobežky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</a:rPr>
              <a:t>sa nepretínajú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b) kružnica 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</a:rPr>
              <a:t>priamkou tiež</a:t>
            </a:r>
          </a:p>
          <a:p>
            <a:endParaRPr lang="sk-SK" sz="4400" dirty="0" smtClean="0">
              <a:latin typeface="Calibri" panose="020F0502020204030204" pitchFamily="34" charset="0"/>
            </a:endParaRPr>
          </a:p>
          <a:p>
            <a:endParaRPr lang="sk-SK" sz="4400" dirty="0" smtClean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94" y="2813005"/>
            <a:ext cx="5847074" cy="327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Histogram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Zobrazuje na osi </a:t>
            </a:r>
            <a:r>
              <a:rPr lang="sk-SK" sz="3600" i="1" dirty="0" smtClean="0">
                <a:latin typeface="Calibri" panose="020F0502020204030204" pitchFamily="34" charset="0"/>
              </a:rPr>
              <a:t>y </a:t>
            </a:r>
            <a:r>
              <a:rPr lang="sk-SK" sz="3600" dirty="0" smtClean="0">
                <a:latin typeface="Calibri" panose="020F0502020204030204" pitchFamily="34" charset="0"/>
              </a:rPr>
              <a:t>početnosť jasových úrovní v obraze (tie sú na osi </a:t>
            </a:r>
            <a:r>
              <a:rPr lang="sk-SK" sz="3600" i="1" dirty="0" smtClean="0">
                <a:latin typeface="Calibri" panose="020F0502020204030204" pitchFamily="34" charset="0"/>
              </a:rPr>
              <a:t>x</a:t>
            </a:r>
            <a:r>
              <a:rPr lang="sk-SK" sz="3600" dirty="0" smtClean="0">
                <a:latin typeface="Calibri" panose="020F0502020204030204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Je to globálna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</a:rPr>
              <a:t>  informácia o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</a:rPr>
              <a:t>  intenzite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</a:rPr>
              <a:t>  (jase) obrazu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736" y="2893183"/>
            <a:ext cx="5580112" cy="39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Kvalita obrazu (šum)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Kvalita ako rozdiel medzi ideálnym obrazom </a:t>
                </a:r>
                <a:r>
                  <a:rPr lang="sk-SK" sz="3600" i="1" dirty="0" smtClean="0">
                    <a:latin typeface="+mj-lt"/>
                  </a:rPr>
                  <a:t>g</a:t>
                </a:r>
                <a:r>
                  <a:rPr lang="sk-SK" sz="3600" dirty="0" smtClean="0">
                    <a:latin typeface="+mj-lt"/>
                  </a:rPr>
                  <a:t> a skutočným obrazom </a:t>
                </a:r>
                <a:r>
                  <a:rPr lang="sk-SK" sz="3600" i="1" dirty="0" smtClean="0">
                    <a:latin typeface="+mj-lt"/>
                  </a:rPr>
                  <a:t>f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Skutočné obrazy sú vždy zašumené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Pomer signálu a šumu </a:t>
                </a:r>
                <a:r>
                  <a:rPr lang="sk-SK" sz="3600" i="1" dirty="0" smtClean="0">
                    <a:latin typeface="+mj-lt"/>
                  </a:rPr>
                  <a:t>SNR = F/E,</a:t>
                </a: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kde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sk-SK" sz="3600" dirty="0" smtClean="0">
                    <a:latin typeface="+mj-lt"/>
                  </a:rPr>
                  <a:t> a rozloženie šumu je</a:t>
                </a:r>
                <a14:m>
                  <m:oMath xmlns:m="http://schemas.openxmlformats.org/officeDocument/2006/math">
                    <m:r>
                      <a:rPr lang="sk-SK" sz="360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2789328" cy="2448272"/>
          </a:xfrm>
        </p:spPr>
        <p:txBody>
          <a:bodyPr>
            <a:normAutofit fontScale="90000"/>
          </a:bodyPr>
          <a:lstStyle/>
          <a:p>
            <a:r>
              <a:rPr lang="sk-SK" sz="5400" dirty="0" smtClean="0"/>
              <a:t>  Pomer </a:t>
            </a:r>
            <a:br>
              <a:rPr lang="sk-SK" sz="5400" dirty="0" smtClean="0"/>
            </a:br>
            <a:r>
              <a:rPr lang="sk-SK" sz="5400" dirty="0" smtClean="0"/>
              <a:t>  signálu </a:t>
            </a:r>
            <a:br>
              <a:rPr lang="sk-SK" sz="5400" dirty="0" smtClean="0"/>
            </a:br>
            <a:r>
              <a:rPr lang="sk-SK" sz="5400" dirty="0" smtClean="0"/>
              <a:t>  a šumu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pic>
        <p:nvPicPr>
          <p:cNvPr id="11" name="Zástupný symbol obsahu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29" y="0"/>
            <a:ext cx="6356350" cy="6356350"/>
          </a:xfrm>
        </p:spPr>
      </p:pic>
    </p:spTree>
    <p:extLst>
      <p:ext uri="{BB962C8B-B14F-4D97-AF65-F5344CB8AC3E}">
        <p14:creationId xmlns:p14="http://schemas.microsoft.com/office/powerpoint/2010/main" val="30967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Typy šum</a:t>
            </a:r>
            <a:r>
              <a:rPr lang="sk-SK" sz="5400" dirty="0"/>
              <a:t>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Biely šum -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Aditívny šum -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Gaussovský</a:t>
                </a:r>
                <a:r>
                  <a:rPr lang="sk-SK" sz="3600" dirty="0" smtClean="0">
                    <a:latin typeface="+mj-lt"/>
                  </a:rPr>
                  <a:t> šum – šum je náhodná premenná s normálnym rozdelením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Aditívny </a:t>
                </a:r>
                <a:r>
                  <a:rPr lang="sk-SK" sz="3600" dirty="0" err="1" smtClean="0">
                    <a:latin typeface="+mj-lt"/>
                  </a:rPr>
                  <a:t>Gaussovský</a:t>
                </a:r>
                <a:r>
                  <a:rPr lang="sk-SK" sz="3600" dirty="0" smtClean="0">
                    <a:latin typeface="+mj-lt"/>
                  </a:rPr>
                  <a:t> šum s nulovou strednou hodnotou a odchýlkou </a:t>
                </a:r>
                <a:r>
                  <a:rPr lang="el-GR" sz="3600" dirty="0" smtClean="0">
                    <a:latin typeface="+mj-lt"/>
                  </a:rPr>
                  <a:t>σ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5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Typy šumu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Multiplikatívny</a:t>
                </a:r>
                <a:r>
                  <a:rPr lang="sk-SK" sz="3600" dirty="0" smtClean="0">
                    <a:latin typeface="+mj-lt"/>
                  </a:rPr>
                  <a:t> – </a:t>
                </a:r>
                <a:endParaRPr lang="sk-SK" sz="36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)(1+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2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Kvantizačný</a:t>
                </a:r>
                <a:r>
                  <a:rPr lang="sk-SK" sz="3600" dirty="0" smtClean="0">
                    <a:latin typeface="+mj-lt"/>
                  </a:rPr>
                  <a:t> – málo úrovní </a:t>
                </a:r>
                <a:r>
                  <a:rPr lang="sk-SK" sz="3600" dirty="0" err="1" smtClean="0">
                    <a:latin typeface="+mj-lt"/>
                  </a:rPr>
                  <a:t>kvantovania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Impulzný – jeden pixel sa výrazne líši od ostatných </a:t>
                </a:r>
                <a:r>
                  <a:rPr lang="sk-SK" sz="3600" dirty="0" err="1" smtClean="0">
                    <a:latin typeface="+mj-lt"/>
                  </a:rPr>
                  <a:t>pixlov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Salt&amp;pepper</a:t>
                </a:r>
                <a:r>
                  <a:rPr lang="sk-SK" sz="3600" dirty="0" smtClean="0">
                    <a:latin typeface="+mj-lt"/>
                  </a:rPr>
                  <a:t> – čiernobiely impulzný šum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84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krivka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Vyjadruje hustotu (početnosť) normálneho rozdelenia pravdepodobnosti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Má dve premenné, strednú hodnotu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smerodajnú odchýlku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Vzťah opisujúci </a:t>
                </a:r>
                <a:r>
                  <a:rPr lang="sk-SK" sz="3600" dirty="0" err="1" smtClean="0">
                    <a:latin typeface="+mj-lt"/>
                  </a:rPr>
                  <a:t>Gaussovu</a:t>
                </a:r>
                <a:r>
                  <a:rPr lang="sk-SK" sz="3600" dirty="0" smtClean="0">
                    <a:latin typeface="+mj-lt"/>
                  </a:rPr>
                  <a:t> krivku je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7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Všeobecná </a:t>
                </a:r>
                <a:r>
                  <a:rPr lang="sk-SK" sz="3600" dirty="0" err="1" smtClean="0">
                    <a:latin typeface="+mj-lt"/>
                  </a:rPr>
                  <a:t>Gaussova</a:t>
                </a:r>
                <a:r>
                  <a:rPr lang="sk-SK" sz="3600" dirty="0" smtClean="0">
                    <a:latin typeface="+mj-lt"/>
                  </a:rPr>
                  <a:t> funkcia má tvar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to má byť funkcia hustoty </a:t>
                </a:r>
                <a:r>
                  <a:rPr lang="sk-SK" sz="3600" dirty="0" err="1" smtClean="0">
                    <a:latin typeface="+mj-lt"/>
                  </a:rPr>
                  <a:t>pravdepodobnos</a:t>
                </a:r>
                <a:r>
                  <a:rPr lang="sk-SK" sz="3600" dirty="0" smtClean="0">
                    <a:latin typeface="+mj-lt"/>
                  </a:rPr>
                  <a:t>-ti, potom jej integrál sa musí rovnať jednej, čiže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Túto normalizačnú podmienku splníme vhodnou voľbou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1781" r="-1800" b="-368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Najjednoduchšia </a:t>
                </a:r>
                <a:r>
                  <a:rPr lang="sk-SK" sz="3600" dirty="0" err="1" smtClean="0">
                    <a:latin typeface="+mj-lt"/>
                  </a:rPr>
                  <a:t>Gaussova</a:t>
                </a:r>
                <a:r>
                  <a:rPr lang="sk-SK" sz="3600" dirty="0" smtClean="0">
                    <a:latin typeface="+mj-lt"/>
                  </a:rPr>
                  <a:t> funkcia má tvar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Jej integrál sa rovná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rad>
                  </m:oMath>
                </a14:m>
                <a:r>
                  <a:rPr lang="sk-SK" sz="3600" dirty="0" smtClean="0">
                    <a:latin typeface="+mj-lt"/>
                  </a:rPr>
                  <a:t>, čiže normalizovaná verzia má tvar </a:t>
                </a:r>
                <a:r>
                  <a:rPr lang="sk-SK" sz="3600" dirty="0"/>
                  <a:t>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rad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nemá vplyv na hodnotu integrálu, iba posúva funkciu pozdĺž osi </a:t>
                </a:r>
                <a:r>
                  <a:rPr lang="sk-SK" sz="3600" i="1" dirty="0" smtClean="0">
                    <a:latin typeface="+mj-lt"/>
                  </a:rPr>
                  <a:t>x</a:t>
                </a:r>
                <a:endParaRPr lang="en-GB" sz="3600" i="1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GB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graf funkcie rozširuje</a:t>
                </a:r>
                <a:endParaRPr lang="sk-SK" sz="3600" dirty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2850" r="-2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56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rozširovaní grafu sa zväčšuje integrál faktorom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všeobecná normalizovaná verzia </a:t>
                </a:r>
                <a:r>
                  <a:rPr lang="sk-SK" sz="3600" dirty="0" err="1" smtClean="0">
                    <a:latin typeface="+mj-lt"/>
                  </a:rPr>
                  <a:t>Gaussovej</a:t>
                </a:r>
                <a:r>
                  <a:rPr lang="sk-SK" sz="3600" dirty="0" smtClean="0">
                    <a:latin typeface="+mj-lt"/>
                  </a:rPr>
                  <a:t> funkcie musí mať tvar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má potom význam strednej hodnoty a 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smerodajnej odchýlky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9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platí: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sk-SK" sz="3600" dirty="0"/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sk-SK" sz="3600" dirty="0"/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sk-SK" sz="3600" dirty="0"/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9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16632"/>
                <a:ext cx="9144000" cy="936104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sk-SK" sz="5400" dirty="0" smtClean="0"/>
                  <a:t>Pravidlo 3</a:t>
                </a:r>
                <a14:m>
                  <m:oMath xmlns:m="http://schemas.openxmlformats.org/officeDocument/2006/math">
                    <m:r>
                      <a:rPr lang="sk-SK" sz="5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sk-SK" sz="5400" dirty="0"/>
              </a:p>
            </p:txBody>
          </p:sp>
        </mc:Choice>
        <mc:Fallback xmlns="">
          <p:sp>
            <p:nvSpPr>
              <p:cNvPr id="2" name="Nadpi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16632"/>
                <a:ext cx="9144000" cy="936104"/>
              </a:xfrm>
              <a:blipFill rotWithShape="0">
                <a:blip r:embed="rId2"/>
                <a:stretch>
                  <a:fillRect t="-10390" b="-4480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 algn="ctr">
              <a:buNone/>
            </a:pPr>
            <a:r>
              <a:rPr lang="sk-SK" sz="4200" dirty="0" smtClean="0">
                <a:latin typeface="Calibri" panose="020F0502020204030204" pitchFamily="34" charset="0"/>
              </a:rPr>
              <a:t>(68,26%, 95,45%,99,73%)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597" y="1078605"/>
            <a:ext cx="6770805" cy="4707197"/>
          </a:xfrm>
          <a:prstGeom prst="rect">
            <a:avLst/>
          </a:prstGeom>
        </p:spPr>
      </p:pic>
      <p:sp>
        <p:nvSpPr>
          <p:cNvPr id="12" name="Šípka doľava 11"/>
          <p:cNvSpPr/>
          <p:nvPr/>
        </p:nvSpPr>
        <p:spPr>
          <a:xfrm>
            <a:off x="4860032" y="1340769"/>
            <a:ext cx="648072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ľava 12"/>
          <p:cNvSpPr/>
          <p:nvPr/>
        </p:nvSpPr>
        <p:spPr>
          <a:xfrm>
            <a:off x="4860032" y="1626575"/>
            <a:ext cx="1584176" cy="1956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Šípka doprava 15"/>
          <p:cNvSpPr/>
          <p:nvPr/>
        </p:nvSpPr>
        <p:spPr>
          <a:xfrm>
            <a:off x="3563888" y="1340769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Šípka doprava 16"/>
          <p:cNvSpPr/>
          <p:nvPr/>
        </p:nvSpPr>
        <p:spPr>
          <a:xfrm>
            <a:off x="1547664" y="1908129"/>
            <a:ext cx="2592288" cy="2676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Šípka doľava 18"/>
          <p:cNvSpPr/>
          <p:nvPr/>
        </p:nvSpPr>
        <p:spPr>
          <a:xfrm>
            <a:off x="4860031" y="1894254"/>
            <a:ext cx="2618941" cy="2591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ípka doprava 6"/>
          <p:cNvSpPr/>
          <p:nvPr/>
        </p:nvSpPr>
        <p:spPr>
          <a:xfrm>
            <a:off x="2483768" y="1626575"/>
            <a:ext cx="1656184" cy="195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808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Geometria snímania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" y="1664806"/>
            <a:ext cx="9117176" cy="469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7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Predpoklad: kamerový súradnicový systém </a:t>
            </a:r>
            <a:r>
              <a:rPr lang="sk-SK" sz="3600" i="1" dirty="0" smtClean="0">
                <a:latin typeface="+mj-lt"/>
              </a:rPr>
              <a:t>(</a:t>
            </a:r>
            <a:r>
              <a:rPr lang="sk-SK" sz="3600" i="1" dirty="0" err="1" smtClean="0">
                <a:latin typeface="+mj-lt"/>
              </a:rPr>
              <a:t>x,y,z</a:t>
            </a:r>
            <a:r>
              <a:rPr lang="sk-SK" sz="3600" i="1" dirty="0" smtClean="0">
                <a:latin typeface="+mj-lt"/>
              </a:rPr>
              <a:t>) </a:t>
            </a:r>
            <a:r>
              <a:rPr lang="sk-SK" sz="3600" dirty="0" smtClean="0">
                <a:latin typeface="+mj-lt"/>
              </a:rPr>
              <a:t>je </a:t>
            </a:r>
            <a:r>
              <a:rPr lang="sk-SK" sz="3600" dirty="0" err="1" smtClean="0">
                <a:latin typeface="+mj-lt"/>
              </a:rPr>
              <a:t>koincidentný</a:t>
            </a:r>
            <a:r>
              <a:rPr lang="sk-SK" sz="3600" dirty="0" smtClean="0">
                <a:latin typeface="+mj-lt"/>
              </a:rPr>
              <a:t> s obrazovou rovinou </a:t>
            </a:r>
            <a:r>
              <a:rPr lang="sk-SK" sz="3600" i="1" dirty="0" smtClean="0">
                <a:latin typeface="+mj-lt"/>
              </a:rPr>
              <a:t>(x,y) </a:t>
            </a:r>
            <a:r>
              <a:rPr lang="sk-SK" sz="3600" dirty="0" smtClean="0">
                <a:latin typeface="+mj-lt"/>
              </a:rPr>
              <a:t>a optická os v strede roviny s osou </a:t>
            </a:r>
            <a:r>
              <a:rPr lang="sk-SK" sz="3600" i="1" dirty="0" smtClean="0">
                <a:latin typeface="+mj-lt"/>
              </a:rPr>
              <a:t>z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Objektív je v ohnisku </a:t>
            </a:r>
            <a:r>
              <a:rPr lang="sk-SK" sz="3600" i="1" dirty="0" smtClean="0">
                <a:latin typeface="+mj-lt"/>
              </a:rPr>
              <a:t>(0,0,</a:t>
            </a:r>
            <a:r>
              <a:rPr lang="el-GR" sz="3600" i="1" dirty="0" smtClean="0">
                <a:latin typeface="+mj-lt"/>
              </a:rPr>
              <a:t>λ</a:t>
            </a:r>
            <a:r>
              <a:rPr lang="sk-SK" sz="3600" i="1" dirty="0" smtClean="0">
                <a:latin typeface="+mj-lt"/>
              </a:rPr>
              <a:t>)</a:t>
            </a:r>
            <a:r>
              <a:rPr lang="sk-SK" sz="3600" dirty="0" smtClean="0">
                <a:latin typeface="+mj-lt"/>
              </a:rPr>
              <a:t>, kde </a:t>
            </a:r>
            <a:r>
              <a:rPr lang="el-GR" sz="3600" i="1" dirty="0" smtClean="0">
                <a:latin typeface="+mj-lt"/>
              </a:rPr>
              <a:t>λ</a:t>
            </a:r>
            <a:r>
              <a:rPr lang="sk-SK" sz="3600" dirty="0" smtClean="0">
                <a:latin typeface="+mj-lt"/>
              </a:rPr>
              <a:t> je ohnisková vzdialenosť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Kamerový súradnicový systém je prepojený so svetovým systémom súradníc </a:t>
            </a:r>
            <a:r>
              <a:rPr lang="sk-SK" sz="3600" i="1" dirty="0" smtClean="0">
                <a:latin typeface="+mj-lt"/>
              </a:rPr>
              <a:t>(X,Y,Z)</a:t>
            </a:r>
            <a:endParaRPr lang="sk-SK" sz="3600" dirty="0">
              <a:latin typeface="+mj-lt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4422760" y="3244334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sk-SK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97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 to nelineárna transformácia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podobných trojuholníkov máme: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  ,</m:t>
                    </m:r>
                  </m:oMath>
                </a14:m>
                <a:r>
                  <a:rPr lang="sk-SK" sz="3600" dirty="0"/>
                  <a:t> </a:t>
                </a:r>
                <a:r>
                  <a:rPr lang="sk-SK" sz="3600" dirty="0">
                    <a:latin typeface="+mj-lt"/>
                  </a:rPr>
                  <a:t>z čoho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 .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Podobný vzťah platí aj pre súradnicu </a:t>
                </a:r>
                <a:r>
                  <a:rPr lang="sk-SK" sz="3600" i="1" dirty="0" smtClean="0">
                    <a:latin typeface="+mj-lt"/>
                  </a:rPr>
                  <a:t>y.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chceme získať bod v karteziánskom kamerovom súradnicovom systéme, tak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b="-342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3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82453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39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39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39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39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3900" b="1" i="1" dirty="0" smtClean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kde prvé dve súradnice sa zhodujú so vzťahmi z podobných trojuholníkov</a:t>
                </a:r>
              </a:p>
              <a:p>
                <a:pPr marL="0" indent="0">
                  <a:buNone/>
                </a:pPr>
                <a:endParaRPr lang="sk-SK" sz="3900" dirty="0" smtClean="0">
                  <a:latin typeface="+mj-lt"/>
                </a:endParaRPr>
              </a:p>
              <a:p>
                <a:endParaRPr lang="sk-SK" sz="39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824536"/>
              </a:xfrm>
              <a:blipFill rotWithShape="0">
                <a:blip r:embed="rId2"/>
                <a:stretch>
                  <a:fillRect l="-1533" r="-600" b="-22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9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249"/>
            <a:ext cx="9143999" cy="4705351"/>
          </a:xfrm>
        </p:spPr>
      </p:pic>
    </p:spTree>
    <p:extLst>
      <p:ext uri="{BB962C8B-B14F-4D97-AF65-F5344CB8AC3E}">
        <p14:creationId xmlns:p14="http://schemas.microsoft.com/office/powerpoint/2010/main" val="16845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3D bod v svetových súradniciach nevieme jednoznačne zrekonštruovať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Bod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obrazom </a:t>
                </a:r>
                <a:r>
                  <a:rPr lang="sk-SK" sz="3600" dirty="0" err="1" smtClean="0">
                    <a:latin typeface="+mj-lt"/>
                  </a:rPr>
                  <a:t>kolineárnych</a:t>
                </a:r>
                <a:r>
                  <a:rPr lang="sk-SK" sz="3600" dirty="0" smtClean="0">
                    <a:latin typeface="+mj-lt"/>
                  </a:rPr>
                  <a:t> bodov, ktoré prechádzajú cez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,0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(0,0,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podobných trojuholníkov máme nasledovné vzťahy: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38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a tiež    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 </a:t>
                </a:r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z čoho vyplýva, že kým nevieme viac o 3D bode (napr. jeho </a:t>
                </a:r>
                <a:r>
                  <a:rPr lang="sk-SK" sz="3600" i="1" dirty="0" smtClean="0">
                    <a:latin typeface="+mj-lt"/>
                  </a:rPr>
                  <a:t>Z</a:t>
                </a:r>
                <a:r>
                  <a:rPr lang="sk-SK" sz="3600" dirty="0" smtClean="0">
                    <a:latin typeface="+mj-lt"/>
                  </a:rPr>
                  <a:t> súradnicu) tak ho nevieme jednoznačne zrekonštruovať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2000" r="-533" b="-10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06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07" y="1124744"/>
            <a:ext cx="6167185" cy="5231606"/>
          </a:xfrm>
        </p:spPr>
      </p:pic>
    </p:spTree>
    <p:extLst>
      <p:ext uri="{BB962C8B-B14F-4D97-AF65-F5344CB8AC3E}">
        <p14:creationId xmlns:p14="http://schemas.microsoft.com/office/powerpoint/2010/main" val="35728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Vzdialenosť dvoch ohnísk sa nazýva základná čiara (base </a:t>
                </a:r>
                <a:r>
                  <a:rPr lang="sk-SK" sz="3600" dirty="0" err="1">
                    <a:latin typeface="+mj-lt"/>
                  </a:rPr>
                  <a:t>line</a:t>
                </a:r>
                <a:r>
                  <a:rPr lang="sk-SK" sz="3600" dirty="0">
                    <a:latin typeface="+mj-lt"/>
                  </a:rPr>
                  <a:t>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Kanonické </a:t>
                </a:r>
                <a:r>
                  <a:rPr lang="sk-SK" sz="3600" dirty="0">
                    <a:latin typeface="+mj-lt"/>
                  </a:rPr>
                  <a:t>stereo – </a:t>
                </a:r>
                <a:r>
                  <a:rPr lang="sk-SK" sz="3600" dirty="0" smtClean="0">
                    <a:latin typeface="+mj-lt"/>
                  </a:rPr>
                  <a:t>optické osi oboch obrazových rovín </a:t>
                </a:r>
                <a:r>
                  <a:rPr lang="sk-SK" sz="3600" dirty="0">
                    <a:latin typeface="+mj-lt"/>
                  </a:rPr>
                  <a:t>sú </a:t>
                </a:r>
                <a:r>
                  <a:rPr lang="sk-SK" sz="3600" dirty="0" smtClean="0">
                    <a:latin typeface="+mj-lt"/>
                  </a:rPr>
                  <a:t>rovnobežné</a:t>
                </a:r>
                <a:endParaRPr lang="sk-SK" sz="36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Úlohou </a:t>
                </a:r>
                <a:r>
                  <a:rPr lang="sk-SK" sz="3600" dirty="0">
                    <a:latin typeface="+mj-lt"/>
                  </a:rPr>
                  <a:t>je nájsť </a:t>
                </a:r>
                <a:r>
                  <a:rPr lang="sk-SK" sz="3600" dirty="0" smtClean="0">
                    <a:latin typeface="+mj-lt"/>
                  </a:rPr>
                  <a:t>svetové súradnice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bodu </a:t>
                </a:r>
                <a:r>
                  <a:rPr lang="sk-SK" sz="3600" i="1" dirty="0" smtClean="0">
                    <a:latin typeface="+mj-lt"/>
                  </a:rPr>
                  <a:t>w, </a:t>
                </a:r>
                <a:r>
                  <a:rPr lang="sk-SK" sz="3600" dirty="0" smtClean="0">
                    <a:latin typeface="+mj-lt"/>
                  </a:rPr>
                  <a:t>ak poznáme jeho obrazy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17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2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82" y="1219773"/>
            <a:ext cx="6082036" cy="5159375"/>
          </a:xfrm>
        </p:spPr>
      </p:pic>
    </p:spTree>
    <p:extLst>
      <p:ext uri="{BB962C8B-B14F-4D97-AF65-F5344CB8AC3E}">
        <p14:creationId xmlns:p14="http://schemas.microsoft.com/office/powerpoint/2010/main" val="37918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40060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Chceme zistiť posun medzi   		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ktorý označíme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𝐸𝐹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𝐺𝐻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𝐸𝐹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𝐺𝐻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</m:e>
                    </m:d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𝐵𝐹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𝐸𝐹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𝐺𝐻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𝐷𝐺</m:t>
                            </m:r>
                          </m:den>
                        </m:f>
                      </m:e>
                    </m:d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400600"/>
              </a:xfrm>
              <a:blipFill rotWithShape="0">
                <a:blip r:embed="rId2"/>
                <a:stretch>
                  <a:fillRect l="-1533" t="-169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1253708"/>
            <a:ext cx="3682422" cy="547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8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Pretože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𝐵𝐷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e>
                    </m:box>
                  </m:oMath>
                </a14:m>
                <a:r>
                  <a:rPr lang="sk-SK" sz="3600" dirty="0" smtClean="0">
                    <a:latin typeface="+mj-lt"/>
                  </a:rPr>
                  <a:t> alebo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toho vyplýva, že vzdialenosť objektu od ohniska je priamo úmerná </a:t>
                </a:r>
                <a:r>
                  <a:rPr lang="el-GR" sz="3600" dirty="0" smtClean="0">
                    <a:latin typeface="+mj-lt"/>
                  </a:rPr>
                  <a:t>λ</a:t>
                </a:r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i="1" dirty="0" smtClean="0">
                    <a:latin typeface="+mj-lt"/>
                  </a:rPr>
                  <a:t>B</a:t>
                </a:r>
                <a:r>
                  <a:rPr lang="sk-SK" sz="3600" dirty="0" smtClean="0">
                    <a:latin typeface="+mj-lt"/>
                  </a:rPr>
                  <a:t> a nepriamo úmerná disparite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Najťažšie je nájsť korešpondujúce obrazy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(bodu </a:t>
                </a:r>
                <a:r>
                  <a:rPr lang="sk-SK" sz="3600" i="1" dirty="0" smtClean="0">
                    <a:latin typeface="+mj-lt"/>
                  </a:rPr>
                  <a:t>w</a:t>
                </a:r>
                <a:r>
                  <a:rPr lang="sk-SK" sz="3600" dirty="0" smtClean="0">
                    <a:latin typeface="+mj-lt"/>
                  </a:rPr>
                  <a:t>) v oboch kamerách 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17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9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9036496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Cvičenie -súradnicový systém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endParaRPr lang="sk-SK" sz="55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906" y="1935480"/>
            <a:ext cx="9248287" cy="42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Obraz ako matica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5" y="2187333"/>
            <a:ext cx="9192296" cy="3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Načítanie a veľkosť obrazu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60848"/>
            <a:ext cx="6571126" cy="675467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4" y="2962035"/>
            <a:ext cx="8960626" cy="6655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1" y="3627568"/>
            <a:ext cx="3305475" cy="16489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21" y="5417718"/>
            <a:ext cx="4221451" cy="7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Zobrazovanie obrazu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44" y="1591795"/>
            <a:ext cx="9116955" cy="476455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nízkeho kontrastu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90476"/>
            <a:ext cx="9144000" cy="3843860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Triedy (typy) dát obrazu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244" y="1013392"/>
            <a:ext cx="7597512" cy="5382302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3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Zmena triedy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0762" y="1484313"/>
            <a:ext cx="3442476" cy="484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1794</TotalTime>
  <Words>1320</Words>
  <Application>Microsoft Office PowerPoint</Application>
  <PresentationFormat>Prezentácia na obrazovke (4:3)</PresentationFormat>
  <Paragraphs>326</Paragraphs>
  <Slides>60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60</vt:i4>
      </vt:variant>
    </vt:vector>
  </HeadingPairs>
  <TitlesOfParts>
    <vt:vector size="67" baseType="lpstr">
      <vt:lpstr>Calibri</vt:lpstr>
      <vt:lpstr>Cambria Math</vt:lpstr>
      <vt:lpstr>Constantia</vt:lpstr>
      <vt:lpstr>Symbol</vt:lpstr>
      <vt:lpstr>Times New Roman</vt:lpstr>
      <vt:lpstr>Wingdings 2</vt:lpstr>
      <vt:lpstr>Flow</vt:lpstr>
      <vt:lpstr>Rozpoznávanie obrazcov a spracovanie obrazu</vt:lpstr>
      <vt:lpstr>Základy vizuálneho vnímania</vt:lpstr>
      <vt:lpstr>Kontrast</vt:lpstr>
      <vt:lpstr>Ostrosť</vt:lpstr>
      <vt:lpstr>Hranice objektu</vt:lpstr>
      <vt:lpstr>Farba a farebné modely</vt:lpstr>
      <vt:lpstr>Ďalšie ilúzie a paradoxy</vt:lpstr>
      <vt:lpstr>Modelovanie obrazu</vt:lpstr>
      <vt:lpstr>Snímanie (získanie) obrazu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Vzorkovanie</vt:lpstr>
      <vt:lpstr>Kvantovanie</vt:lpstr>
      <vt:lpstr>Snímacie zariadenia</vt:lpstr>
      <vt:lpstr>Prevzorkovanie a interpolácia</vt:lpstr>
      <vt:lpstr>Prevzorkovanie a interpolácia</vt:lpstr>
      <vt:lpstr>Bilineárna interpolácia</vt:lpstr>
      <vt:lpstr>Vlastnosti digitálneho obrazu</vt:lpstr>
      <vt:lpstr>Vlastnosti digitálneho obrazu II</vt:lpstr>
      <vt:lpstr>Vlastnosti digitálneho obrazu III</vt:lpstr>
      <vt:lpstr>Ortogonálna mriežka</vt:lpstr>
      <vt:lpstr>Histogram obrazu</vt:lpstr>
      <vt:lpstr>Kvalita obrazu (šum)</vt:lpstr>
      <vt:lpstr>  Pomer    signálu    a šumu</vt:lpstr>
      <vt:lpstr>Typy šumu</vt:lpstr>
      <vt:lpstr>Typy šumu II</vt:lpstr>
      <vt:lpstr>Odbočka: Gaussova krivka</vt:lpstr>
      <vt:lpstr>Odbočka: Gaussova funkcia</vt:lpstr>
      <vt:lpstr>Odbočka: Gaussova funkcia II</vt:lpstr>
      <vt:lpstr>Odbočka: Gaussova funkcia III</vt:lpstr>
      <vt:lpstr>Odbočka: Gaussova funkcia IV</vt:lpstr>
      <vt:lpstr>Pravidlo 3σ</vt:lpstr>
      <vt:lpstr>Geometria snímania obrazu</vt:lpstr>
      <vt:lpstr>Perspektívne zobrazenie</vt:lpstr>
      <vt:lpstr>Perspektívne zobrazenie II</vt:lpstr>
      <vt:lpstr>Perspektívne zobrazenie III</vt:lpstr>
      <vt:lpstr>Inverzné zobrazenie </vt:lpstr>
      <vt:lpstr>Inverzné zobrazenie II</vt:lpstr>
      <vt:lpstr>Inverzné zobrazenie III</vt:lpstr>
      <vt:lpstr>Stereo zobrazenie</vt:lpstr>
      <vt:lpstr>Stereo zobrazenie II</vt:lpstr>
      <vt:lpstr>Stereo zobrazenie III</vt:lpstr>
      <vt:lpstr>Stereo zobrazenie IV</vt:lpstr>
      <vt:lpstr>Stereo zobrazenie V</vt:lpstr>
      <vt:lpstr>Cvičenie -súradnicový systém</vt:lpstr>
      <vt:lpstr>Obraz ako matica</vt:lpstr>
      <vt:lpstr>Načítanie a veľkosť obrazu</vt:lpstr>
      <vt:lpstr>Zobrazovanie obrazu</vt:lpstr>
      <vt:lpstr>Ukážka nízkeho kontrastu</vt:lpstr>
      <vt:lpstr>Triedy (typy) dát obrazu</vt:lpstr>
      <vt:lpstr>Zmena triedy dát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130</cp:revision>
  <dcterms:created xsi:type="dcterms:W3CDTF">2015-07-27T05:27:08Z</dcterms:created>
  <dcterms:modified xsi:type="dcterms:W3CDTF">2021-02-24T21:00:01Z</dcterms:modified>
</cp:coreProperties>
</file>