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068" r:id="rId1"/>
  </p:sldMasterIdLst>
  <p:notesMasterIdLst>
    <p:notesMasterId r:id="rId45"/>
  </p:notesMasterIdLst>
  <p:sldIdLst>
    <p:sldId id="256" r:id="rId2"/>
    <p:sldId id="258" r:id="rId3"/>
    <p:sldId id="342" r:id="rId4"/>
    <p:sldId id="343" r:id="rId5"/>
    <p:sldId id="344" r:id="rId6"/>
    <p:sldId id="259" r:id="rId7"/>
    <p:sldId id="340" r:id="rId8"/>
    <p:sldId id="341" r:id="rId9"/>
    <p:sldId id="363" r:id="rId10"/>
    <p:sldId id="364" r:id="rId11"/>
    <p:sldId id="365" r:id="rId12"/>
    <p:sldId id="260" r:id="rId13"/>
    <p:sldId id="350" r:id="rId14"/>
    <p:sldId id="263" r:id="rId15"/>
    <p:sldId id="351" r:id="rId16"/>
    <p:sldId id="273" r:id="rId17"/>
    <p:sldId id="265" r:id="rId18"/>
    <p:sldId id="345" r:id="rId19"/>
    <p:sldId id="346" r:id="rId20"/>
    <p:sldId id="347" r:id="rId21"/>
    <p:sldId id="275" r:id="rId22"/>
    <p:sldId id="357" r:id="rId23"/>
    <p:sldId id="359" r:id="rId24"/>
    <p:sldId id="286" r:id="rId25"/>
    <p:sldId id="348" r:id="rId26"/>
    <p:sldId id="328" r:id="rId27"/>
    <p:sldId id="327" r:id="rId28"/>
    <p:sldId id="352" r:id="rId29"/>
    <p:sldId id="287" r:id="rId30"/>
    <p:sldId id="276" r:id="rId31"/>
    <p:sldId id="298" r:id="rId32"/>
    <p:sldId id="329" r:id="rId33"/>
    <p:sldId id="304" r:id="rId34"/>
    <p:sldId id="353" r:id="rId35"/>
    <p:sldId id="331" r:id="rId36"/>
    <p:sldId id="303" r:id="rId37"/>
    <p:sldId id="281" r:id="rId38"/>
    <p:sldId id="334" r:id="rId39"/>
    <p:sldId id="335" r:id="rId40"/>
    <p:sldId id="336" r:id="rId41"/>
    <p:sldId id="360" r:id="rId42"/>
    <p:sldId id="361" r:id="rId43"/>
    <p:sldId id="362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444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75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37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9A19-3AAB-41B4-AD3A-1A60AF343C42}" type="datetime1">
              <a:rPr lang="en-US" smtClean="0"/>
              <a:t>3/10/2021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65CC4690-B23B-462C-8E86-6453ACCEE5D7}" type="datetime1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3A13-0079-4192-8539-993DE7E46140}" type="datetime1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C04F4-640A-4FC1-91B2-7E27FF1816BF}" type="datetime1">
              <a:rPr lang="en-US" smtClean="0"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5790-C852-47A0-8C4F-BCEB3E9F2739}" type="datetime1">
              <a:rPr lang="en-US" smtClean="0"/>
              <a:t>3/10/2021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2EB0-D446-450A-B4C8-4F0591AB14C2}" type="datetime1">
              <a:rPr lang="en-US" smtClean="0"/>
              <a:t>3/10/2021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9F165-974C-4219-8885-7DA576E2F5BD}" type="datetime1">
              <a:rPr lang="en-US" smtClean="0"/>
              <a:t>3/10/2021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B4306-F1C1-4F0C-8C9C-D1291E077BA6}" type="datetime1">
              <a:rPr lang="en-US" smtClean="0"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70C-22CD-4582-B2AF-0C128A981286}" type="datetime1">
              <a:rPr lang="en-US" smtClean="0"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E686-3524-442C-98A1-10CF03C0C53F}" type="datetime1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A365F-A403-4917-9E6D-73EE9D576BD6}" type="datetime1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074FB9-8324-4EAF-BFFE-14B1FAD1A82C}" type="datetime1">
              <a:rPr lang="en-US" smtClean="0"/>
              <a:t>3/10/2021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Rozpoznávanie obrazcov</a:t>
            </a:r>
            <a:br>
              <a:rPr lang="sk-SK" dirty="0" smtClean="0"/>
            </a:br>
            <a:r>
              <a:rPr lang="sk-SK" dirty="0" smtClean="0"/>
              <a:t>a spracovanie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pPr algn="ctr"/>
            <a:endParaRPr lang="sk-SK" sz="4400" dirty="0" smtClean="0"/>
          </a:p>
          <a:p>
            <a:pPr algn="ctr"/>
            <a:r>
              <a:rPr lang="sk-SK" sz="5400" dirty="0" smtClean="0"/>
              <a:t>Obrazové transformácie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Motivácia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58986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Na zlepšenie kvality obrazu a určenie príznakov sa okrem priestorových metód používajú aj frekvenčné metódy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Pri nich obraz reprezentujeme ako sumu </a:t>
            </a:r>
            <a:r>
              <a:rPr lang="sk-SK" sz="3600" dirty="0" smtClean="0">
                <a:latin typeface="+mj-lt"/>
              </a:rPr>
              <a:t>periodických funkcií s rôznymi frekvenciami, ktorých zastúpenie tvorí konkrétny obraz</a:t>
            </a:r>
            <a:endParaRPr lang="sk-SK" sz="36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6108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Motivácia II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96855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Príklad: 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Analýza    							                                         sínusového                                 	             signálu s                                                              nenulovou                                           		 strednou    		                                         hodnotou </a:t>
            </a:r>
          </a:p>
          <a:p>
            <a:pPr marL="0" indent="0">
              <a:buNone/>
            </a:pPr>
            <a:endParaRPr lang="sk-SK" sz="44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131358"/>
            <a:ext cx="6122536" cy="522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1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Motivácia III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75252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Nultý (tzv. DC) komponent je nenulový (= stredná hodnota signálu)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5. spektrálny koeficient indikuje frekvenciu vstupného sínusového signálu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Fázové spektrum (fázový uhol) zobrazuje uhol každého bodu voči osi </a:t>
            </a:r>
            <a:r>
              <a:rPr lang="sk-SK" sz="3600" i="1" dirty="0" smtClean="0">
                <a:latin typeface="+mj-lt"/>
              </a:rPr>
              <a:t>x</a:t>
            </a:r>
            <a:endParaRPr lang="sk-SK" sz="3600" dirty="0" smtClean="0">
              <a:latin typeface="+mj-lt"/>
            </a:endParaRPr>
          </a:p>
          <a:p>
            <a:endParaRPr lang="sk-SK" sz="40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0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Motivácia IV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11256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Fourier v roku 1822: každú periodickú funkciu možno vyjadriť ako súčet sínusových a kosínusových funkcií o rôznych frekvenciách vynásobených určitými koeficientami, to je        </a:t>
            </a:r>
            <a:r>
              <a:rPr lang="sk-SK" sz="3600" dirty="0" err="1" smtClean="0">
                <a:latin typeface="+mj-lt"/>
              </a:rPr>
              <a:t>Fourierov</a:t>
            </a:r>
            <a:r>
              <a:rPr lang="sk-SK" sz="3600" dirty="0" smtClean="0">
                <a:latin typeface="+mj-lt"/>
              </a:rPr>
              <a:t> rad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Signál-obraz bude lineárnou kombináciou goniometrických funkcií (bázy), kde váhy kombinácie sú spektrálne koeficienty  </a:t>
            </a:r>
          </a:p>
          <a:p>
            <a:endParaRPr lang="sk-SK" sz="40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7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Fourierova transformácia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72816"/>
                <a:ext cx="9144000" cy="482453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Jednorozmerný spojitý prípad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Nech </a:t>
                </a:r>
                <a:r>
                  <a:rPr lang="sk-SK" sz="3600" i="1" dirty="0" smtClean="0">
                    <a:latin typeface="+mj-lt"/>
                  </a:rPr>
                  <a:t>f(x)</a:t>
                </a:r>
                <a:r>
                  <a:rPr lang="sk-SK" sz="3600" dirty="0" smtClean="0">
                    <a:latin typeface="+mj-lt"/>
                  </a:rPr>
                  <a:t> je spojitá funkcia reálnej premennej </a:t>
                </a:r>
                <a:r>
                  <a:rPr lang="sk-SK" sz="3600" i="1" dirty="0" smtClean="0">
                    <a:latin typeface="+mj-lt"/>
                  </a:rPr>
                  <a:t>x. </a:t>
                </a:r>
                <a:r>
                  <a:rPr lang="sk-SK" sz="3600" dirty="0" smtClean="0">
                    <a:latin typeface="+mj-lt"/>
                  </a:rPr>
                  <a:t>Potom FT je funkcia </a:t>
                </a:r>
                <a:r>
                  <a:rPr lang="sk-SK" sz="3600" i="1" dirty="0" smtClean="0">
                    <a:latin typeface="+mj-lt"/>
                  </a:rPr>
                  <a:t>F(u)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⁡</m:t>
                          </m:r>
                          <m:sSup>
                            <m:sSup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𝑢𝑥</m:t>
                              </m:r>
                            </m:sup>
                          </m:s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Pomocou inverznej FT získame </a:t>
                </a:r>
                <a:r>
                  <a:rPr lang="sk-SK" sz="3600" i="1" dirty="0" smtClean="0">
                    <a:latin typeface="+mj-lt"/>
                  </a:rPr>
                  <a:t>f(x)</a:t>
                </a:r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72816"/>
                <a:ext cx="9144000" cy="4824536"/>
              </a:xfrm>
              <a:blipFill rotWithShape="0">
                <a:blip r:embed="rId2"/>
                <a:stretch>
                  <a:fillRect l="-1533" t="-2023" r="-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0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95599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Fourierova transformácia II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44636"/>
                <a:ext cx="9144000" cy="5328592"/>
              </a:xfrm>
            </p:spPr>
            <p:txBody>
              <a:bodyPr>
                <a:noAutofit/>
              </a:bodyPr>
              <a:lstStyle/>
              <a:p>
                <a:pPr marL="0" indent="0">
                  <a:spcBef>
                    <a:spcPts val="24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sSup>
                            <m:sSup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𝑢𝑥</m:t>
                              </m:r>
                            </m:sup>
                          </m:s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sk-SK" sz="3600" dirty="0">
                    <a:latin typeface="+mj-lt"/>
                  </a:rPr>
                  <a:t>k</a:t>
                </a:r>
                <a:r>
                  <a:rPr lang="sk-SK" sz="3600" dirty="0" smtClean="0">
                    <a:latin typeface="+mj-lt"/>
                  </a:rPr>
                  <a:t>de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rad>
                  </m:oMath>
                </a14:m>
                <a:r>
                  <a:rPr lang="sk-SK" sz="3600" b="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sk-SK" sz="3600" dirty="0" smtClean="0">
                    <a:latin typeface="+mj-lt"/>
                  </a:rPr>
                  <a:t>a tiež </a:t>
                </a:r>
                <a14:m>
                  <m:oMath xmlns:m="http://schemas.openxmlformats.org/officeDocument/2006/math"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sk-SK" sz="3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sk-SK" sz="3600" dirty="0">
                    <a:latin typeface="+mj-lt"/>
                  </a:rPr>
                  <a:t>k</a:t>
                </a:r>
                <a:r>
                  <a:rPr lang="sk-SK" sz="3600" dirty="0" smtClean="0">
                    <a:latin typeface="+mj-lt"/>
                  </a:rPr>
                  <a:t>de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uhlová frekvencia v radiánoch 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frekvencia v Hz</a:t>
                </a:r>
              </a:p>
              <a:p>
                <a:pPr>
                  <a:spcBef>
                    <a:spcPts val="2400"/>
                  </a:spcBef>
                </a:pPr>
                <a:r>
                  <a:rPr lang="sk-SK" sz="3600" dirty="0" smtClean="0">
                    <a:latin typeface="+mj-lt"/>
                  </a:rPr>
                  <a:t>Obrazové funkcie sú reálne, ich FT sú komplexné, t.j.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𝑖𝐼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44636"/>
                <a:ext cx="9144000" cy="5328592"/>
              </a:xfrm>
              <a:blipFill rotWithShape="0"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3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5599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Fourierova transformácia III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3285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Často sa to píše v tvare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sk-SK" sz="3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sSup>
                        <m:sSup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sk-SK" sz="3600" dirty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latin typeface="+mj-lt"/>
                  </a:rPr>
                  <a:t>   kde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p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je </a:t>
                </a:r>
                <a:r>
                  <a:rPr lang="sk-SK" sz="3600" dirty="0" err="1" smtClean="0">
                    <a:latin typeface="+mj-lt"/>
                  </a:rPr>
                  <a:t>Fourierovo</a:t>
                </a:r>
                <a:r>
                  <a:rPr lang="sk-SK" sz="3600" dirty="0" smtClean="0">
                    <a:latin typeface="+mj-lt"/>
                  </a:rPr>
                  <a:t> spektrum a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box>
                            <m:box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box>
                        </m:e>
                      </m:d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 marL="0" indent="0" algn="just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je fázový uhol, </a:t>
                </a:r>
                <a:r>
                  <a:rPr lang="sk-SK" sz="3600" i="1" dirty="0" smtClean="0">
                    <a:latin typeface="+mj-lt"/>
                  </a:rPr>
                  <a:t>u </a:t>
                </a:r>
                <a:r>
                  <a:rPr lang="sk-SK" sz="3600" dirty="0" smtClean="0">
                    <a:latin typeface="+mj-lt"/>
                  </a:rPr>
                  <a:t>frekvenčná premenná</a:t>
                </a:r>
              </a:p>
              <a:p>
                <a:pPr marL="0" indent="0">
                  <a:buNone/>
                </a:pPr>
                <a:endParaRPr lang="sk-SK" sz="44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328592"/>
              </a:xfrm>
              <a:blipFill rotWithShape="0">
                <a:blip r:embed="rId3"/>
                <a:stretch>
                  <a:fillRect l="-2000" t="-171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8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Komplexné čísla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ástupný symbol obsahu 6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51571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Komplexné číslo: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𝑖𝐼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kde </a:t>
                </a:r>
                <a:r>
                  <a:rPr lang="sk-SK" sz="3600" i="1" dirty="0" smtClean="0">
                    <a:latin typeface="+mj-lt"/>
                  </a:rPr>
                  <a:t>R </a:t>
                </a:r>
                <a:r>
                  <a:rPr lang="sk-SK" sz="3600" dirty="0" smtClean="0">
                    <a:latin typeface="+mj-lt"/>
                  </a:rPr>
                  <a:t> je reálna zložka a </a:t>
                </a:r>
                <a:r>
                  <a:rPr lang="sk-SK" sz="3600" i="1" dirty="0" smtClean="0">
                    <a:latin typeface="+mj-lt"/>
                  </a:rPr>
                  <a:t>I</a:t>
                </a: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je imaginárna zložka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Komplexné číslo si môžeme predstaviť ako bod v komplexnej rovine – kde na osi </a:t>
                </a:r>
                <a:r>
                  <a:rPr lang="sk-SK" sz="3600" i="1" dirty="0" smtClean="0">
                    <a:latin typeface="+mj-lt"/>
                  </a:rPr>
                  <a:t>x</a:t>
                </a:r>
                <a:r>
                  <a:rPr lang="sk-SK" sz="3600" dirty="0" smtClean="0">
                    <a:latin typeface="+mj-lt"/>
                  </a:rPr>
                  <a:t> je reálna zložka </a:t>
                </a:r>
                <a:r>
                  <a:rPr lang="sk-SK" sz="3600" i="1" dirty="0" smtClean="0">
                    <a:latin typeface="+mj-lt"/>
                  </a:rPr>
                  <a:t>R</a:t>
                </a:r>
                <a:r>
                  <a:rPr lang="sk-SK" sz="3600" dirty="0" smtClean="0">
                    <a:latin typeface="+mj-lt"/>
                  </a:rPr>
                  <a:t> a na osi </a:t>
                </a:r>
                <a:r>
                  <a:rPr lang="sk-SK" sz="3600" i="1" dirty="0" smtClean="0">
                    <a:latin typeface="+mj-lt"/>
                  </a:rPr>
                  <a:t>y </a:t>
                </a:r>
                <a:r>
                  <a:rPr lang="sk-SK" sz="3600" dirty="0" smtClean="0">
                    <a:latin typeface="+mj-lt"/>
                  </a:rPr>
                  <a:t>je </a:t>
                </a:r>
                <a:r>
                  <a:rPr lang="sk-SK" sz="3600" i="1" dirty="0" smtClean="0">
                    <a:latin typeface="+mj-lt"/>
                  </a:rPr>
                  <a:t>I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Komplexné číslo sa niekedy vyjadruje aj v polárnych súradniciach, a to takto </a:t>
                </a:r>
                <a:endParaRPr lang="sk-SK" sz="3600" dirty="0">
                  <a:latin typeface="+mj-lt"/>
                </a:endParaRPr>
              </a:p>
            </p:txBody>
          </p:sp>
        </mc:Choice>
        <mc:Fallback>
          <p:sp>
            <p:nvSpPr>
              <p:cNvPr id="7" name="Zástupný symbol obsah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5157192"/>
              </a:xfrm>
              <a:blipFill rotWithShape="0">
                <a:blip r:embed="rId2"/>
                <a:stretch>
                  <a:fillRect l="-1533" t="-1773" r="-24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994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Komplexné čísla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ástupný symbol obsahu 6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51571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kde          </a:t>
                </a:r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sk-SK" sz="3600" dirty="0" smtClean="0">
                    <a:latin typeface="+mj-lt"/>
                  </a:rPr>
                  <a:t> je dĺžka vektora z počiatku súradnicovej sústavy do bodu </a:t>
                </a:r>
                <a:r>
                  <a:rPr lang="sk-SK" sz="3600" i="1" dirty="0" smtClean="0">
                    <a:latin typeface="+mj-lt"/>
                  </a:rPr>
                  <a:t>(R,I) </a:t>
                </a:r>
                <a:r>
                  <a:rPr lang="sk-SK" sz="3600" dirty="0" smtClean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uhol medzi týmto vektorom a reálnou osou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Z jednoduchého diagramu zistíme, že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k-SK" sz="3600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𝐼</m:t>
                                </m:r>
                              </m:num>
                              <m:den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sk-SK" sz="3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arctan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>
          <p:sp>
            <p:nvSpPr>
              <p:cNvPr id="7" name="Zástupný symbol obsah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5157192"/>
              </a:xfrm>
              <a:blipFill rotWithShape="0">
                <a:blip r:embed="rId2"/>
                <a:stretch>
                  <a:fillRect l="-1533" t="-177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743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Komplexné čísla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ástupný symbol obsahu 6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8052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použijeme </a:t>
                </a:r>
                <a:r>
                  <a:rPr lang="sk-SK" sz="3600" dirty="0" err="1" smtClean="0">
                    <a:latin typeface="+mj-lt"/>
                  </a:rPr>
                  <a:t>Eulerovu</a:t>
                </a:r>
                <a:r>
                  <a:rPr lang="sk-SK" sz="3600" dirty="0" smtClean="0">
                    <a:latin typeface="+mj-lt"/>
                  </a:rPr>
                  <a:t> formulu, potom </a:t>
                </a:r>
                <a14:m>
                  <m:oMath xmlns:m="http://schemas.openxmlformats.org/officeDocument/2006/math"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sk-SK" sz="3600" dirty="0" smtClean="0"/>
                  <a:t>.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Tie isté vzťahy sa dajú aplikovať na komplexné funkcie, napr. funkciu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𝑖𝐼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Potom </a:t>
                </a:r>
                <a:r>
                  <a:rPr lang="sk-SK" sz="3600" dirty="0" smtClean="0">
                    <a:latin typeface="+mj-lt"/>
                  </a:rPr>
                  <a:t>spektrum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sk-SK" sz="3600" dirty="0" smtClean="0">
                    <a:latin typeface="+mj-lt"/>
                  </a:rPr>
                  <a:t> a uhol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sk-SK" sz="3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arctan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  <a:endParaRPr lang="sk-SK" sz="3600" dirty="0">
                  <a:latin typeface="+mj-lt"/>
                </a:endParaRPr>
              </a:p>
              <a:p>
                <a:endParaRPr lang="sk-SK" sz="4400" dirty="0">
                  <a:latin typeface="+mj-lt"/>
                </a:endParaRPr>
              </a:p>
            </p:txBody>
          </p:sp>
        </mc:Choice>
        <mc:Fallback>
          <p:sp>
            <p:nvSpPr>
              <p:cNvPr id="7" name="Zástupný symbol obsah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80520"/>
              </a:xfrm>
              <a:blipFill rotWithShape="0">
                <a:blip r:embed="rId2"/>
                <a:stretch>
                  <a:fillRect l="-1533" t="-1953" r="-10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12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Fourierova transformácia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ástupný symbol obsahu 6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  <a:spcAft>
                    <a:spcPts val="1200"/>
                  </a:spcAft>
                </a:pPr>
                <a:r>
                  <a:rPr lang="sk-SK" sz="3600" dirty="0" smtClean="0">
                    <a:latin typeface="+mj-lt"/>
                  </a:rPr>
                  <a:t>Podľa Eulerovej formuly je FT nekonečná </a:t>
                </a:r>
                <a:r>
                  <a:rPr lang="sk-SK" sz="3600" dirty="0">
                    <a:latin typeface="+mj-lt"/>
                  </a:rPr>
                  <a:t>suma </a:t>
                </a:r>
                <a:r>
                  <a:rPr lang="sk-SK" sz="3600" dirty="0" smtClean="0">
                    <a:latin typeface="+mj-lt"/>
                  </a:rPr>
                  <a:t>kosínusových </a:t>
                </a:r>
                <a:r>
                  <a:rPr lang="sk-SK" sz="3600" dirty="0">
                    <a:latin typeface="+mj-lt"/>
                  </a:rPr>
                  <a:t>a </a:t>
                </a:r>
                <a:r>
                  <a:rPr lang="sk-SK" sz="3600" dirty="0" smtClean="0">
                    <a:latin typeface="+mj-lt"/>
                  </a:rPr>
                  <a:t>sínusových prvkov, lebo platí 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sk-SK" sz="3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k-SK" sz="3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sk-SK" sz="3600" dirty="0" smtClean="0"/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Príklad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jednoduchej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funkcie a jej spektra:</a:t>
                </a:r>
              </a:p>
              <a:p>
                <a:pPr marL="0" indent="0"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  Pre </a:t>
                </a:r>
                <a:r>
                  <a:rPr lang="sk-SK" sz="3600" dirty="0">
                    <a:latin typeface="Calibri" panose="020F0502020204030204" pitchFamily="34" charset="0"/>
                  </a:rPr>
                  <a:t>funkciu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sk-SK" sz="3600">
                        <a:latin typeface="Cambria Math" panose="02040503050406030204" pitchFamily="18" charset="0"/>
                      </a:rPr>
                      <m:t>pre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∈(0,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</a:rPr>
                  <a:t> je FT </a:t>
                </a:r>
                <a14:m>
                  <m:oMath xmlns:m="http://schemas.openxmlformats.org/officeDocument/2006/math"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den>
                    </m:f>
                    <m:func>
                      <m:func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k-SK" sz="36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𝑢𝑋</m:t>
                            </m:r>
                          </m:e>
                        </m:d>
                      </m:e>
                    </m:func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𝑢𝑋</m:t>
                        </m:r>
                      </m:sup>
                    </m:sSup>
                  </m:oMath>
                </a14:m>
                <a:r>
                  <a:rPr lang="sk-SK" sz="3600" dirty="0">
                    <a:latin typeface="Calibri" panose="020F0502020204030204" pitchFamily="34" charset="0"/>
                  </a:rPr>
                  <a:t>  a spektrum</a:t>
                </a:r>
              </a:p>
              <a:p>
                <a:pPr marL="0" indent="0">
                  <a:buNone/>
                </a:pPr>
                <a:r>
                  <a:rPr lang="sk-SK" sz="3600" dirty="0"/>
                  <a:t>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𝐴𝑋</m:t>
                    </m:r>
                    <m:d>
                      <m:dPr>
                        <m:begChr m:val="|"/>
                        <m:endChr m:val="|"/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sk-SK" sz="3600"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𝑢𝑋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𝑢𝑋</m:t>
                            </m:r>
                          </m:den>
                        </m:f>
                      </m:e>
                    </m:d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7" name="Zástupný symbol obsah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  <a:blipFill rotWithShape="0">
                <a:blip r:embed="rId2"/>
                <a:stretch>
                  <a:fillRect l="-1533" t="-1768" r="-24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80120"/>
          </a:xfrm>
        </p:spPr>
        <p:txBody>
          <a:bodyPr/>
          <a:lstStyle/>
          <a:p>
            <a:r>
              <a:rPr lang="sk-SK" dirty="0" smtClean="0"/>
              <a:t> Jednoduchá funkcia a jej spektrum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87590"/>
          </a:xfrm>
        </p:spPr>
        <p:txBody>
          <a:bodyPr>
            <a:normAutofit/>
          </a:bodyPr>
          <a:lstStyle/>
          <a:p>
            <a:endParaRPr lang="sk-SK" sz="3600" dirty="0" smtClean="0">
              <a:latin typeface="+mj-lt"/>
            </a:endParaRPr>
          </a:p>
          <a:p>
            <a:pPr marL="0" indent="0">
              <a:buNone/>
            </a:pPr>
            <a:endParaRPr lang="sk-SK" sz="40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9162"/>
            <a:ext cx="9144000" cy="285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40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Dvojrozmerná FT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05584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Spojitý prípad zapisujeme v tvare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40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nary>
                          <m:nary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  <m:sup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sSup>
                              <m:sSupPr>
                                <m:ctrl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𝑢𝑥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𝑣𝑦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𝑑𝑥𝑑𝑦</m:t>
                            </m:r>
                          </m:e>
                        </m:nary>
                      </m:e>
                    </m:nary>
                  </m:oMath>
                </a14:m>
                <a:endParaRPr lang="sk-SK" sz="32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Tiež platí </a:t>
                </a:r>
                <a:endParaRPr lang="sk-SK" sz="3600" dirty="0">
                  <a:latin typeface="+mj-lt"/>
                </a:endParaRP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40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nary>
                          <m:nary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  <m:sup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sSup>
                              <m:sSupPr>
                                <m:ctrl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𝑢𝑥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𝑣𝑦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𝑑𝑥𝑑𝑦</m:t>
                            </m:r>
                          </m:e>
                        </m:nary>
                      </m:e>
                    </m:nary>
                  </m:oMath>
                </a14:m>
                <a:endParaRPr lang="sk-SK" sz="32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Podobne ako v jednorozmernom prípade je definované </a:t>
                </a:r>
                <a:r>
                  <a:rPr lang="sk-SK" sz="3600" dirty="0" err="1" smtClean="0">
                    <a:latin typeface="+mj-lt"/>
                  </a:rPr>
                  <a:t>Fourierovo</a:t>
                </a:r>
                <a:r>
                  <a:rPr lang="sk-SK" sz="3600" dirty="0" smtClean="0">
                    <a:latin typeface="+mj-lt"/>
                  </a:rPr>
                  <a:t> spektrum a fázový uhol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055840"/>
              </a:xfrm>
              <a:blipFill rotWithShape="0">
                <a:blip r:embed="rId2"/>
                <a:stretch>
                  <a:fillRect l="-1533" t="-1807" r="-8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74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Dvojrozmerná FT II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84635"/>
            <a:ext cx="9144000" cy="505584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Jednoduchá funkcia a), jej spektrum b) a spektrum ako obraz intenzít c)</a:t>
            </a:r>
          </a:p>
          <a:p>
            <a:endParaRPr lang="sk-SK" sz="44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52936"/>
            <a:ext cx="3707904" cy="214889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463" y="2749312"/>
            <a:ext cx="3578537" cy="225252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287" y="4716229"/>
            <a:ext cx="2249175" cy="214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Diskrétna FT (DFT)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15959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Obrazovú funkciu </a:t>
                </a:r>
                <a:r>
                  <a:rPr lang="sk-SK" sz="3600" i="1" dirty="0" smtClean="0">
                    <a:latin typeface="+mj-lt"/>
                  </a:rPr>
                  <a:t>f </a:t>
                </a:r>
                <a:r>
                  <a:rPr lang="sk-SK" sz="3600" dirty="0" smtClean="0">
                    <a:latin typeface="+mj-lt"/>
                  </a:rPr>
                  <a:t>zapíšeme ako maticu rozmeru </a:t>
                </a:r>
                <a:r>
                  <a:rPr lang="sk-SK" sz="3600" i="1" dirty="0" smtClean="0">
                    <a:latin typeface="+mj-lt"/>
                  </a:rPr>
                  <a:t>M x N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Transformačné matice </a:t>
                </a:r>
                <a:r>
                  <a:rPr lang="sk-SK" sz="3600" b="1" dirty="0" smtClean="0">
                    <a:latin typeface="+mj-lt"/>
                  </a:rPr>
                  <a:t>P </a:t>
                </a:r>
                <a:r>
                  <a:rPr lang="sk-SK" sz="3600" dirty="0" smtClean="0">
                    <a:latin typeface="+mj-lt"/>
                  </a:rPr>
                  <a:t>a </a:t>
                </a:r>
                <a:r>
                  <a:rPr lang="sk-SK" sz="3600" b="1" dirty="0" smtClean="0">
                    <a:latin typeface="+mj-lt"/>
                  </a:rPr>
                  <a:t>Q </a:t>
                </a:r>
                <a:r>
                  <a:rPr lang="sk-SK" sz="3600" dirty="0" smtClean="0">
                    <a:latin typeface="+mj-lt"/>
                  </a:rPr>
                  <a:t>budú transformovať </a:t>
                </a:r>
                <a:r>
                  <a:rPr lang="sk-SK" sz="3600" i="1" dirty="0" smtClean="0">
                    <a:latin typeface="+mj-lt"/>
                  </a:rPr>
                  <a:t> f </a:t>
                </a:r>
                <a:r>
                  <a:rPr lang="sk-SK" sz="3600" dirty="0" smtClean="0">
                    <a:latin typeface="+mj-lt"/>
                  </a:rPr>
                  <a:t> na maticu </a:t>
                </a:r>
                <a:r>
                  <a:rPr lang="sk-SK" sz="3600" i="1" dirty="0" smtClean="0">
                    <a:latin typeface="+mj-lt"/>
                  </a:rPr>
                  <a:t>F</a:t>
                </a:r>
                <a:r>
                  <a:rPr lang="sk-SK" sz="3600" dirty="0" smtClean="0">
                    <a:latin typeface="+mj-lt"/>
                  </a:rPr>
                  <a:t> takto: </a:t>
                </a:r>
              </a:p>
              <a:p>
                <a:pPr>
                  <a:spcBef>
                    <a:spcPts val="1800"/>
                  </a:spcBef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1" i="0" smtClean="0">
                        <a:latin typeface="Cambria Math" panose="02040503050406030204" pitchFamily="18" charset="0"/>
                      </a:rPr>
                      <m:t>𝐏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sk-SK" sz="3600" b="1" i="0" smtClean="0">
                        <a:latin typeface="Cambria Math" panose="02040503050406030204" pitchFamily="18" charset="0"/>
                      </a:rPr>
                      <m:t>𝐐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, čo možno napísať ako:</a:t>
                </a:r>
              </a:p>
              <a:p>
                <a:pPr marL="0" indent="0" algn="ctr">
                  <a:buNone/>
                </a:pPr>
                <a:r>
                  <a:rPr lang="sk-SK" sz="40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d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r>
                  <a:rPr lang="sk-SK" sz="3200" dirty="0" smtClean="0">
                    <a:latin typeface="+mj-lt"/>
                  </a:rPr>
                  <a:t>,</a:t>
                </a:r>
              </a:p>
              <a:p>
                <a:pPr marL="0" indent="0">
                  <a:buNone/>
                </a:pPr>
                <a:r>
                  <a:rPr lang="sk-SK" sz="3200" dirty="0">
                    <a:latin typeface="+mj-lt"/>
                  </a:rPr>
                  <a:t> </a:t>
                </a:r>
                <a:r>
                  <a:rPr lang="sk-SK" sz="3200" dirty="0" smtClean="0">
                    <a:latin typeface="+mj-lt"/>
                  </a:rPr>
                  <a:t> </a:t>
                </a:r>
                <a:r>
                  <a:rPr lang="sk-SK" sz="4400" dirty="0" smtClean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kde</a:t>
                </a:r>
                <a:r>
                  <a:rPr lang="sk-SK" sz="4400" dirty="0" smtClean="0">
                    <a:latin typeface="+mj-lt"/>
                  </a:rPr>
                  <a:t> </a:t>
                </a:r>
                <a:r>
                  <a:rPr lang="sk-SK" sz="3200" i="1" dirty="0" smtClean="0">
                    <a:latin typeface="+mj-lt"/>
                  </a:rPr>
                  <a:t>u = 0,1, ...,M-1</a:t>
                </a:r>
                <a:r>
                  <a:rPr lang="sk-SK" sz="3200" dirty="0" smtClean="0">
                    <a:latin typeface="+mj-lt"/>
                  </a:rPr>
                  <a:t> a </a:t>
                </a:r>
                <a:r>
                  <a:rPr lang="sk-SK" sz="3200" i="1" dirty="0" smtClean="0">
                    <a:latin typeface="+mj-lt"/>
                  </a:rPr>
                  <a:t>v = 0,1, ..., N-1</a:t>
                </a:r>
                <a:endParaRPr lang="sk-SK" sz="32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159599"/>
              </a:xfrm>
              <a:blipFill rotWithShape="0">
                <a:blip r:embed="rId2"/>
                <a:stretch>
                  <a:fillRect l="-1533" t="-177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Diskrétna FT (DFT)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</a:t>
                </a:r>
                <a:r>
                  <a:rPr lang="sk-SK" sz="3600" b="1" dirty="0" smtClean="0">
                    <a:latin typeface="+mj-lt"/>
                  </a:rPr>
                  <a:t>P</a:t>
                </a:r>
                <a:r>
                  <a:rPr lang="sk-SK" sz="3600" dirty="0" smtClean="0">
                    <a:latin typeface="+mj-lt"/>
                  </a:rPr>
                  <a:t> a </a:t>
                </a:r>
                <a:r>
                  <a:rPr lang="sk-SK" sz="3600" b="1" dirty="0" smtClean="0">
                    <a:latin typeface="+mj-lt"/>
                  </a:rPr>
                  <a:t>Q</a:t>
                </a:r>
                <a:r>
                  <a:rPr lang="sk-SK" sz="3600" dirty="0" smtClean="0">
                    <a:latin typeface="+mj-lt"/>
                  </a:rPr>
                  <a:t> sú nesingulárne (nemajú nulový determinant), potom existujú inverzné matice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1" i="0" smtClean="0">
                            <a:latin typeface="Cambria Math" panose="02040503050406030204" pitchFamily="18" charset="0"/>
                          </a:rPr>
                          <m:t>𝐏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1" i="0" smtClean="0">
                            <a:latin typeface="Cambria Math" panose="02040503050406030204" pitchFamily="18" charset="0"/>
                          </a:rPr>
                          <m:t>𝐐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 a inverznú transformáciu možno vypočítať ako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1" i="0" smtClean="0">
                            <a:latin typeface="Cambria Math" panose="02040503050406030204" pitchFamily="18" charset="0"/>
                          </a:rPr>
                          <m:t>𝐏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𝐹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1" i="0" smtClean="0">
                            <a:latin typeface="Cambria Math" panose="02040503050406030204" pitchFamily="18" charset="0"/>
                          </a:rPr>
                          <m:t>𝐐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Uvažujme transformačnú maticu tvaru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𝐽𝐽</m:t>
                        </m:r>
                      </m:sub>
                    </m:sSub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den>
                    </m:f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den>
                        </m:f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𝑘𝑙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  <a:blipFill rotWithShape="0">
                <a:blip r:embed="rId2"/>
                <a:stretch>
                  <a:fillRect l="-1533" t="-1636" r="-9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738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Diskrétna FT (DFT) III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556792"/>
                <a:ext cx="9144000" cy="540060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DFT definujeme pomocou transformačných matíc </a:t>
                </a:r>
                <a14:m>
                  <m:oMath xmlns:m="http://schemas.openxmlformats.org/officeDocument/2006/math">
                    <m:r>
                      <a:rPr lang="sk-SK" sz="3600" b="1" i="0" smtClean="0">
                        <a:latin typeface="Cambria Math" panose="02040503050406030204" pitchFamily="18" charset="0"/>
                      </a:rPr>
                      <m:t>𝐏</m:t>
                    </m:r>
                    <m:r>
                      <a:rPr lang="sk-SK" sz="3600" b="1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𝑀𝑀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b="1" i="0" smtClean="0">
                        <a:latin typeface="Cambria Math" panose="02040503050406030204" pitchFamily="18" charset="0"/>
                      </a:rPr>
                      <m:t>𝐐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𝑁𝑁</m:t>
                        </m:r>
                      </m:sub>
                    </m:sSub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endParaRPr lang="sk-SK" sz="3600" b="0" i="0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𝑀𝑁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𝑚𝑢</m:t>
                                    </m:r>
                                  </m:num>
                                  <m:den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den>
                                </m:f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𝑛𝑣</m:t>
                                    </m:r>
                                  </m:num>
                                  <m:den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</m:den>
                                </m:f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r>
                  <a:rPr lang="sk-SK" sz="3200" dirty="0" smtClean="0">
                    <a:latin typeface="+mj-lt"/>
                  </a:rPr>
                  <a:t>,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Inverzná transformácia má tvar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4000" dirty="0" smtClean="0">
                    <a:latin typeface="+mj-lt"/>
                  </a:rPr>
                  <a:t>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𝑀𝑁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sk-SK" sz="360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sSup>
                              <m:sSup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lang="sk-SK" sz="3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sk-SK" sz="3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𝑚𝑢</m:t>
                                    </m:r>
                                  </m:num>
                                  <m:den>
                                    <m:r>
                                      <a:rPr lang="sk-SK" sz="3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den>
                                </m:f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sk-SK" sz="3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sk-SK" sz="3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𝑛𝑣</m:t>
                                    </m:r>
                                  </m:num>
                                  <m:den>
                                    <m:r>
                                      <a:rPr lang="sk-SK" sz="3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</m:den>
                                </m:f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556792"/>
                <a:ext cx="9144000" cy="5400600"/>
              </a:xfrm>
              <a:blipFill rotWithShape="0">
                <a:blip r:embed="rId2"/>
                <a:stretch>
                  <a:fillRect l="-1533" t="-169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Diskrétna FT (DFT) IV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61662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Tento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vzťah možno interpretovať tak, že obrazová funkcia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 </a:t>
                </a:r>
                <a:r>
                  <a:rPr lang="sk-SK" sz="3600" dirty="0" smtClean="0">
                    <a:latin typeface="+mj-lt"/>
                  </a:rPr>
                  <a:t>lineárnou kombináciou periodických členov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𝑚𝑢</m:t>
                            </m:r>
                          </m:num>
                          <m:den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den>
                        </m:f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𝑛𝑣</m:t>
                            </m:r>
                          </m:num>
                          <m:den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sú váhy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Vypočítať DFT môžeme z definície so zložitosťou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sk-SK" sz="3600" b="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Môžeme použiť aj </a:t>
                </a:r>
                <a:r>
                  <a:rPr lang="sk-SK" sz="3600" dirty="0" err="1" smtClean="0">
                    <a:latin typeface="+mj-lt"/>
                  </a:rPr>
                  <a:t>Fast</a:t>
                </a:r>
                <a:r>
                  <a:rPr lang="sk-SK" sz="3600" dirty="0" smtClean="0">
                    <a:latin typeface="+mj-lt"/>
                  </a:rPr>
                  <a:t> FT (FFT), ktorej zložitosť je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𝑙𝑜𝑔𝑁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b="0" dirty="0" smtClean="0">
                    <a:latin typeface="+mj-lt"/>
                  </a:rPr>
                  <a:t>, a to tak, že </a:t>
                </a:r>
              </a:p>
              <a:p>
                <a:endParaRPr lang="sk-SK" sz="44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616624"/>
              </a:xfrm>
              <a:blipFill rotWithShape="0">
                <a:blip r:embed="rId2"/>
                <a:stretch>
                  <a:fillRect l="-1533" t="-1737" r="-27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4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FFT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556792"/>
                <a:ext cx="9144000" cy="5400600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2400"/>
                  </a:spcBef>
                  <a:buNone/>
                </a:pPr>
                <a:r>
                  <a:rPr lang="sk-SK" sz="4400" dirty="0" smtClean="0">
                    <a:latin typeface="+mj-lt"/>
                  </a:rPr>
                  <a:t>  </a:t>
                </a:r>
                <a:r>
                  <a:rPr lang="sk-SK" sz="3600" dirty="0" smtClean="0">
                    <a:latin typeface="+mj-lt"/>
                  </a:rPr>
                  <a:t>modifikujeme vzorec pre DFT takto: </a:t>
                </a: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sk-SK" sz="44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sk-SK" sz="28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sk-SK" sz="2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sk-SK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2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ctrlPr>
                          <a:rPr lang="sk-SK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sk-SK" sz="2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sk-SK" sz="2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sk-SK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sk-SK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ctrlP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sk-SK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sk-SK" sz="28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sk-SK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sk-SK" sz="28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sk-SK" sz="28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sk-SK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sk-SK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  <m:r>
                                          <a:rPr lang="sk-SK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𝑛𝑣</m:t>
                                        </m:r>
                                      </m:num>
                                      <m:den>
                                        <m:r>
                                          <a:rPr lang="sk-SK" sz="2800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e>
                        </m:d>
                        <m:sSup>
                          <m:sSupPr>
                            <m:ctrlPr>
                              <a:rPr lang="sk-SK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2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𝑚𝑢</m:t>
                                </m:r>
                              </m:num>
                              <m:den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den>
                            </m:f>
                          </m:sup>
                        </m:sSup>
                        <m:r>
                          <a:rPr lang="sk-SK" sz="2800" b="0" i="1" smtClean="0">
                            <a:latin typeface="Cambria Math" panose="02040503050406030204" pitchFamily="18" charset="0"/>
                          </a:rPr>
                          <m:t>           ^</m:t>
                        </m:r>
                      </m:e>
                    </m:nary>
                  </m:oMath>
                </a14:m>
                <a:endParaRPr lang="sk-SK" sz="2800" b="0" dirty="0" smtClean="0">
                  <a:latin typeface="+mj-lt"/>
                </a:endParaRPr>
              </a:p>
              <a:p>
                <a:pPr>
                  <a:spcBef>
                    <a:spcPts val="2400"/>
                  </a:spcBef>
                </a:pPr>
                <a:r>
                  <a:rPr lang="sk-SK" sz="3600" dirty="0" smtClean="0">
                    <a:latin typeface="+mj-lt"/>
                  </a:rPr>
                  <a:t>Potom člen v hranatých zátvorkách zodpovedá jednorozmernej FT a možno ho spočítať v čase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𝑙𝑜𝑔𝑁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/>
              </a:p>
              <a:p>
                <a:pPr>
                  <a:spcBef>
                    <a:spcPts val="2400"/>
                  </a:spcBef>
                </a:pPr>
                <a:r>
                  <a:rPr lang="sk-SK" sz="3600" dirty="0" smtClean="0">
                    <a:latin typeface="+mj-lt"/>
                  </a:rPr>
                  <a:t>Zrýchlenie ilustruje tabuľka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556792"/>
                <a:ext cx="9144000" cy="5400600"/>
              </a:xfrm>
              <a:blipFill rotWithShape="0">
                <a:blip r:embed="rId3"/>
                <a:stretch>
                  <a:fillRect l="-1533" r="-18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4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Zrýchlenie FFT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695800"/>
          </a:xfrm>
        </p:spPr>
        <p:txBody>
          <a:bodyPr>
            <a:normAutofit/>
          </a:bodyPr>
          <a:lstStyle/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66" y="1028236"/>
            <a:ext cx="8254534" cy="529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9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r>
              <a:rPr lang="sk-SK" dirty="0" smtClean="0"/>
              <a:t>Diskrétna kosínusová transformácia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12776"/>
                <a:ext cx="9144000" cy="4911824"/>
              </a:xfrm>
            </p:spPr>
            <p:txBody>
              <a:bodyPr>
                <a:normAutofit fontScale="92500"/>
              </a:bodyPr>
              <a:lstStyle/>
              <a:p>
                <a:r>
                  <a:rPr lang="sk-SK" sz="3900" dirty="0" smtClean="0">
                    <a:latin typeface="+mj-lt"/>
                  </a:rPr>
                  <a:t>Najčastejšie ako DCT II, v ktorej bázové vektory sú vzorkované kosínusové funkcie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k-SK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4000" b="1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sk-SK" sz="4000" i="1">
                            <a:latin typeface="Cambria Math" panose="02040503050406030204" pitchFamily="18" charset="0"/>
                          </a:rPr>
                          <m:t>𝑁𝑁</m:t>
                        </m:r>
                      </m:sub>
                    </m:sSub>
                    <m:d>
                      <m:dPr>
                        <m:ctrlPr>
                          <a:rPr lang="sk-SK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4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sk-SK" sz="4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4000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</m:d>
                    <m:r>
                      <a:rPr lang="sk-SK" sz="4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sk-SK" sz="40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4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rad>
                      </m:den>
                    </m:f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𝑝𝑟𝑒</m:t>
                    </m:r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sk-SK" sz="4000" dirty="0" smtClean="0">
                  <a:latin typeface="+mj-lt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k-SK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4000" b="1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sk-SK" sz="4000" i="1">
                            <a:latin typeface="Cambria Math" panose="02040503050406030204" pitchFamily="18" charset="0"/>
                          </a:rPr>
                          <m:t>𝑁𝑁</m:t>
                        </m:r>
                      </m:sub>
                    </m:sSub>
                    <m:d>
                      <m:dPr>
                        <m:ctrlPr>
                          <a:rPr lang="sk-SK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4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sk-SK" sz="4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4000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</m:d>
                    <m:r>
                      <a:rPr lang="sk-SK" sz="40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sk-SK" sz="4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sk-SK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sk-SK" sz="4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e>
                    </m:rad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begChr m:val="["/>
                        <m:endChr m:val="]"/>
                        <m:ctrlPr>
                          <a:rPr lang="sk-SK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sk-SK" sz="4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  <m:r>
                              <a:rPr lang="sk-SK" sz="4000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sk-SK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sk-SK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4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e>
                    </m:d>
                    <m:r>
                      <a:rPr lang="sk-SK" sz="4000" i="1">
                        <a:latin typeface="Cambria Math" panose="02040503050406030204" pitchFamily="18" charset="0"/>
                      </a:rPr>
                      <m:t>𝑝𝑟𝑒</m:t>
                    </m:r>
                    <m:r>
                      <a:rPr lang="sk-SK" sz="4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é </m:t>
                    </m:r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sk-SK" sz="4000" dirty="0" smtClean="0">
                  <a:latin typeface="+mj-lt"/>
                </a:endParaRPr>
              </a:p>
              <a:p>
                <a:r>
                  <a:rPr lang="sk-SK" sz="3900" dirty="0" smtClean="0">
                    <a:latin typeface="+mj-lt"/>
                  </a:rPr>
                  <a:t>Potom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sk-SK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4000" b="1" i="0" smtClean="0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𝑁𝑁</m:t>
                        </m:r>
                      </m:sub>
                    </m:sSub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𝑓</m:t>
                    </m:r>
                    <m:sSubSup>
                      <m:sSubSupPr>
                        <m:ctrlPr>
                          <a:rPr lang="sk-SK" sz="4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4000" b="1" i="0" smtClean="0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𝑁𝑁</m:t>
                        </m:r>
                      </m:sub>
                      <m:sup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</m:oMath>
                </a14:m>
                <a:r>
                  <a:rPr lang="sk-SK" sz="4000" dirty="0" smtClean="0">
                    <a:latin typeface="+mj-lt"/>
                  </a:rPr>
                  <a:t>  a </a:t>
                </a:r>
                <a14:m>
                  <m:oMath xmlns:m="http://schemas.openxmlformats.org/officeDocument/2006/math">
                    <m:r>
                      <a:rPr lang="sk-SK" sz="4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sk-SK" sz="4000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sk-SK" sz="4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4000" b="1" i="0" smtClean="0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𝑁𝑁</m:t>
                        </m:r>
                      </m:sub>
                      <m:sup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sk-SK" sz="4000" i="1">
                        <a:latin typeface="Cambria Math" panose="02040503050406030204" pitchFamily="18" charset="0"/>
                      </a:rPr>
                      <m:t>𝐹</m:t>
                    </m:r>
                    <m:sSub>
                      <m:sSubPr>
                        <m:ctrlPr>
                          <a:rPr lang="sk-SK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4000" b="1" i="0" smtClean="0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sk-SK" sz="4000" i="1">
                            <a:latin typeface="Cambria Math" panose="02040503050406030204" pitchFamily="18" charset="0"/>
                          </a:rPr>
                          <m:t>𝑁𝑁</m:t>
                        </m:r>
                      </m:sub>
                    </m:sSub>
                  </m:oMath>
                </a14:m>
                <a:endParaRPr lang="sk-SK" sz="40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12776"/>
                <a:ext cx="9144000" cy="4911824"/>
              </a:xfrm>
              <a:blipFill rotWithShape="0">
                <a:blip r:embed="rId2"/>
                <a:stretch>
                  <a:fillRect l="-1533" t="-1985" r="-2733" b="-483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9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Použitie obrazových transformácií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9"/>
            <a:ext cx="9144000" cy="538070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Na </a:t>
            </a:r>
            <a:r>
              <a:rPr lang="sk-SK" sz="3600" b="1" dirty="0" smtClean="0">
                <a:latin typeface="+mj-lt"/>
              </a:rPr>
              <a:t>kompresiu obrazu </a:t>
            </a:r>
            <a:r>
              <a:rPr lang="sk-SK" sz="3600" dirty="0" smtClean="0">
                <a:latin typeface="+mj-lt"/>
              </a:rPr>
              <a:t>– napr. DCT II je základom normy JPEG (zanedbávame frekvencie s malým príspevkom, ktoré nezhoršujú vizuálne vnímanie obrazu)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Na </a:t>
            </a:r>
            <a:r>
              <a:rPr lang="sk-SK" sz="3600" b="1" dirty="0" smtClean="0">
                <a:latin typeface="+mj-lt"/>
              </a:rPr>
              <a:t>predspracovanie - frekvenčné filtrovanie</a:t>
            </a:r>
            <a:r>
              <a:rPr lang="sk-SK" sz="3600" dirty="0" smtClean="0">
                <a:latin typeface="+mj-lt"/>
              </a:rPr>
              <a:t>, kde bežnú </a:t>
            </a:r>
            <a:r>
              <a:rPr lang="sk-SK" sz="3600" dirty="0" err="1" smtClean="0">
                <a:latin typeface="+mj-lt"/>
              </a:rPr>
              <a:t>konvolúciu</a:t>
            </a:r>
            <a:r>
              <a:rPr lang="sk-SK" sz="3600" dirty="0" smtClean="0">
                <a:latin typeface="+mj-lt"/>
              </a:rPr>
              <a:t> prevedieme na násobenie dvoch FT a inverznou FT dostaneme výsledok</a:t>
            </a:r>
          </a:p>
          <a:p>
            <a:endParaRPr lang="sk-SK" sz="40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5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DFT a konvolučná teoréma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2"/>
                <a:ext cx="9144000" cy="5127848"/>
              </a:xfrm>
            </p:spPr>
            <p:txBody>
              <a:bodyPr>
                <a:normAutofit fontScale="92500"/>
              </a:bodyPr>
              <a:lstStyle/>
              <a:p>
                <a:pPr>
                  <a:spcBef>
                    <a:spcPts val="2400"/>
                  </a:spcBef>
                </a:pPr>
                <a:r>
                  <a:rPr lang="sk-SK" sz="3900" dirty="0" smtClean="0">
                    <a:latin typeface="+mj-lt"/>
                  </a:rPr>
                  <a:t>Ak máme </a:t>
                </a:r>
                <a:r>
                  <a:rPr lang="sk-SK" sz="3900" dirty="0" err="1" smtClean="0">
                    <a:latin typeface="+mj-lt"/>
                  </a:rPr>
                  <a:t>konvolúciu</a:t>
                </a:r>
                <a:r>
                  <a:rPr lang="sk-SK" sz="3900" dirty="0" smtClean="0">
                    <a:latin typeface="+mj-lt"/>
                  </a:rPr>
                  <a:t> funkcie </a:t>
                </a:r>
                <a:r>
                  <a:rPr lang="sk-SK" sz="3900" i="1" dirty="0" smtClean="0">
                    <a:latin typeface="+mj-lt"/>
                  </a:rPr>
                  <a:t>f(x) </a:t>
                </a:r>
                <a:r>
                  <a:rPr lang="sk-SK" sz="3900" dirty="0" smtClean="0">
                    <a:latin typeface="+mj-lt"/>
                  </a:rPr>
                  <a:t>a </a:t>
                </a:r>
                <a:r>
                  <a:rPr lang="sk-SK" sz="3900" dirty="0" err="1" smtClean="0">
                    <a:latin typeface="+mj-lt"/>
                  </a:rPr>
                  <a:t>konvolučnej</a:t>
                </a:r>
                <a:r>
                  <a:rPr lang="sk-SK" sz="3900" dirty="0" smtClean="0">
                    <a:latin typeface="+mj-lt"/>
                  </a:rPr>
                  <a:t> masky </a:t>
                </a:r>
                <a:r>
                  <a:rPr lang="sk-SK" sz="3900" i="1" dirty="0" smtClean="0">
                    <a:latin typeface="+mj-lt"/>
                  </a:rPr>
                  <a:t>h(x)</a:t>
                </a:r>
                <a:r>
                  <a:rPr lang="sk-SK" sz="3900" dirty="0" smtClean="0">
                    <a:latin typeface="+mj-lt"/>
                  </a:rPr>
                  <a:t>, t.j. </a:t>
                </a:r>
                <a:r>
                  <a:rPr lang="sk-SK" sz="3900" i="1" dirty="0" smtClean="0">
                    <a:latin typeface="+mj-lt"/>
                  </a:rPr>
                  <a:t>f(x)*h(x)</a:t>
                </a:r>
                <a:r>
                  <a:rPr lang="sk-SK" sz="3900" dirty="0" smtClean="0">
                    <a:latin typeface="+mj-lt"/>
                  </a:rPr>
                  <a:t>, potom ich FT je súčin </a:t>
                </a:r>
                <a:r>
                  <a:rPr lang="sk-SK" sz="3900" i="1" dirty="0" smtClean="0">
                    <a:latin typeface="+mj-lt"/>
                  </a:rPr>
                  <a:t>F(u)H(u)</a:t>
                </a:r>
              </a:p>
              <a:p>
                <a:pPr>
                  <a:spcBef>
                    <a:spcPts val="2400"/>
                  </a:spcBef>
                </a:pPr>
                <a:r>
                  <a:rPr lang="sk-SK" sz="3900" dirty="0" smtClean="0">
                    <a:latin typeface="+mj-lt"/>
                  </a:rPr>
                  <a:t>Ak napíšeme </a:t>
                </a:r>
                <a:r>
                  <a:rPr lang="sk-SK" sz="3900" dirty="0" err="1" smtClean="0">
                    <a:latin typeface="+mj-lt"/>
                  </a:rPr>
                  <a:t>konvolúciu</a:t>
                </a:r>
                <a:r>
                  <a:rPr lang="sk-SK" sz="3900" dirty="0" smtClean="0">
                    <a:latin typeface="+mj-lt"/>
                  </a:rPr>
                  <a:t> ako</a:t>
                </a:r>
              </a:p>
              <a:p>
                <a:pPr marL="0" indent="0" algn="ctr">
                  <a:spcBef>
                    <a:spcPts val="2400"/>
                  </a:spcBef>
                  <a:buNone/>
                </a:pPr>
                <a:r>
                  <a:rPr lang="sk-SK" sz="4000" dirty="0" smtClean="0">
                    <a:latin typeface="+mj-lt"/>
                  </a:rPr>
                  <a:t>  </a:t>
                </a:r>
                <a14:m>
                  <m:oMath xmlns:m="http://schemas.openxmlformats.org/officeDocument/2006/math"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𝑀𝑁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200" dirty="0" smtClean="0">
                    <a:latin typeface="+mj-lt"/>
                  </a:rPr>
                  <a:t>,</a:t>
                </a:r>
                <a:r>
                  <a:rPr lang="sk-SK" sz="4400" dirty="0">
                    <a:latin typeface="+mj-lt"/>
                  </a:rPr>
                  <a:t> </a:t>
                </a:r>
                <a:r>
                  <a:rPr lang="sk-SK" sz="4400" dirty="0" smtClean="0">
                    <a:latin typeface="+mj-lt"/>
                  </a:rPr>
                  <a:t> </a:t>
                </a: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sk-SK" sz="3900" dirty="0" smtClean="0">
                    <a:latin typeface="+mj-lt"/>
                  </a:rPr>
                  <a:t>potom ich FT sú vo vzťahu </a:t>
                </a:r>
              </a:p>
              <a:p>
                <a:pPr marL="0" indent="0">
                  <a:spcBef>
                    <a:spcPts val="24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sk-SK" sz="3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9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sk-SK" sz="39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9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k-SK" sz="39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k-SK" sz="39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2"/>
                <a:ext cx="9144000" cy="5127848"/>
              </a:xfrm>
              <a:blipFill rotWithShape="0">
                <a:blip r:embed="rId2"/>
                <a:stretch>
                  <a:fillRect l="-2067" t="-1781" r="-16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473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DFT a konvolučná teoréma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2"/>
                <a:ext cx="9144000" cy="5127848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24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čo je násobenie po zložkách a</a:t>
                </a: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sk-SK" sz="4400" dirty="0" smtClean="0">
                    <a:latin typeface="+mj-lt"/>
                  </a:rPr>
                  <a:t> </a:t>
                </a:r>
                <a:r>
                  <a:rPr lang="sk-SK" sz="32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sk-SK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sSup>
                              <m:sSupPr>
                                <m:ctrl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𝑎𝑢</m:t>
                                    </m:r>
                                  </m:num>
                                  <m:den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den>
                                </m:f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𝑏𝑣</m:t>
                                    </m:r>
                                  </m:num>
                                  <m:den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</m:den>
                                </m:f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sk-SK" sz="4400" dirty="0" smtClean="0">
                  <a:latin typeface="+mj-lt"/>
                </a:endParaRPr>
              </a:p>
              <a:p>
                <a:pPr>
                  <a:spcBef>
                    <a:spcPts val="2400"/>
                  </a:spcBef>
                </a:pPr>
                <a:r>
                  <a:rPr lang="sk-SK" sz="3600" dirty="0" smtClean="0">
                    <a:latin typeface="+mj-lt"/>
                  </a:rPr>
                  <a:t>Pri použití DFT najprv prevedieme obrazovú funkciu </a:t>
                </a:r>
                <a:r>
                  <a:rPr lang="sk-SK" sz="3600" i="1" dirty="0" smtClean="0">
                    <a:latin typeface="+mj-lt"/>
                  </a:rPr>
                  <a:t>f </a:t>
                </a:r>
                <a:r>
                  <a:rPr lang="sk-SK" sz="3600" dirty="0" smtClean="0">
                    <a:latin typeface="+mj-lt"/>
                  </a:rPr>
                  <a:t>a </a:t>
                </a:r>
                <a:r>
                  <a:rPr lang="sk-SK" sz="3600" dirty="0" err="1" smtClean="0">
                    <a:latin typeface="+mj-lt"/>
                  </a:rPr>
                  <a:t>konvolučnú</a:t>
                </a:r>
                <a:r>
                  <a:rPr lang="sk-SK" sz="3600" dirty="0" smtClean="0">
                    <a:latin typeface="+mj-lt"/>
                  </a:rPr>
                  <a:t> masku </a:t>
                </a:r>
                <a:r>
                  <a:rPr lang="sk-SK" sz="3600" i="1" dirty="0" smtClean="0">
                    <a:latin typeface="+mj-lt"/>
                  </a:rPr>
                  <a:t>h </a:t>
                </a:r>
                <a:r>
                  <a:rPr lang="sk-SK" sz="3600" dirty="0" smtClean="0">
                    <a:latin typeface="+mj-lt"/>
                  </a:rPr>
                  <a:t>do </a:t>
                </a:r>
                <a:r>
                  <a:rPr lang="sk-SK" sz="3600" dirty="0" err="1" smtClean="0">
                    <a:latin typeface="+mj-lt"/>
                  </a:rPr>
                  <a:t>frekven-čného</a:t>
                </a:r>
                <a:r>
                  <a:rPr lang="sk-SK" sz="3600" dirty="0" smtClean="0">
                    <a:latin typeface="+mj-lt"/>
                  </a:rPr>
                  <a:t> spektra pomocou FT,  vynásobíme ich </a:t>
                </a:r>
                <a:r>
                  <a:rPr lang="sk-SK" sz="3600" dirty="0" err="1" smtClean="0">
                    <a:latin typeface="+mj-lt"/>
                  </a:rPr>
                  <a:t>Fourierove</a:t>
                </a:r>
                <a:r>
                  <a:rPr lang="sk-SK" sz="3600" dirty="0" smtClean="0">
                    <a:latin typeface="+mj-lt"/>
                  </a:rPr>
                  <a:t> transformácie a inverznou FT dostaneme výsledok </a:t>
                </a:r>
                <a:r>
                  <a:rPr lang="sk-SK" sz="3600" dirty="0" err="1" smtClean="0">
                    <a:latin typeface="+mj-lt"/>
                  </a:rPr>
                  <a:t>konvolúcie</a:t>
                </a:r>
                <a:r>
                  <a:rPr lang="sk-SK" sz="3600" dirty="0" smtClean="0">
                    <a:latin typeface="+mj-lt"/>
                  </a:rPr>
                  <a:t> </a:t>
                </a:r>
                <a:r>
                  <a:rPr lang="sk-SK" sz="3600" i="1" dirty="0" smtClean="0">
                    <a:latin typeface="+mj-lt"/>
                  </a:rPr>
                  <a:t>g</a:t>
                </a:r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2"/>
                <a:ext cx="9144000" cy="5127848"/>
              </a:xfrm>
              <a:blipFill rotWithShape="0">
                <a:blip r:embed="rId2"/>
                <a:stretch>
                  <a:fillRect l="-1533" t="-17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8589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8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Schéma frekvenčnej filtrácie 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63" y="1052736"/>
            <a:ext cx="6341585" cy="5303613"/>
          </a:xfrm>
        </p:spPr>
      </p:pic>
    </p:spTree>
    <p:extLst>
      <p:ext uri="{BB962C8B-B14F-4D97-AF65-F5344CB8AC3E}">
        <p14:creationId xmlns:p14="http://schemas.microsoft.com/office/powerpoint/2010/main" val="278575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299425"/>
            <a:ext cx="9144000" cy="825319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Príklady základných filtrov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983832"/>
          </a:xfrm>
        </p:spPr>
        <p:txBody>
          <a:bodyPr>
            <a:normAutofit/>
          </a:bodyPr>
          <a:lstStyle/>
          <a:p>
            <a:r>
              <a:rPr lang="sk-SK" sz="3600" dirty="0" err="1" smtClean="0">
                <a:latin typeface="+mj-lt"/>
              </a:rPr>
              <a:t>Dolnopriepustný</a:t>
            </a:r>
            <a:r>
              <a:rPr lang="sk-SK" sz="3600" dirty="0" smtClean="0">
                <a:latin typeface="+mj-lt"/>
              </a:rPr>
              <a:t> filter – DP filter a)</a:t>
            </a:r>
          </a:p>
          <a:p>
            <a:r>
              <a:rPr lang="sk-SK" sz="3600" dirty="0" err="1" smtClean="0">
                <a:latin typeface="+mj-lt"/>
              </a:rPr>
              <a:t>Hornopriepustný</a:t>
            </a:r>
            <a:r>
              <a:rPr lang="sk-SK" sz="3600" dirty="0" smtClean="0">
                <a:latin typeface="+mj-lt"/>
              </a:rPr>
              <a:t> filter – HP filter b)</a:t>
            </a:r>
          </a:p>
          <a:p>
            <a:r>
              <a:rPr lang="sk-SK" sz="3600" dirty="0" smtClean="0">
                <a:latin typeface="+mj-lt"/>
              </a:rPr>
              <a:t>Pásmový filter c)</a:t>
            </a:r>
          </a:p>
          <a:p>
            <a:endParaRPr lang="sk-SK" sz="4400" dirty="0">
              <a:latin typeface="+mj-lt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7" y="3366538"/>
            <a:ext cx="9144000" cy="297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21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299425"/>
            <a:ext cx="9144000" cy="825319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Príklady základných filtrov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61662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DP filter – jeho frekvenčná transfer funkcia </a:t>
            </a:r>
            <a:r>
              <a:rPr lang="sk-SK" sz="3600" i="1" dirty="0" smtClean="0">
                <a:latin typeface="+mj-lt"/>
              </a:rPr>
              <a:t>H(</a:t>
            </a:r>
            <a:r>
              <a:rPr lang="sk-SK" sz="3600" i="1" dirty="0" err="1" smtClean="0">
                <a:latin typeface="+mj-lt"/>
              </a:rPr>
              <a:t>u,v</a:t>
            </a:r>
            <a:r>
              <a:rPr lang="sk-SK" sz="3600" i="1" dirty="0" smtClean="0">
                <a:latin typeface="+mj-lt"/>
              </a:rPr>
              <a:t>) </a:t>
            </a:r>
            <a:r>
              <a:rPr lang="sk-SK" sz="3600" dirty="0" smtClean="0">
                <a:latin typeface="+mj-lt"/>
              </a:rPr>
              <a:t>má malé hodnoty ďalej od počiatku, čiže zachováva nízke frekvencie (to sú hodnoty okolo počiatku), potláča vysoké frekvencie a je ako vyhladzovací filter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HP filter – správa sa opačne, posilňuje vysoké frekvencie a potláča nízke – má ostriaci charakter</a:t>
            </a:r>
          </a:p>
        </p:txBody>
      </p:sp>
    </p:spTree>
    <p:extLst>
      <p:ext uri="{BB962C8B-B14F-4D97-AF65-F5344CB8AC3E}">
        <p14:creationId xmlns:p14="http://schemas.microsoft.com/office/powerpoint/2010/main" val="420653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r"/>
            <a:r>
              <a:rPr lang="sk-SK" sz="5400" dirty="0" smtClean="0"/>
              <a:t>DP filter 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-6700"/>
            <a:ext cx="5472608" cy="6422621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54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r"/>
            <a:r>
              <a:rPr lang="sk-SK" sz="5400" dirty="0" smtClean="0"/>
              <a:t>HP filter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-22049"/>
            <a:ext cx="6185718" cy="6378399"/>
          </a:xfrm>
        </p:spPr>
      </p:pic>
    </p:spTree>
    <p:extLst>
      <p:ext uri="{BB962C8B-B14F-4D97-AF65-F5344CB8AC3E}">
        <p14:creationId xmlns:p14="http://schemas.microsoft.com/office/powerpoint/2010/main" val="18016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Pásmový filter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4" y="1289613"/>
            <a:ext cx="7883512" cy="5055840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69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Odstránenie periodického šumu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699" y="1061558"/>
            <a:ext cx="5138573" cy="5406382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05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280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Ideálny DP filter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84784"/>
                <a:ext cx="9144000" cy="504056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Jeho </a:t>
                </a:r>
                <a:r>
                  <a:rPr lang="sk-SK" sz="3600" dirty="0" err="1" smtClean="0">
                    <a:latin typeface="+mj-lt"/>
                  </a:rPr>
                  <a:t>filtrovacia</a:t>
                </a:r>
                <a:r>
                  <a:rPr lang="sk-SK" sz="3600" dirty="0" smtClean="0">
                    <a:latin typeface="+mj-lt"/>
                  </a:rPr>
                  <a:t> funkcia (maska filtra) je definovaná ako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=1,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𝑎𝑘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</m:oMath>
                </a14:m>
                <a:endParaRPr lang="sk-SK" sz="36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𝑖𝑛𝑎𝑘</m:t>
                      </m:r>
                    </m:oMath>
                  </m:oMathPara>
                </a14:m>
                <a:endParaRPr lang="sk-SK" sz="3600" b="0" dirty="0" smtClean="0">
                  <a:latin typeface="+mj-lt"/>
                  <a:ea typeface="Cambria Math" panose="02040503050406030204" pitchFamily="18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kde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je špecifikovaná nenulová konštanta (tzv. vylučovacia frekvencia) 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vzdialenosť od počiatku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84784"/>
                <a:ext cx="9144000" cy="5040560"/>
              </a:xfrm>
              <a:blipFill rotWithShape="0">
                <a:blip r:embed="rId2"/>
                <a:stretch>
                  <a:fillRect l="-1533" t="-193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076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280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Ideálny DP filter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04056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+mj-lt"/>
              </a:rPr>
              <a:t>Podľa voľby vylučovacej frekvencie potláča viac alebo menej vysokých frekvencií</a:t>
            </a:r>
          </a:p>
          <a:p>
            <a:pPr>
              <a:spcBef>
                <a:spcPts val="0"/>
              </a:spcBef>
            </a:pPr>
            <a:endParaRPr lang="sk-SK" sz="4400" dirty="0" smtClean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38" y="2831726"/>
            <a:ext cx="9019862" cy="330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3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Butterworthov</a:t>
            </a:r>
            <a:r>
              <a:rPr lang="sk-SK" sz="5400" dirty="0" smtClean="0"/>
              <a:t> DP filter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055840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+mj-lt"/>
                  </a:rPr>
                  <a:t>Jeho </a:t>
                </a:r>
                <a:r>
                  <a:rPr lang="sk-SK" sz="3600" dirty="0" err="1" smtClean="0">
                    <a:latin typeface="+mj-lt"/>
                  </a:rPr>
                  <a:t>filtrovacia</a:t>
                </a:r>
                <a:r>
                  <a:rPr lang="sk-SK" sz="3600" dirty="0" smtClean="0">
                    <a:latin typeface="+mj-lt"/>
                  </a:rPr>
                  <a:t> funkcia je </a:t>
                </a:r>
                <a:endParaRPr lang="sk-SK" sz="3600" b="0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)/</m:t>
                                </m:r>
                                <m:sSub>
                                  <m:sSubPr>
                                    <m:ctrlPr>
                                      <a:rPr lang="sk-SK" sz="3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sk-SK" sz="3600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sk-SK" sz="36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</a:p>
              <a:p>
                <a:r>
                  <a:rPr lang="sk-SK" sz="3600" dirty="0" smtClean="0">
                    <a:latin typeface="+mj-lt"/>
                  </a:rPr>
                  <a:t>Nemá ostré prechody medzi zostávajúcimi a filtrovanými frekvenciami</a:t>
                </a:r>
              </a:p>
              <a:p>
                <a:endParaRPr lang="sk-SK" sz="44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055840"/>
              </a:xfrm>
              <a:blipFill rotWithShape="0">
                <a:blip r:embed="rId2"/>
                <a:stretch>
                  <a:fillRect l="-1533" t="-168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68" y="4221088"/>
            <a:ext cx="7146032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3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Ideálny HP filter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75252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Tiež pracuje s pojmom vylučovacej frekvencie pre nízke frekvencie</a:t>
            </a: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31258"/>
            <a:ext cx="9144001" cy="332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9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Butterworthov</a:t>
            </a:r>
            <a:r>
              <a:rPr lang="sk-SK" sz="5400" dirty="0" smtClean="0"/>
              <a:t> HP filter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-18107" y="1412776"/>
                <a:ext cx="9144000" cy="4943574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+mj-lt"/>
                  </a:rPr>
                  <a:t>Jeho </a:t>
                </a:r>
                <a:r>
                  <a:rPr lang="sk-SK" sz="3600" dirty="0" err="1">
                    <a:latin typeface="+mj-lt"/>
                  </a:rPr>
                  <a:t>filtrovacia</a:t>
                </a:r>
                <a:r>
                  <a:rPr lang="sk-SK" sz="3600" dirty="0">
                    <a:latin typeface="+mj-lt"/>
                  </a:rPr>
                  <a:t> funkcia je </a:t>
                </a:r>
                <a:endParaRPr lang="sk-SK" sz="3600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sk-SK" sz="3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sk-SK" sz="36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sk-SK" sz="36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r>
                  <a:rPr lang="sk-SK" sz="4000" dirty="0"/>
                  <a:t> </a:t>
                </a:r>
                <a:endParaRPr lang="sk-SK" sz="4000" dirty="0" smtClean="0"/>
              </a:p>
              <a:p>
                <a:pPr marL="0" indent="0">
                  <a:buNone/>
                </a:pPr>
                <a:endParaRPr lang="sk-SK" sz="4400" dirty="0"/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8107" y="1412776"/>
                <a:ext cx="9144000" cy="4943574"/>
              </a:xfrm>
              <a:blipFill rotWithShape="0">
                <a:blip r:embed="rId2"/>
                <a:stretch>
                  <a:fillRect l="-1533" t="-185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172327"/>
            <a:ext cx="8001912" cy="318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1"/>
          </a:xfrm>
        </p:spPr>
        <p:txBody>
          <a:bodyPr>
            <a:normAutofit fontScale="90000"/>
          </a:bodyPr>
          <a:lstStyle/>
          <a:p>
            <a:pPr algn="r"/>
            <a:r>
              <a:rPr lang="sk-SK" sz="5400" dirty="0" smtClean="0"/>
              <a:t> BDP </a:t>
            </a:r>
            <a:br>
              <a:rPr lang="sk-SK" sz="5400" dirty="0" smtClean="0"/>
            </a:br>
            <a:r>
              <a:rPr lang="sk-SK" sz="5400" dirty="0" smtClean="0"/>
              <a:t>a BHP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254"/>
            <a:ext cx="6411830" cy="6879254"/>
          </a:xfrm>
        </p:spPr>
      </p:pic>
    </p:spTree>
    <p:extLst>
      <p:ext uri="{BB962C8B-B14F-4D97-AF65-F5344CB8AC3E}">
        <p14:creationId xmlns:p14="http://schemas.microsoft.com/office/powerpoint/2010/main" val="419664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Rekonštrukcia (obnovenie)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Pri nej sa potláča degradácia obrazu s využitím znalosti o povahe degradácie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Degradáciu modelujeme ako </a:t>
            </a:r>
            <a:r>
              <a:rPr lang="sk-SK" sz="3600" dirty="0" err="1" smtClean="0">
                <a:latin typeface="Calibri" panose="020F0502020204030204" pitchFamily="34" charset="0"/>
              </a:rPr>
              <a:t>konvolúciu</a:t>
            </a:r>
            <a:r>
              <a:rPr lang="sk-SK" sz="3600" dirty="0" smtClean="0">
                <a:latin typeface="Calibri" panose="020F0502020204030204" pitchFamily="34" charset="0"/>
              </a:rPr>
              <a:t>, pri rekonštrukcii používame </a:t>
            </a:r>
            <a:r>
              <a:rPr lang="sk-SK" sz="3600" dirty="0" err="1" smtClean="0">
                <a:latin typeface="Calibri" panose="020F0502020204030204" pitchFamily="34" charset="0"/>
              </a:rPr>
              <a:t>dekonvolúciu</a:t>
            </a:r>
            <a:r>
              <a:rPr lang="sk-SK" sz="3600" dirty="0" smtClean="0">
                <a:latin typeface="Calibri" panose="020F0502020204030204" pitchFamily="34" charset="0"/>
              </a:rPr>
              <a:t> (inverznú funkciu) na celý obraz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</a:rPr>
              <a:t>Deterministické</a:t>
            </a:r>
            <a:r>
              <a:rPr lang="sk-SK" sz="3600" dirty="0" smtClean="0">
                <a:latin typeface="Calibri" panose="020F0502020204030204" pitchFamily="34" charset="0"/>
              </a:rPr>
              <a:t> – pri malom šume a známej degradácii, použijeme inverznú</a:t>
            </a:r>
          </a:p>
          <a:p>
            <a:pPr>
              <a:spcBef>
                <a:spcPts val="1800"/>
              </a:spcBef>
            </a:pPr>
            <a:r>
              <a:rPr lang="sk-SK" sz="3600" b="1" dirty="0" err="1" smtClean="0">
                <a:latin typeface="Calibri" panose="020F0502020204030204" pitchFamily="34" charset="0"/>
              </a:rPr>
              <a:t>Stochastické</a:t>
            </a:r>
            <a:r>
              <a:rPr lang="sk-SK" sz="3600" dirty="0" smtClean="0">
                <a:latin typeface="Calibri" panose="020F0502020204030204" pitchFamily="34" charset="0"/>
              </a:rPr>
              <a:t> – hľadajú obnovenie podľa nejakého kritéria, napr. MNŠ</a:t>
            </a:r>
          </a:p>
          <a:p>
            <a:endParaRPr lang="sk-SK" sz="40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37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9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Model degradácie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84487"/>
                <a:ext cx="9144000" cy="563698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Modelom je operátor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H,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ktorý spolu s aditívnym šumom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vytvorí z obrazu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f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degradovaný obraz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g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Rekonštrukcia spočíva v aproximácii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f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, ak máme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g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, znalosť o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H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a štatistickú informáciu o povahe šumu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84487"/>
                <a:ext cx="9144000" cy="5636988"/>
              </a:xfrm>
              <a:blipFill rotWithShape="0">
                <a:blip r:embed="rId2"/>
                <a:stretch>
                  <a:fillRect l="-1533" t="-1730" r="-24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5073292"/>
            <a:ext cx="5229955" cy="16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6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3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Model degradácie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556791"/>
                <a:ext cx="9144000" cy="516468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Potom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begChr m:val="["/>
                        <m:endChr m:val="]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l-GR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η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Ak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H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je invariantné vzhľadom na polohu v obraze, môžeme napísať ako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konvolúciu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Ak môžeme zanedbať šum, tak to riešime inverznou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konvolúciou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(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dekonvolúciou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556791"/>
                <a:ext cx="9144000" cy="5164683"/>
              </a:xfrm>
              <a:blipFill rotWithShape="0">
                <a:blip r:embed="rId2"/>
                <a:stretch>
                  <a:fillRect l="-1533" t="-176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132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Wienerova filtrácia 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8117"/>
            <a:ext cx="9144000" cy="5016778"/>
          </a:xfrm>
        </p:spPr>
      </p:pic>
    </p:spTree>
    <p:extLst>
      <p:ext uri="{BB962C8B-B14F-4D97-AF65-F5344CB8AC3E}">
        <p14:creationId xmlns:p14="http://schemas.microsoft.com/office/powerpoint/2010/main" val="17359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Wienerova filtrácia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3"/>
            <a:ext cx="9157459" cy="5127848"/>
          </a:xfrm>
        </p:spPr>
      </p:pic>
    </p:spTree>
    <p:extLst>
      <p:ext uri="{BB962C8B-B14F-4D97-AF65-F5344CB8AC3E}">
        <p14:creationId xmlns:p14="http://schemas.microsoft.com/office/powerpoint/2010/main" val="299391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3309</TotalTime>
  <Words>1072</Words>
  <Application>Microsoft Office PowerPoint</Application>
  <PresentationFormat>Prezentácia na obrazovke (4:3)</PresentationFormat>
  <Paragraphs>235</Paragraphs>
  <Slides>43</Slides>
  <Notes>4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43</vt:i4>
      </vt:variant>
    </vt:vector>
  </HeadingPairs>
  <TitlesOfParts>
    <vt:vector size="48" baseType="lpstr">
      <vt:lpstr>Calibri</vt:lpstr>
      <vt:lpstr>Cambria Math</vt:lpstr>
      <vt:lpstr>Constantia</vt:lpstr>
      <vt:lpstr>Wingdings 2</vt:lpstr>
      <vt:lpstr>Flow</vt:lpstr>
      <vt:lpstr>Rozpoznávanie obrazcov a spracovanie obrazu</vt:lpstr>
      <vt:lpstr>Motivácia</vt:lpstr>
      <vt:lpstr>Motivácia II</vt:lpstr>
      <vt:lpstr>Motivácia III</vt:lpstr>
      <vt:lpstr>Motivácia IV</vt:lpstr>
      <vt:lpstr>Fourierova transformácia</vt:lpstr>
      <vt:lpstr>Fourierova transformácia II</vt:lpstr>
      <vt:lpstr>Fourierova transformácia III</vt:lpstr>
      <vt:lpstr>Komplexné čísla</vt:lpstr>
      <vt:lpstr>Komplexné čísla II</vt:lpstr>
      <vt:lpstr>Komplexné čísla III</vt:lpstr>
      <vt:lpstr>Fourierova transformácia IV</vt:lpstr>
      <vt:lpstr> Jednoduchá funkcia a jej spektrum </vt:lpstr>
      <vt:lpstr>Dvojrozmerná FT </vt:lpstr>
      <vt:lpstr>Dvojrozmerná FT II </vt:lpstr>
      <vt:lpstr>Diskrétna FT (DFT)</vt:lpstr>
      <vt:lpstr>Diskrétna FT (DFT) II</vt:lpstr>
      <vt:lpstr>Diskrétna FT (DFT) III</vt:lpstr>
      <vt:lpstr>Diskrétna FT (DFT) IV</vt:lpstr>
      <vt:lpstr>FFT</vt:lpstr>
      <vt:lpstr>Zrýchlenie FFT</vt:lpstr>
      <vt:lpstr>Diskrétna kosínusová transformácia</vt:lpstr>
      <vt:lpstr>Použitie obrazových transformácií</vt:lpstr>
      <vt:lpstr>DFT a konvolučná teoréma</vt:lpstr>
      <vt:lpstr>DFT a konvolučná teoréma II</vt:lpstr>
      <vt:lpstr>Schéma frekvenčnej filtrácie </vt:lpstr>
      <vt:lpstr>Príklady základných filtrov</vt:lpstr>
      <vt:lpstr>Príklady základných filtrov II</vt:lpstr>
      <vt:lpstr>DP filter </vt:lpstr>
      <vt:lpstr>HP filter</vt:lpstr>
      <vt:lpstr>Pásmový filter</vt:lpstr>
      <vt:lpstr>Odstránenie periodického šumu</vt:lpstr>
      <vt:lpstr>Ideálny DP filter</vt:lpstr>
      <vt:lpstr>Ideálny DP filter II</vt:lpstr>
      <vt:lpstr>Butterworthov DP filter</vt:lpstr>
      <vt:lpstr>Ideálny HP filter</vt:lpstr>
      <vt:lpstr>Butterworthov HP filter</vt:lpstr>
      <vt:lpstr> BDP  a BHP</vt:lpstr>
      <vt:lpstr>Rekonštrukcia (obnovenie) obrazu</vt:lpstr>
      <vt:lpstr>Model degradácie</vt:lpstr>
      <vt:lpstr>Model degradácie II</vt:lpstr>
      <vt:lpstr>Wienerova filtrácia I</vt:lpstr>
      <vt:lpstr>Wienerova filtrácia 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229</cp:revision>
  <dcterms:created xsi:type="dcterms:W3CDTF">2015-07-27T05:27:08Z</dcterms:created>
  <dcterms:modified xsi:type="dcterms:W3CDTF">2021-03-10T12:22:29Z</dcterms:modified>
</cp:coreProperties>
</file>