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4068" r:id="rId1"/>
  </p:sldMasterIdLst>
  <p:notesMasterIdLst>
    <p:notesMasterId r:id="rId64"/>
  </p:notesMasterIdLst>
  <p:sldIdLst>
    <p:sldId id="256" r:id="rId2"/>
    <p:sldId id="258" r:id="rId3"/>
    <p:sldId id="365" r:id="rId4"/>
    <p:sldId id="342" r:id="rId5"/>
    <p:sldId id="366" r:id="rId6"/>
    <p:sldId id="343" r:id="rId7"/>
    <p:sldId id="344" r:id="rId8"/>
    <p:sldId id="259" r:id="rId9"/>
    <p:sldId id="341" r:id="rId10"/>
    <p:sldId id="260" r:id="rId11"/>
    <p:sldId id="350" r:id="rId12"/>
    <p:sldId id="369" r:id="rId13"/>
    <p:sldId id="367" r:id="rId14"/>
    <p:sldId id="368" r:id="rId15"/>
    <p:sldId id="263" r:id="rId16"/>
    <p:sldId id="351" r:id="rId17"/>
    <p:sldId id="273" r:id="rId18"/>
    <p:sldId id="265" r:id="rId19"/>
    <p:sldId id="345" r:id="rId20"/>
    <p:sldId id="346" r:id="rId21"/>
    <p:sldId id="347" r:id="rId22"/>
    <p:sldId id="370" r:id="rId23"/>
    <p:sldId id="275" r:id="rId24"/>
    <p:sldId id="371" r:id="rId25"/>
    <p:sldId id="372" r:id="rId26"/>
    <p:sldId id="373" r:id="rId27"/>
    <p:sldId id="356" r:id="rId28"/>
    <p:sldId id="357" r:id="rId29"/>
    <p:sldId id="374" r:id="rId30"/>
    <p:sldId id="375" r:id="rId31"/>
    <p:sldId id="376" r:id="rId32"/>
    <p:sldId id="377" r:id="rId33"/>
    <p:sldId id="358" r:id="rId34"/>
    <p:sldId id="359" r:id="rId35"/>
    <p:sldId id="378" r:id="rId36"/>
    <p:sldId id="286" r:id="rId37"/>
    <p:sldId id="379" r:id="rId38"/>
    <p:sldId id="380" r:id="rId39"/>
    <p:sldId id="395" r:id="rId40"/>
    <p:sldId id="348" r:id="rId41"/>
    <p:sldId id="381" r:id="rId42"/>
    <p:sldId id="382" r:id="rId43"/>
    <p:sldId id="328" r:id="rId44"/>
    <p:sldId id="352" r:id="rId45"/>
    <p:sldId id="383" r:id="rId46"/>
    <p:sldId id="384" r:id="rId47"/>
    <p:sldId id="385" r:id="rId48"/>
    <p:sldId id="304" r:id="rId49"/>
    <p:sldId id="386" r:id="rId50"/>
    <p:sldId id="353" r:id="rId51"/>
    <p:sldId id="387" r:id="rId52"/>
    <p:sldId id="388" r:id="rId53"/>
    <p:sldId id="335" r:id="rId54"/>
    <p:sldId id="389" r:id="rId55"/>
    <p:sldId id="336" r:id="rId56"/>
    <p:sldId id="360" r:id="rId57"/>
    <p:sldId id="390" r:id="rId58"/>
    <p:sldId id="284" r:id="rId59"/>
    <p:sldId id="391" r:id="rId60"/>
    <p:sldId id="392" r:id="rId61"/>
    <p:sldId id="393" r:id="rId62"/>
    <p:sldId id="394" r:id="rId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170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652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937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9388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440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5610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5868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506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EB078-33A2-4A70-B659-A4721849EA95}" type="datetime1">
              <a:rPr lang="en-US" smtClean="0"/>
              <a:t>3/17/2021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64BA3EA4-4F60-40A0-85E3-BE0B039A13EA}" type="datetime1">
              <a:rPr lang="en-US" smtClean="0"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394E0-92E3-4028-AA32-4B29CB00DA83}" type="datetime1">
              <a:rPr lang="en-US" smtClean="0"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BEA9B-A37D-44CA-AD76-B6420D150DED}" type="datetime1">
              <a:rPr lang="en-US" smtClean="0"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9B70E-B8A4-42DD-BB17-BE91FB912FC7}" type="datetime1">
              <a:rPr lang="en-US" smtClean="0"/>
              <a:t>3/17/2021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92E8-1D4B-4AEF-B005-DB9971D9373E}" type="datetime1">
              <a:rPr lang="en-US" smtClean="0"/>
              <a:t>3/17/2021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4F265-2862-4B67-83E9-890B8E3C5929}" type="datetime1">
              <a:rPr lang="en-US" smtClean="0"/>
              <a:t>3/17/2021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93022-9B4C-420A-B664-E130648FDA94}" type="datetime1">
              <a:rPr lang="en-US" smtClean="0"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5CFE7-9650-4B8E-AC91-428C72325A7A}" type="datetime1">
              <a:rPr lang="en-US" smtClean="0"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2885-3C7F-4384-8466-0007774B7B83}" type="datetime1">
              <a:rPr lang="en-US" smtClean="0"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06B8B-3626-4A41-8A2F-EA838CA66D8C}" type="datetime1">
              <a:rPr lang="en-US" smtClean="0"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C045AA8-C1DE-41AC-BCBD-615C1572831B}" type="datetime1">
              <a:rPr lang="en-US" smtClean="0"/>
              <a:t>3/17/2021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sk-SK" dirty="0"/>
              <a:t>Rozpoznávanie obrazcov</a:t>
            </a:r>
            <a:br>
              <a:rPr lang="sk-SK" dirty="0"/>
            </a:br>
            <a:r>
              <a:rPr lang="sk-SK" dirty="0"/>
              <a:t>a spracovanie obrazu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068960"/>
            <a:ext cx="7854696" cy="1928656"/>
          </a:xfrm>
        </p:spPr>
        <p:txBody>
          <a:bodyPr>
            <a:normAutofit/>
          </a:bodyPr>
          <a:lstStyle/>
          <a:p>
            <a:pPr algn="ctr"/>
            <a:endParaRPr lang="sk-SK" sz="4400" dirty="0" smtClean="0"/>
          </a:p>
          <a:p>
            <a:pPr algn="ctr"/>
            <a:r>
              <a:rPr lang="sk-SK" sz="5400" dirty="0" smtClean="0"/>
              <a:t>Segmentácia</a:t>
            </a:r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420816"/>
            <a:ext cx="7854696" cy="1248544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Motivácia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18457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Pri nižšej úrovni spracovania obrazu sme študovali metódy, ktorých vstupom aj výstupom boli obrazy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Segmentácia patrí do strednej úrovne, lebo jej výstupom sú atribúty obrazu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Segmentácia rozdeľuje obraz na oblasti alebo objekty</a:t>
            </a:r>
            <a:endParaRPr lang="en-US" sz="3600" dirty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Motivácia II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25658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Segmentácia patrí medzi najzložitejšie úlohy spracovania obrazu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Na segmentáciu využívame vlastnosti obrazu: diskontinuitu a podobnosť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Prvá:  využíva zmeny jasu v obraze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Druhá: využíva delenie na oblasti podobné z hľadiska nejakého kritéria </a:t>
            </a:r>
            <a:endParaRPr lang="en-US" sz="3600" dirty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16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6108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Definícia segmentácie</a:t>
            </a:r>
            <a:endParaRPr lang="en-US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268760"/>
                <a:ext cx="9144000" cy="508759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Nech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označuje priestorovú oblasť celého obrazu. Potom segmentácia je rozdelenie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na </a:t>
                </a:r>
                <a:r>
                  <a:rPr lang="sk-SK" sz="3600" i="1" dirty="0" smtClean="0">
                    <a:latin typeface="+mj-lt"/>
                  </a:rPr>
                  <a:t>n </a:t>
                </a:r>
                <a:r>
                  <a:rPr lang="sk-SK" sz="3600" dirty="0" smtClean="0">
                    <a:latin typeface="+mj-lt"/>
                  </a:rPr>
                  <a:t>oblastí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sk-SK" sz="3600" b="0" dirty="0" smtClean="0">
                  <a:latin typeface="+mj-lt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  pre ktoré platí: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>
                    <a:latin typeface="+mj-lt"/>
                  </a:rPr>
                  <a:t> </a:t>
                </a:r>
                <a:r>
                  <a:rPr lang="sk-SK" sz="3600" dirty="0" smtClean="0">
                    <a:latin typeface="+mj-lt"/>
                  </a:rPr>
                  <a:t> a) </a:t>
                </a:r>
                <a14:m>
                  <m:oMath xmlns:m="http://schemas.openxmlformats.org/officeDocument/2006/math">
                    <m:nary>
                      <m:naryPr>
                        <m:chr m:val="⋃"/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sk-SK" sz="3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nary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sk-SK" sz="3600" b="0" dirty="0" smtClean="0">
                  <a:latin typeface="+mj-lt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 smtClean="0"/>
                  <a:t>  </a:t>
                </a:r>
                <a:r>
                  <a:rPr lang="sk-SK" sz="3600" dirty="0" smtClean="0">
                    <a:latin typeface="+mj-lt"/>
                  </a:rPr>
                  <a:t>b)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sk-SK" sz="3600" dirty="0" smtClean="0"/>
                  <a:t> </a:t>
                </a:r>
                <a:r>
                  <a:rPr lang="sk-SK" sz="3600" dirty="0" smtClean="0">
                    <a:latin typeface="+mj-lt"/>
                  </a:rPr>
                  <a:t>je súvislá množina, </a:t>
                </a:r>
                <a14:m>
                  <m:oMath xmlns:m="http://schemas.openxmlformats.org/officeDocument/2006/math"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=1,2,…,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sk-SK" sz="3600" dirty="0" smtClean="0"/>
                  <a:t> 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/>
                  <a:t> </a:t>
                </a:r>
                <a:r>
                  <a:rPr lang="sk-SK" sz="3600" dirty="0" smtClean="0"/>
                  <a:t> </a:t>
                </a:r>
                <a:r>
                  <a:rPr lang="sk-SK" sz="3600" dirty="0" smtClean="0">
                    <a:latin typeface="+mj-lt"/>
                  </a:rPr>
                  <a:t>c)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nary>
                      <m:naryPr>
                        <m:chr m:val="⋂"/>
                        <m:subHide m:val="on"/>
                        <m:supHide m:val="on"/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sk-SK" sz="3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∅</m:t>
                        </m:r>
                      </m:e>
                    </m:nary>
                  </m:oMath>
                </a14:m>
                <a:r>
                  <a:rPr lang="sk-SK" sz="3600" dirty="0" smtClean="0"/>
                  <a:t> </a:t>
                </a:r>
                <a:r>
                  <a:rPr lang="sk-SK" sz="3600" dirty="0" smtClean="0">
                    <a:latin typeface="+mj-lt"/>
                  </a:rPr>
                  <a:t>pre všetky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sk-SK" sz="3600" dirty="0" smtClean="0"/>
                  <a:t> </a:t>
                </a:r>
                <a:r>
                  <a:rPr lang="sk-SK" sz="3600" dirty="0" smtClean="0">
                    <a:latin typeface="+mj-lt"/>
                  </a:rPr>
                  <a:t>a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68760"/>
                <a:ext cx="9144000" cy="5087590"/>
              </a:xfrm>
              <a:blipFill rotWithShape="0">
                <a:blip r:embed="rId2"/>
                <a:stretch>
                  <a:fillRect l="-1533" t="-1796" r="-20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91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6108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Definícia segmentácie II</a:t>
            </a:r>
            <a:endParaRPr lang="en-US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412776"/>
                <a:ext cx="9144000" cy="5832648"/>
              </a:xfrm>
            </p:spPr>
            <p:txBody>
              <a:bodyPr>
                <a:normAutofit fontScale="92500"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900" dirty="0" smtClean="0">
                    <a:latin typeface="+mj-lt"/>
                  </a:rPr>
                  <a:t>d) </a:t>
                </a:r>
                <a14:m>
                  <m:oMath xmlns:m="http://schemas.openxmlformats.org/officeDocument/2006/math">
                    <m:r>
                      <a:rPr lang="sk-SK" sz="3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sk-SK" sz="39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  <m:r>
                      <a:rPr lang="sk-SK" sz="39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sk-SK" sz="39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9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9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sk-SK" sz="39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sk-SK" sz="3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sk-SK" sz="3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𝑇𝑅𝑈𝐸</m:t>
                    </m:r>
                    <m:r>
                      <a:rPr lang="sk-SK" sz="3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∀</m:t>
                    </m:r>
                    <m:r>
                      <a:rPr lang="sk-SK" sz="3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sk-SK" sz="3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=1,2,…, </m:t>
                    </m:r>
                    <m:r>
                      <a:rPr lang="sk-SK" sz="3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sk-SK" sz="3900" dirty="0" smtClean="0"/>
                  <a:t> 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900" dirty="0" smtClean="0">
                    <a:latin typeface="+mj-lt"/>
                  </a:rPr>
                  <a:t>   e</a:t>
                </a:r>
                <a:r>
                  <a:rPr lang="sk-SK" sz="3900" dirty="0">
                    <a:latin typeface="+mj-lt"/>
                  </a:rPr>
                  <a:t>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nary>
                      <m:naryPr>
                        <m:chr m:val="⋃"/>
                        <m:subHide m:val="on"/>
                        <m:supHide m:val="on"/>
                        <m:ctrlPr>
                          <a:rPr lang="sk-SK" sz="39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sk-SK" sz="39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9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sk-SK" sz="39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)=</m:t>
                        </m:r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𝐹𝐴𝐿𝑆𝐸</m:t>
                        </m:r>
                      </m:e>
                    </m:nary>
                  </m:oMath>
                </a14:m>
                <a:r>
                  <a:rPr lang="sk-SK" sz="3900" dirty="0">
                    <a:latin typeface="+mj-lt"/>
                  </a:rPr>
                  <a:t> pre susedné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sk-SK" sz="39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k-SK" sz="3900" dirty="0">
                    <a:latin typeface="+mj-lt"/>
                  </a:rPr>
                  <a:t>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sk-SK" sz="3900" dirty="0">
                    <a:latin typeface="+mj-lt"/>
                  </a:rPr>
                  <a:t>,  </a:t>
                </a:r>
                <a:endParaRPr lang="sk-SK" sz="3900" dirty="0" smtClean="0">
                  <a:latin typeface="+mj-lt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900" dirty="0" smtClean="0">
                    <a:latin typeface="+mj-lt"/>
                  </a:rPr>
                  <a:t>kde </a:t>
                </a:r>
                <a14:m>
                  <m:oMath xmlns:m="http://schemas.openxmlformats.org/officeDocument/2006/math">
                    <m:r>
                      <a:rPr lang="sk-SK" sz="3900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sk-SK" sz="39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sk-SK" sz="3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sk-SK" sz="39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900" dirty="0">
                    <a:latin typeface="+mj-lt"/>
                  </a:rPr>
                  <a:t> je logický predikát, definovaný nad bodmi z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sk-SK" sz="3900" dirty="0">
                    <a:latin typeface="+mj-lt"/>
                  </a:rPr>
                  <a:t> a </a:t>
                </a:r>
                <a:r>
                  <a:rPr lang="sk-SK" sz="3900" dirty="0" smtClean="0">
                    <a:latin typeface="+mj-lt"/>
                  </a:rPr>
                  <a:t>oblasti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sk-SK" sz="39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k-SK" sz="3900" dirty="0"/>
                  <a:t>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sk-SK" sz="3900" dirty="0" smtClean="0">
                    <a:latin typeface="+mj-lt"/>
                  </a:rPr>
                  <a:t> sú susedné vtedy, ak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9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900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9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nary>
                      <m:naryPr>
                        <m:chr m:val="⋃"/>
                        <m:subHide m:val="on"/>
                        <m:supHide m:val="on"/>
                        <m:ctrlPr>
                          <a:rPr lang="sk-SK" sz="390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sk-SK" sz="390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900" b="0" i="1" dirty="0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sk-SK" sz="3900" b="0" i="1" dirty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  <m:r>
                      <a:rPr lang="sk-SK" sz="39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k-SK" sz="3900" dirty="0">
                    <a:latin typeface="+mj-lt"/>
                  </a:rPr>
                  <a:t>je súvislá množina</a:t>
                </a:r>
                <a:endParaRPr lang="en-US" sz="3900" dirty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900" dirty="0" smtClean="0">
                    <a:latin typeface="+mj-lt"/>
                  </a:rPr>
                  <a:t>Segmentácia je úplná, ak oblasti zodpovedajú objektom, inak sa nazýva čiastočná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dirty="0"/>
                  <a:t> </a:t>
                </a:r>
                <a:r>
                  <a:rPr lang="sk-SK" dirty="0" smtClean="0"/>
                  <a:t>  </a:t>
                </a:r>
                <a:endParaRPr lang="en-US" sz="40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412776"/>
                <a:ext cx="9144000" cy="5832648"/>
              </a:xfrm>
              <a:blipFill rotWithShape="0">
                <a:blip r:embed="rId2"/>
                <a:stretch>
                  <a:fillRect l="-2000" t="-1672" r="-10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14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Skupiny segmentačných metód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540060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Metódy založené na </a:t>
            </a:r>
            <a:r>
              <a:rPr lang="sk-SK" sz="3600" b="1" dirty="0" smtClean="0">
                <a:latin typeface="+mj-lt"/>
              </a:rPr>
              <a:t>prahovaní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Metódy založené na </a:t>
            </a:r>
            <a:r>
              <a:rPr lang="sk-SK" sz="3600" b="1" dirty="0" smtClean="0">
                <a:latin typeface="+mj-lt"/>
              </a:rPr>
              <a:t>hraniciach </a:t>
            </a:r>
            <a:r>
              <a:rPr lang="sk-SK" sz="3600" dirty="0" smtClean="0">
                <a:latin typeface="+mj-lt"/>
              </a:rPr>
              <a:t>(s využitím diskontinuity)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Metódy založené na </a:t>
            </a:r>
            <a:r>
              <a:rPr lang="sk-SK" sz="3600" b="1" dirty="0" smtClean="0">
                <a:latin typeface="+mj-lt"/>
              </a:rPr>
              <a:t>oblastiach</a:t>
            </a:r>
            <a:r>
              <a:rPr lang="sk-SK" sz="3600" dirty="0" smtClean="0">
                <a:latin typeface="+mj-lt"/>
              </a:rPr>
              <a:t> (s využitím podobnosti)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+mj-lt"/>
              </a:rPr>
              <a:t>Ostatné</a:t>
            </a:r>
            <a:r>
              <a:rPr lang="sk-SK" sz="3600" dirty="0" smtClean="0">
                <a:latin typeface="+mj-lt"/>
              </a:rPr>
              <a:t> metódy (porovnávanie so vzorom, využitie princípu povodí, ...)</a:t>
            </a:r>
            <a:endParaRPr lang="sk-SK" sz="4400" dirty="0" smtClean="0">
              <a:latin typeface="+mj-lt"/>
            </a:endParaRPr>
          </a:p>
          <a:p>
            <a:endParaRPr lang="sk-SK" sz="4000" dirty="0">
              <a:latin typeface="+mj-lt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10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Segmentačné metódy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6132"/>
            <a:ext cx="9144000" cy="5544616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Každá </a:t>
            </a:r>
            <a:r>
              <a:rPr lang="sk-SK" sz="3600" dirty="0">
                <a:latin typeface="+mj-lt"/>
              </a:rPr>
              <a:t>oblasť môže byť </a:t>
            </a:r>
            <a:r>
              <a:rPr lang="sk-SK" sz="3600" dirty="0" smtClean="0">
                <a:latin typeface="+mj-lt"/>
              </a:rPr>
              <a:t>reprezentovaná </a:t>
            </a:r>
            <a:r>
              <a:rPr lang="sk-SK" sz="3600" dirty="0">
                <a:latin typeface="+mj-lt"/>
              </a:rPr>
              <a:t>uzavretou hranicou a každá uzavretá hranica popisuje oblasť.</a:t>
            </a:r>
          </a:p>
          <a:p>
            <a:pPr lvl="0"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Nejednoznačnosť </a:t>
            </a:r>
            <a:r>
              <a:rPr lang="sk-SK" sz="3600" dirty="0">
                <a:latin typeface="+mj-lt"/>
              </a:rPr>
              <a:t>obrazových dát </a:t>
            </a:r>
            <a:r>
              <a:rPr lang="sk-SK" sz="3600" dirty="0" smtClean="0">
                <a:latin typeface="+mj-lt"/>
              </a:rPr>
              <a:t>a šum sú </a:t>
            </a:r>
            <a:r>
              <a:rPr lang="sk-SK" sz="3600" dirty="0">
                <a:latin typeface="+mj-lt"/>
              </a:rPr>
              <a:t>hlavným </a:t>
            </a:r>
            <a:r>
              <a:rPr lang="sk-SK" sz="3600" dirty="0" smtClean="0">
                <a:latin typeface="+mj-lt"/>
              </a:rPr>
              <a:t>problémom pri segmentácii </a:t>
            </a:r>
          </a:p>
          <a:p>
            <a:pPr lvl="0"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Čím </a:t>
            </a:r>
            <a:r>
              <a:rPr lang="sk-SK" sz="3600" dirty="0">
                <a:latin typeface="+mj-lt"/>
              </a:rPr>
              <a:t>viac apriórnej informácie je k </a:t>
            </a:r>
            <a:r>
              <a:rPr lang="sk-SK" sz="3600" dirty="0" smtClean="0">
                <a:latin typeface="+mj-lt"/>
              </a:rPr>
              <a:t>dispozícii, tým </a:t>
            </a:r>
            <a:r>
              <a:rPr lang="sk-SK" sz="3600" dirty="0">
                <a:latin typeface="+mj-lt"/>
              </a:rPr>
              <a:t>lepšie výsledky pri segmentácii možno </a:t>
            </a:r>
            <a:r>
              <a:rPr lang="sk-SK" sz="3600" dirty="0" smtClean="0">
                <a:latin typeface="+mj-lt"/>
              </a:rPr>
              <a:t>dosiahnuť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17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Metódy založené na prahovaní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412776"/>
                <a:ext cx="9144000" cy="5445224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Prahovanie je najjednoduchšia technika, výpočtovo nenáročná a rýchla</a:t>
                </a:r>
              </a:p>
              <a:p>
                <a:pPr>
                  <a:spcBef>
                    <a:spcPts val="1800"/>
                  </a:spcBef>
                  <a:spcAft>
                    <a:spcPts val="1200"/>
                  </a:spcAft>
                </a:pPr>
                <a:r>
                  <a:rPr lang="sk-SK" sz="3600" dirty="0" smtClean="0">
                    <a:latin typeface="+mj-lt"/>
                  </a:rPr>
                  <a:t>Prahovanie je transformácia, ktorá zobrazuje vstupný obraz </a:t>
                </a:r>
                <a:r>
                  <a:rPr lang="sk-SK" sz="3600" i="1" dirty="0" smtClean="0">
                    <a:latin typeface="+mj-lt"/>
                  </a:rPr>
                  <a:t>f(</a:t>
                </a:r>
                <a:r>
                  <a:rPr lang="sk-SK" sz="3600" i="1" dirty="0" err="1" smtClean="0">
                    <a:latin typeface="+mj-lt"/>
                  </a:rPr>
                  <a:t>i,j</a:t>
                </a:r>
                <a:r>
                  <a:rPr lang="sk-SK" sz="3600" i="1" dirty="0" smtClean="0">
                    <a:latin typeface="+mj-lt"/>
                  </a:rPr>
                  <a:t>) </a:t>
                </a:r>
                <a:r>
                  <a:rPr lang="sk-SK" sz="3600" dirty="0" smtClean="0">
                    <a:latin typeface="+mj-lt"/>
                  </a:rPr>
                  <a:t>na výstupný obraz </a:t>
                </a:r>
                <a:r>
                  <a:rPr lang="sk-SK" sz="3600" i="1" dirty="0" smtClean="0">
                    <a:latin typeface="+mj-lt"/>
                  </a:rPr>
                  <a:t>g(</a:t>
                </a:r>
                <a:r>
                  <a:rPr lang="sk-SK" sz="3600" i="1" dirty="0" err="1" smtClean="0">
                    <a:latin typeface="+mj-lt"/>
                  </a:rPr>
                  <a:t>i,j</a:t>
                </a:r>
                <a:r>
                  <a:rPr lang="sk-SK" sz="3600" i="1" dirty="0" smtClean="0">
                    <a:latin typeface="+mj-lt"/>
                  </a:rPr>
                  <a:t>) </a:t>
                </a:r>
                <a:r>
                  <a:rPr lang="sk-SK" sz="3600" dirty="0" smtClean="0">
                    <a:latin typeface="+mj-lt"/>
                  </a:rPr>
                  <a:t>tak, že:</a:t>
                </a:r>
              </a:p>
              <a:p>
                <a:pPr marL="0" indent="0">
                  <a:spcBef>
                    <a:spcPts val="1800"/>
                  </a:spcBef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=1, 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𝑎𝑘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𝑜𝑏𝑗𝑒𝑘𝑡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sk-SK" sz="3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sk-SK" sz="3600" b="0" i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spcBef>
                    <a:spcPts val="1800"/>
                  </a:spcBef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 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𝑎𝑘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𝑝𝑜𝑧𝑎𝑑𝑖𝑒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k-SK" sz="3600" b="0" dirty="0" smtClean="0">
                  <a:latin typeface="+mj-lt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412776"/>
                <a:ext cx="9144000" cy="5445224"/>
              </a:xfrm>
              <a:blipFill rotWithShape="0">
                <a:blip r:embed="rId2"/>
                <a:stretch>
                  <a:fillRect l="-1533" t="-1792" r="-24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70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55997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Globálne a lokálne prahovanie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412776"/>
                <a:ext cx="9144000" cy="518457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Ak na celý obraz aplikujeme jeden prah </a:t>
                </a:r>
                <a:r>
                  <a:rPr lang="sk-SK" sz="3600" i="1" dirty="0" smtClean="0">
                    <a:latin typeface="+mj-lt"/>
                  </a:rPr>
                  <a:t>T</a:t>
                </a:r>
                <a:r>
                  <a:rPr lang="sk-SK" sz="3600" dirty="0" smtClean="0">
                    <a:latin typeface="+mj-lt"/>
                  </a:rPr>
                  <a:t>, ide o globálne prahovanie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Ak v každom okne obrazu zvolíme iný prah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ide o lokálne prahovanie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Ak zvolíme prah </a:t>
                </a:r>
                <a:r>
                  <a:rPr lang="sk-SK" sz="3600" i="1" dirty="0" smtClean="0">
                    <a:latin typeface="+mj-lt"/>
                  </a:rPr>
                  <a:t>T(x,y)</a:t>
                </a:r>
                <a:r>
                  <a:rPr lang="sk-SK" sz="3600" dirty="0" smtClean="0">
                    <a:latin typeface="+mj-lt"/>
                  </a:rPr>
                  <a:t>, ktorý závisí iba od súradníc </a:t>
                </a:r>
                <a:r>
                  <a:rPr lang="sk-SK" sz="3600" i="1" dirty="0" smtClean="0">
                    <a:latin typeface="+mj-lt"/>
                  </a:rPr>
                  <a:t>(x,y)</a:t>
                </a:r>
                <a:r>
                  <a:rPr lang="sk-SK" sz="3600" dirty="0" smtClean="0">
                    <a:latin typeface="+mj-lt"/>
                  </a:rPr>
                  <a:t>, hovoríme o adaptívnom (dynamickom) prahovaní </a:t>
                </a:r>
              </a:p>
              <a:p>
                <a:endParaRPr lang="sk-SK" sz="4400" dirty="0" smtClean="0">
                  <a:latin typeface="+mj-lt"/>
                </a:endParaRPr>
              </a:p>
              <a:p>
                <a:pPr marL="0" indent="0">
                  <a:buNone/>
                </a:pPr>
                <a:endParaRPr lang="sk-SK" sz="44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412776"/>
                <a:ext cx="9144000" cy="5184576"/>
              </a:xfrm>
              <a:blipFill rotWithShape="0">
                <a:blip r:embed="rId2"/>
                <a:stretch>
                  <a:fillRect l="-1533" t="-1882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28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Ukážka prahovania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800" dirty="0" smtClean="0">
                <a:latin typeface="+mj-lt"/>
              </a:rPr>
              <a:t>a) Originál</a:t>
            </a:r>
          </a:p>
          <a:p>
            <a:pPr marL="0" indent="0">
              <a:buNone/>
            </a:pPr>
            <a:r>
              <a:rPr lang="sk-SK" sz="2800" dirty="0" smtClean="0">
                <a:latin typeface="+mj-lt"/>
              </a:rPr>
              <a:t>b) </a:t>
            </a:r>
            <a:r>
              <a:rPr lang="sk-SK" sz="2800" dirty="0" err="1" smtClean="0">
                <a:latin typeface="+mj-lt"/>
              </a:rPr>
              <a:t>Prahovaný</a:t>
            </a:r>
            <a:endParaRPr lang="sk-SK" sz="2800" dirty="0" smtClean="0">
              <a:latin typeface="+mj-lt"/>
            </a:endParaRPr>
          </a:p>
          <a:p>
            <a:pPr marL="0" indent="0">
              <a:buNone/>
            </a:pPr>
            <a:r>
              <a:rPr lang="sk-SK" sz="2800" dirty="0">
                <a:latin typeface="+mj-lt"/>
              </a:rPr>
              <a:t> </a:t>
            </a:r>
            <a:r>
              <a:rPr lang="sk-SK" sz="2800" dirty="0" smtClean="0">
                <a:latin typeface="+mj-lt"/>
              </a:rPr>
              <a:t>    obraz </a:t>
            </a:r>
          </a:p>
          <a:p>
            <a:pPr marL="0" indent="0">
              <a:buNone/>
            </a:pPr>
            <a:r>
              <a:rPr lang="sk-SK" sz="2800" dirty="0" smtClean="0">
                <a:latin typeface="+mj-lt"/>
              </a:rPr>
              <a:t>c) Prah príliš</a:t>
            </a:r>
          </a:p>
          <a:p>
            <a:pPr marL="0" indent="0">
              <a:buNone/>
            </a:pPr>
            <a:r>
              <a:rPr lang="sk-SK" sz="2800" dirty="0" smtClean="0">
                <a:latin typeface="+mj-lt"/>
              </a:rPr>
              <a:t>     nízko</a:t>
            </a:r>
          </a:p>
          <a:p>
            <a:pPr marL="0" indent="0">
              <a:buNone/>
            </a:pPr>
            <a:r>
              <a:rPr lang="sk-SK" sz="2800" dirty="0" smtClean="0">
                <a:latin typeface="+mj-lt"/>
              </a:rPr>
              <a:t>d) Prah príliš </a:t>
            </a:r>
          </a:p>
          <a:p>
            <a:pPr marL="0" indent="0">
              <a:buNone/>
            </a:pPr>
            <a:r>
              <a:rPr lang="sk-SK" sz="2800" dirty="0">
                <a:latin typeface="+mj-lt"/>
              </a:rPr>
              <a:t> </a:t>
            </a:r>
            <a:r>
              <a:rPr lang="sk-SK" sz="2800" dirty="0" smtClean="0">
                <a:latin typeface="+mj-lt"/>
              </a:rPr>
              <a:t>    vysoko</a:t>
            </a:r>
            <a:endParaRPr lang="sk-SK" sz="2800" dirty="0">
              <a:latin typeface="+mj-lt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08" y="1268760"/>
            <a:ext cx="7039074" cy="558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21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180528" y="44624"/>
            <a:ext cx="9433048" cy="1080120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 Úspešnosť (globálneho) prahovania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Závisí od:</a:t>
            </a:r>
          </a:p>
          <a:p>
            <a:pPr lvl="1"/>
            <a:r>
              <a:rPr lang="sk-SK" sz="3600" dirty="0" smtClean="0">
                <a:latin typeface="Calibri" panose="020F0502020204030204" pitchFamily="34" charset="0"/>
              </a:rPr>
              <a:t>Toho, či histogram obrazu je bimodálny (skladá sa z dvoch kopcov – objekt a pozadie a údolia medzi nimi)</a:t>
            </a:r>
          </a:p>
          <a:p>
            <a:pPr lvl="1"/>
            <a:r>
              <a:rPr lang="sk-SK" sz="3600" dirty="0">
                <a:latin typeface="Calibri" panose="020F0502020204030204" pitchFamily="34" charset="0"/>
              </a:rPr>
              <a:t>Š</a:t>
            </a:r>
            <a:r>
              <a:rPr lang="sk-SK" sz="3600" dirty="0" smtClean="0">
                <a:latin typeface="Calibri" panose="020F0502020204030204" pitchFamily="34" charset="0"/>
              </a:rPr>
              <a:t>umu, ktorý ovplyvňuje šírku kopcov</a:t>
            </a:r>
          </a:p>
          <a:p>
            <a:pPr lvl="1"/>
            <a:r>
              <a:rPr lang="sk-SK" sz="3600" dirty="0" smtClean="0">
                <a:latin typeface="Calibri" panose="020F0502020204030204" pitchFamily="34" charset="0"/>
              </a:rPr>
              <a:t>Veľkosti objektu a pozadia</a:t>
            </a:r>
          </a:p>
          <a:p>
            <a:pPr lvl="1"/>
            <a:r>
              <a:rPr lang="sk-SK" sz="3600" dirty="0" smtClean="0">
                <a:latin typeface="Calibri" panose="020F0502020204030204" pitchFamily="34" charset="0"/>
              </a:rPr>
              <a:t>Rovnomernosti zdroja osvetlenia</a:t>
            </a:r>
          </a:p>
          <a:p>
            <a:pPr lvl="1"/>
            <a:r>
              <a:rPr lang="sk-SK" sz="3600" dirty="0" smtClean="0">
                <a:latin typeface="Calibri" panose="020F0502020204030204" pitchFamily="34" charset="0"/>
              </a:rPr>
              <a:t>Rovnomernosti odrazivosti v obraze</a:t>
            </a:r>
          </a:p>
          <a:p>
            <a:pPr lvl="1"/>
            <a:endParaRPr lang="sk-SK" sz="3800" dirty="0" smtClean="0">
              <a:latin typeface="Calibri" panose="020F0502020204030204" pitchFamily="34" charset="0"/>
            </a:endParaRPr>
          </a:p>
          <a:p>
            <a:pPr lvl="1"/>
            <a:endParaRPr lang="sk-SK" sz="3800" dirty="0" smtClean="0">
              <a:latin typeface="+mj-lt"/>
            </a:endParaRPr>
          </a:p>
          <a:p>
            <a:pPr marL="0" indent="0">
              <a:buNone/>
            </a:pPr>
            <a:endParaRPr lang="sk-SK" sz="40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40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180528" y="44624"/>
            <a:ext cx="9433048" cy="1080120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 Bimodálny histogram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 lvl="1"/>
            <a:endParaRPr lang="sk-SK" sz="3800" dirty="0" smtClean="0">
              <a:latin typeface="Calibri" panose="020F0502020204030204" pitchFamily="34" charset="0"/>
            </a:endParaRPr>
          </a:p>
          <a:p>
            <a:pPr lvl="1"/>
            <a:endParaRPr lang="sk-SK" sz="3800" dirty="0" smtClean="0">
              <a:latin typeface="+mj-lt"/>
            </a:endParaRPr>
          </a:p>
          <a:p>
            <a:pPr marL="0" indent="0">
              <a:buNone/>
            </a:pPr>
            <a:endParaRPr lang="sk-SK" sz="40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12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268760"/>
            <a:ext cx="6594578" cy="508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66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Vplyv šumu na segmentáciu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524723"/>
          </a:xfrm>
        </p:spPr>
        <p:txBody>
          <a:bodyPr>
            <a:normAutofit/>
          </a:bodyPr>
          <a:lstStyle/>
          <a:p>
            <a:endParaRPr lang="sk-SK" sz="4000" dirty="0" smtClean="0">
              <a:latin typeface="Calibri" panose="020F0502020204030204" pitchFamily="34" charset="0"/>
            </a:endParaRPr>
          </a:p>
          <a:p>
            <a:endParaRPr lang="sk-SK" sz="4000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sk-SK" sz="4400" dirty="0" smtClean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13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847" y="4733578"/>
            <a:ext cx="3053775" cy="1618045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110" y="4299536"/>
            <a:ext cx="2882520" cy="1951706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04" y="4353401"/>
            <a:ext cx="2808312" cy="1998222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0429"/>
            <a:ext cx="3154244" cy="2801565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138" y="1320387"/>
            <a:ext cx="3056745" cy="2801607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803" y="1315660"/>
            <a:ext cx="3008193" cy="280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73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Vplyv šumu na segmentáciu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Ak je obraz zašumený, vyhladíme ho maskou 5x5, čím sa jeho zašumenie zníži faktorom 5, čiže napr. </a:t>
            </a:r>
            <a:r>
              <a:rPr lang="sk-SK" sz="3600" dirty="0" err="1" smtClean="0">
                <a:latin typeface="Calibri" panose="020F0502020204030204" pitchFamily="34" charset="0"/>
              </a:rPr>
              <a:t>septagon</a:t>
            </a:r>
            <a:r>
              <a:rPr lang="sk-SK" sz="3600" dirty="0" smtClean="0">
                <a:latin typeface="Calibri" panose="020F0502020204030204" pitchFamily="34" charset="0"/>
              </a:rPr>
              <a:t> sa z odchýlky 50 zmení na obraz s odchýlkou 10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Potom môže fungovať metóda globálneho prahovania, pretože histogram má opäť dva významné vrcholy a údolie medzi nimi umožňujúce voľbu prahu</a:t>
            </a:r>
          </a:p>
          <a:p>
            <a:pPr marL="0" indent="0">
              <a:buNone/>
            </a:pPr>
            <a:endParaRPr lang="sk-SK" sz="4400" dirty="0" smtClean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45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Algoritmus určenia prahu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268760"/>
                <a:ext cx="9144000" cy="558924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1. Vyber počiatočnú hodnotu prahu </a:t>
                </a:r>
                <a:r>
                  <a:rPr lang="sk-SK" sz="3600" i="1" dirty="0" smtClean="0">
                    <a:latin typeface="+mj-lt"/>
                  </a:rPr>
                  <a:t>T</a:t>
                </a:r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2. Segmentuj obraz globálnym </a:t>
                </a:r>
                <a:r>
                  <a:rPr lang="sk-SK" sz="3600" dirty="0" err="1" smtClean="0">
                    <a:latin typeface="+mj-lt"/>
                  </a:rPr>
                  <a:t>prahovaním</a:t>
                </a:r>
                <a:r>
                  <a:rPr lang="sk-SK" sz="3600" dirty="0" smtClean="0">
                    <a:latin typeface="+mj-lt"/>
                  </a:rPr>
                  <a:t> na dve oblasti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Vypočítaj strednú hodnotu jasu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pre zodpovedajúce oblasti 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Vypočítaj nový prah ako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Opakuj kroky 2 až 4, až kým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𝑧𝑚𝑒𝑛𝑎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&lt;∆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</m:oMath>
                </a14:m>
                <a:endParaRPr lang="sk-SK" sz="36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68760"/>
                <a:ext cx="9144000" cy="5589240"/>
              </a:xfrm>
              <a:blipFill rotWithShape="0">
                <a:blip r:embed="rId2"/>
                <a:stretch>
                  <a:fillRect l="-1533" t="-1636" r="-8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740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Určenie prahu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268760"/>
                <a:ext cx="9144000" cy="505584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Tento algoritmus funguje, ak histogram je bimodálny a údolie je jasné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Ako počiatočnú voľbu </a:t>
                </a:r>
                <a:r>
                  <a:rPr lang="sk-SK" sz="3600" i="1" dirty="0" smtClean="0">
                    <a:latin typeface="+mj-lt"/>
                  </a:rPr>
                  <a:t>T </a:t>
                </a:r>
                <a:r>
                  <a:rPr lang="sk-SK" sz="3600" dirty="0" smtClean="0">
                    <a:latin typeface="+mj-lt"/>
                  </a:rPr>
                  <a:t>zvolíme priemernú intenzitu jasu v obraze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Veľkosť parametra </a:t>
                </a:r>
                <a14:m>
                  <m:oMath xmlns:m="http://schemas.openxmlformats.org/officeDocument/2006/math"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má vplyv na rýchlosť, čím väčšia je jeho hodnota, tým skôr algoritmus skončí </a:t>
                </a:r>
              </a:p>
              <a:p>
                <a:endParaRPr lang="sk-SK" sz="44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68760"/>
                <a:ext cx="9144000" cy="5055840"/>
              </a:xfrm>
              <a:blipFill rotWithShape="0">
                <a:blip r:embed="rId2"/>
                <a:stretch>
                  <a:fillRect l="-1533" t="-180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390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Optimálne prahovanie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908721"/>
            <a:ext cx="9144000" cy="5447630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Určuje prah ako najbližšiu úrove</a:t>
            </a:r>
            <a:r>
              <a:rPr lang="sk-SK" sz="3600" dirty="0">
                <a:latin typeface="+mj-lt"/>
              </a:rPr>
              <a:t>ň</a:t>
            </a:r>
            <a:r>
              <a:rPr lang="sk-SK" sz="3600" dirty="0" smtClean="0">
                <a:latin typeface="+mj-lt"/>
              </a:rPr>
              <a:t> jasu zodpovedajúcu minimu pravdepodobnosti medzi maximami 2 normálnych rozdelení</a:t>
            </a:r>
          </a:p>
          <a:p>
            <a:endParaRPr lang="sk-SK" sz="40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17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754703"/>
            <a:ext cx="8172400" cy="4103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35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Lokálne prahovanie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Zašumený obraz, ktorý nemá bimodálny histogram – rozdelíme na okná, ktoré majú bimodálny histogram</a:t>
            </a:r>
            <a:endParaRPr lang="sk-SK" sz="3600" dirty="0">
              <a:latin typeface="+mj-lt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71" y="3209367"/>
            <a:ext cx="3937124" cy="3148733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035" y="3212976"/>
            <a:ext cx="3930424" cy="314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38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Metódy založené na hraniciach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54461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Sú založené na využití lokálnych hrán, ktoré boli detegované </a:t>
            </a:r>
            <a:r>
              <a:rPr lang="sk-SK" sz="3600" dirty="0" err="1" smtClean="0">
                <a:latin typeface="+mj-lt"/>
              </a:rPr>
              <a:t>gradientnými</a:t>
            </a:r>
            <a:r>
              <a:rPr lang="sk-SK" sz="3600" dirty="0" smtClean="0">
                <a:latin typeface="+mj-lt"/>
              </a:rPr>
              <a:t> operátormi (na báze 1. a 2. derivácie)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Lokálne hrany zodpovedajú zmene v úrovni jasu, farby alebo textúry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Vďaka šumu sú lokálne hrany detegované aj tam, kde nie je globálna hranica a niekedy chýbajú tam, kde je globálna hranica 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4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Metódy založené na hraniciach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522920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1. prahovanie obrazu hrán</a:t>
            </a:r>
          </a:p>
          <a:p>
            <a:pPr>
              <a:spcBef>
                <a:spcPts val="1800"/>
              </a:spcBef>
            </a:pPr>
            <a:r>
              <a:rPr lang="sk-SK" sz="3600" b="0" dirty="0" smtClean="0">
                <a:latin typeface="+mj-lt"/>
              </a:rPr>
              <a:t>2. relaxácia (optimalizácia) hrán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3. heuristické hľadanie hranice z lokálnych hrán</a:t>
            </a:r>
          </a:p>
          <a:p>
            <a:pPr>
              <a:spcBef>
                <a:spcPts val="1800"/>
              </a:spcBef>
            </a:pPr>
            <a:r>
              <a:rPr lang="sk-SK" sz="3600" b="0" dirty="0" smtClean="0">
                <a:latin typeface="+mj-lt"/>
              </a:rPr>
              <a:t>4. dynamické programovanie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5. Houghova transformácia</a:t>
            </a:r>
            <a:endParaRPr lang="sk-SK" sz="3600" b="0" dirty="0" smtClean="0">
              <a:latin typeface="+mj-lt"/>
            </a:endParaRPr>
          </a:p>
          <a:p>
            <a:endParaRPr lang="sk-SK" sz="44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94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Prahovanie obrazu hrán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532859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Metóda </a:t>
            </a:r>
            <a:r>
              <a:rPr lang="sk-SK" sz="3600" dirty="0" err="1" smtClean="0">
                <a:latin typeface="+mj-lt"/>
              </a:rPr>
              <a:t>prahuje</a:t>
            </a:r>
            <a:r>
              <a:rPr lang="sk-SK" sz="3600" dirty="0" smtClean="0">
                <a:latin typeface="+mj-lt"/>
              </a:rPr>
              <a:t> lokálne hrany vhodným prahom (predpoklad: </a:t>
            </a:r>
            <a:r>
              <a:rPr lang="sk-SK" sz="3600" dirty="0" smtClean="0">
                <a:latin typeface="+mj-lt"/>
              </a:rPr>
              <a:t>silnejšie </a:t>
            </a:r>
            <a:r>
              <a:rPr lang="sk-SK" sz="3600" dirty="0" smtClean="0">
                <a:latin typeface="+mj-lt"/>
              </a:rPr>
              <a:t>hrany sú súčasťou hranice)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Metóda </a:t>
            </a:r>
            <a:r>
              <a:rPr lang="sk-SK" sz="3600" dirty="0">
                <a:latin typeface="+mj-lt"/>
              </a:rPr>
              <a:t>f</a:t>
            </a:r>
            <a:r>
              <a:rPr lang="sk-SK" sz="3600" dirty="0" smtClean="0">
                <a:latin typeface="+mj-lt"/>
              </a:rPr>
              <a:t>unguje iba v prípadoch, kedy kontrast medzi objektom a pozadím je dosť veľký, čo lokálne nemusí platiť a dostaneme neúplnú hranicu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94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1621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Prahovanie obrazu hrán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688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600" dirty="0" smtClean="0">
                <a:latin typeface="+mj-lt"/>
              </a:rPr>
              <a:t>a) Originál</a:t>
            </a:r>
          </a:p>
          <a:p>
            <a:pPr marL="0" indent="0">
              <a:buNone/>
            </a:pPr>
            <a:r>
              <a:rPr lang="sk-SK" sz="3600" dirty="0" smtClean="0">
                <a:latin typeface="+mj-lt"/>
              </a:rPr>
              <a:t>b) Obraz hrán</a:t>
            </a:r>
          </a:p>
          <a:p>
            <a:pPr marL="0" indent="0">
              <a:buNone/>
            </a:pPr>
            <a:r>
              <a:rPr lang="sk-SK" sz="3600" dirty="0" smtClean="0">
                <a:latin typeface="+mj-lt"/>
              </a:rPr>
              <a:t>c) Prah = 30</a:t>
            </a:r>
          </a:p>
          <a:p>
            <a:pPr marL="0" indent="0">
              <a:buNone/>
            </a:pPr>
            <a:r>
              <a:rPr lang="sk-SK" sz="3600" dirty="0" smtClean="0">
                <a:latin typeface="+mj-lt"/>
              </a:rPr>
              <a:t>d) Prah = 10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22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1" y="1032843"/>
            <a:ext cx="5613783" cy="582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29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0655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Relaxácia (optimalizácia) hrán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23</a:t>
            </a:fld>
            <a:endParaRPr lang="en-US"/>
          </a:p>
        </p:txBody>
      </p:sp>
      <p:sp>
        <p:nvSpPr>
          <p:cNvPr id="8" name="Zástupný symbol obsahu 7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476780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Lokálna hrana sa posudzuje v </a:t>
            </a:r>
            <a:r>
              <a:rPr lang="sk-SK" sz="3600" dirty="0" smtClean="0">
                <a:latin typeface="+mj-lt"/>
              </a:rPr>
              <a:t>kontexte </a:t>
            </a:r>
            <a:r>
              <a:rPr lang="sk-SK" sz="3600" dirty="0" smtClean="0">
                <a:latin typeface="+mj-lt"/>
              </a:rPr>
              <a:t>okolitých hrán – ak sú príznaky na existenciu hranice, lokálna hrana sa posilňuje – napr. slabá hrana medzi dvoma silnými hranami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Takto sa dá vytvoriť súvislá hranica v </a:t>
            </a:r>
            <a:r>
              <a:rPr lang="sk-SK" sz="3600" dirty="0" smtClean="0">
                <a:latin typeface="+mj-lt"/>
              </a:rPr>
              <a:t>obraze, aj keď sa to nemusí vždy podariť 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Ukážeme príklad vo vzťahu k hrane </a:t>
            </a:r>
            <a:r>
              <a:rPr lang="sk-SK" sz="3600" i="1" dirty="0" smtClean="0">
                <a:latin typeface="+mj-lt"/>
              </a:rPr>
              <a:t>e</a:t>
            </a:r>
            <a:r>
              <a:rPr lang="sk-SK" sz="3600" dirty="0" smtClean="0">
                <a:latin typeface="+mj-lt"/>
              </a:rPr>
              <a:t>:</a:t>
            </a:r>
            <a:endParaRPr lang="sk-SK" sz="3600" dirty="0" smtClean="0">
              <a:latin typeface="+mj-lt"/>
            </a:endParaRPr>
          </a:p>
          <a:p>
            <a:endParaRPr lang="sk-SK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8499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0655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Relaxácia (optimalizácia) hrán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24</a:t>
            </a:fld>
            <a:endParaRPr lang="en-US"/>
          </a:p>
        </p:txBody>
      </p:sp>
      <p:pic>
        <p:nvPicPr>
          <p:cNvPr id="3" name="Zástupný symbol obsahu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281" y="1095195"/>
            <a:ext cx="4267962" cy="3184657"/>
          </a:xfr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16378"/>
            <a:ext cx="8028384" cy="244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5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0655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Relaxácia (optimalizácia) hrán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25</a:t>
            </a:fld>
            <a:endParaRPr lang="en-US"/>
          </a:p>
        </p:txBody>
      </p:sp>
      <p:sp>
        <p:nvSpPr>
          <p:cNvPr id="8" name="Zástupný symbol obsahu 7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Iteratívne sa posudzuje dôvera každej hrany, kým nekonverguje k 1 alebo 0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0-0 – izolovaná hrana, negatívny vplyv     </a:t>
            </a:r>
            <a:r>
              <a:rPr lang="sk-SK" sz="3600" dirty="0" smtClean="0">
                <a:latin typeface="+mj-lt"/>
              </a:rPr>
              <a:t>        0-1 </a:t>
            </a:r>
            <a:r>
              <a:rPr lang="sk-SK" sz="3600" dirty="0" smtClean="0">
                <a:latin typeface="+mj-lt"/>
              </a:rPr>
              <a:t>– neurčitá, neutrálny vplyv na dôveru          0-2, 0-3 – neperspektívna hrana                </a:t>
            </a:r>
            <a:r>
              <a:rPr lang="sk-SK" sz="3600" dirty="0" smtClean="0">
                <a:latin typeface="+mj-lt"/>
              </a:rPr>
              <a:t>        1-1 </a:t>
            </a:r>
            <a:r>
              <a:rPr lang="sk-SK" sz="3600" dirty="0" smtClean="0">
                <a:latin typeface="+mj-lt"/>
              </a:rPr>
              <a:t>– pokračovanie, silný vplyv na dôveru           1-2, 1-3 – stredne pozitívny vplyv              </a:t>
            </a:r>
            <a:r>
              <a:rPr lang="sk-SK" sz="3600" dirty="0" smtClean="0">
                <a:latin typeface="+mj-lt"/>
              </a:rPr>
              <a:t>         2-2</a:t>
            </a:r>
            <a:r>
              <a:rPr lang="sk-SK" sz="3600" dirty="0" smtClean="0">
                <a:latin typeface="+mj-lt"/>
              </a:rPr>
              <a:t>, 2-3, 3-3 – most medzi hranicami        </a:t>
            </a:r>
          </a:p>
          <a:p>
            <a:endParaRPr lang="sk-SK" sz="4400" dirty="0" smtClean="0">
              <a:latin typeface="+mj-lt"/>
            </a:endParaRPr>
          </a:p>
          <a:p>
            <a:endParaRPr lang="sk-SK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6653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0655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Relaxácia (optimalizácia) hrán IV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26</a:t>
            </a:fld>
            <a:endParaRPr lang="en-US"/>
          </a:p>
        </p:txBody>
      </p:sp>
      <p:sp>
        <p:nvSpPr>
          <p:cNvPr id="8" name="Zástupný symbol obsahu 7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600" dirty="0" smtClean="0">
                <a:latin typeface="+mj-lt"/>
              </a:rPr>
              <a:t>a) Hranice po                                                           10 iteráciách</a:t>
            </a:r>
          </a:p>
          <a:p>
            <a:pPr marL="0" indent="0">
              <a:buNone/>
            </a:pPr>
            <a:r>
              <a:rPr lang="sk-SK" sz="3600" dirty="0" smtClean="0">
                <a:latin typeface="+mj-lt"/>
              </a:rPr>
              <a:t>b) Hranice z a)                                                    tenšie</a:t>
            </a:r>
          </a:p>
          <a:p>
            <a:pPr marL="0" indent="0">
              <a:buNone/>
            </a:pPr>
            <a:r>
              <a:rPr lang="sk-SK" sz="3600" dirty="0" smtClean="0">
                <a:latin typeface="+mj-lt"/>
              </a:rPr>
              <a:t>c) Hranice po                                                         100 iteráciách</a:t>
            </a:r>
          </a:p>
          <a:p>
            <a:pPr marL="0" indent="0">
              <a:buNone/>
            </a:pPr>
            <a:r>
              <a:rPr lang="sk-SK" sz="3600" dirty="0" smtClean="0">
                <a:latin typeface="+mj-lt"/>
              </a:rPr>
              <a:t>d) Hranice z c)                                               prekryté s </a:t>
            </a:r>
            <a:r>
              <a:rPr lang="sk-SK" sz="3600" dirty="0" err="1" smtClean="0">
                <a:latin typeface="+mj-lt"/>
              </a:rPr>
              <a:t>ori</a:t>
            </a:r>
            <a:r>
              <a:rPr lang="sk-SK" sz="3600" dirty="0" smtClean="0">
                <a:latin typeface="+mj-lt"/>
              </a:rPr>
              <a:t>-                                                   </a:t>
            </a:r>
            <a:r>
              <a:rPr lang="sk-SK" sz="3600" dirty="0" err="1" smtClean="0">
                <a:latin typeface="+mj-lt"/>
              </a:rPr>
              <a:t>ginálom</a:t>
            </a:r>
            <a:endParaRPr lang="sk-SK" sz="3600" dirty="0" smtClean="0">
              <a:latin typeface="+mj-lt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932" y="1168439"/>
            <a:ext cx="5472608" cy="568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76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988219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Heuristické hľadanie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83264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Obraz lokálnych hrán a) vyjadríme ako graf b) a v ňom hľadáme optimálnu hranicu medzi bodom </a:t>
            </a:r>
            <a:r>
              <a:rPr lang="sk-SK" sz="3600" i="1" dirty="0" smtClean="0">
                <a:latin typeface="+mj-lt"/>
              </a:rPr>
              <a:t>A</a:t>
            </a:r>
            <a:r>
              <a:rPr lang="sk-SK" sz="3600" dirty="0" smtClean="0">
                <a:latin typeface="+mj-lt"/>
              </a:rPr>
              <a:t> </a:t>
            </a:r>
            <a:r>
              <a:rPr lang="sk-SK" sz="3600" dirty="0" err="1" smtClean="0">
                <a:latin typeface="+mj-lt"/>
              </a:rPr>
              <a:t>a</a:t>
            </a:r>
            <a:r>
              <a:rPr lang="sk-SK" sz="3600" dirty="0" smtClean="0">
                <a:latin typeface="+mj-lt"/>
              </a:rPr>
              <a:t> bodom </a:t>
            </a:r>
            <a:r>
              <a:rPr lang="sk-SK" sz="3600" i="1" dirty="0" smtClean="0">
                <a:latin typeface="+mj-lt"/>
              </a:rPr>
              <a:t>B</a:t>
            </a:r>
            <a:endParaRPr lang="sk-SK" sz="3600" dirty="0" smtClean="0">
              <a:latin typeface="+mj-lt"/>
            </a:endParaRPr>
          </a:p>
          <a:p>
            <a:endParaRPr lang="sk-SK" sz="44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27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0" y="3257741"/>
            <a:ext cx="8280920" cy="309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90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/>
          <a:lstStyle/>
          <a:p>
            <a:pPr algn="ctr"/>
            <a:r>
              <a:rPr lang="sk-SK" dirty="0" smtClean="0"/>
              <a:t>Heuristické hľadanie II</a:t>
            </a:r>
            <a:endParaRPr lang="sk-SK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484784"/>
                <a:ext cx="9144000" cy="537321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Hľadáme optimálnu cestu v </a:t>
                </a:r>
                <a:r>
                  <a:rPr lang="sk-SK" sz="3600" dirty="0" smtClean="0">
                    <a:latin typeface="+mj-lt"/>
                  </a:rPr>
                  <a:t>ohodnotenom </a:t>
                </a:r>
                <a:r>
                  <a:rPr lang="sk-SK" sz="3600" dirty="0" smtClean="0">
                    <a:latin typeface="+mj-lt"/>
                  </a:rPr>
                  <a:t>grafe (ohodnotenie hrany vyjadruje jej šancu stať sa súčasťou hranice)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Na hľadanie používame algoritmus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sk-SK" sz="3600" dirty="0" smtClean="0">
                    <a:latin typeface="+mj-lt"/>
                  </a:rPr>
                  <a:t> s </a:t>
                </a:r>
                <a:r>
                  <a:rPr lang="sk-SK" sz="3600" dirty="0" err="1" smtClean="0">
                    <a:latin typeface="+mj-lt"/>
                  </a:rPr>
                  <a:t>ohodnocovacou</a:t>
                </a:r>
                <a:r>
                  <a:rPr lang="sk-SK" sz="3600" dirty="0" smtClean="0">
                    <a:latin typeface="+mj-lt"/>
                  </a:rPr>
                  <a:t> funkciou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sk-SK" sz="3600" dirty="0" smtClean="0">
                    <a:latin typeface="+mj-lt"/>
                  </a:rPr>
                  <a:t>, kde </a:t>
                </a:r>
                <a:r>
                  <a:rPr lang="sk-SK" sz="3600" i="1" dirty="0" smtClean="0">
                    <a:latin typeface="+mj-lt"/>
                  </a:rPr>
                  <a:t>g(n) </a:t>
                </a:r>
                <a:r>
                  <a:rPr lang="sk-SK" sz="3600" dirty="0" smtClean="0">
                    <a:latin typeface="+mj-lt"/>
                  </a:rPr>
                  <a:t>je cena nájdenej cesty od </a:t>
                </a:r>
                <a:r>
                  <a:rPr lang="sk-SK" sz="3600" dirty="0" smtClean="0">
                    <a:latin typeface="+mj-lt"/>
                  </a:rPr>
                  <a:t>začiatku </a:t>
                </a:r>
                <a:r>
                  <a:rPr lang="sk-SK" sz="3600" dirty="0" smtClean="0">
                    <a:latin typeface="+mj-lt"/>
                  </a:rPr>
                  <a:t>do vrcholu </a:t>
                </a:r>
                <a:r>
                  <a:rPr lang="sk-SK" sz="3600" i="1" dirty="0" smtClean="0">
                    <a:latin typeface="+mj-lt"/>
                  </a:rPr>
                  <a:t>n </a:t>
                </a:r>
                <a:r>
                  <a:rPr lang="sk-SK" sz="3600" dirty="0" smtClean="0">
                    <a:latin typeface="+mj-lt"/>
                  </a:rPr>
                  <a:t>a </a:t>
                </a:r>
                <a:r>
                  <a:rPr lang="sk-SK" sz="3600" i="1" dirty="0" smtClean="0">
                    <a:latin typeface="+mj-lt"/>
                  </a:rPr>
                  <a:t>h(n) </a:t>
                </a:r>
                <a:r>
                  <a:rPr lang="sk-SK" sz="3600" dirty="0" smtClean="0">
                    <a:latin typeface="+mj-lt"/>
                  </a:rPr>
                  <a:t>je heuristický od-had ceny cesty z </a:t>
                </a:r>
                <a:r>
                  <a:rPr lang="sk-SK" sz="3600" i="1" dirty="0" smtClean="0">
                    <a:latin typeface="+mj-lt"/>
                  </a:rPr>
                  <a:t>n</a:t>
                </a:r>
                <a:r>
                  <a:rPr lang="sk-SK" sz="3600" dirty="0" smtClean="0">
                    <a:latin typeface="+mj-lt"/>
                  </a:rPr>
                  <a:t> do koncového vrcholu </a:t>
                </a:r>
                <a:endParaRPr lang="sk-SK" sz="3600" dirty="0">
                  <a:latin typeface="+mj-lt"/>
                </a:endParaRPr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484784"/>
                <a:ext cx="9144000" cy="5373216"/>
              </a:xfrm>
              <a:blipFill rotWithShape="0">
                <a:blip r:embed="rId2"/>
                <a:stretch>
                  <a:fillRect l="-1533" t="-1816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89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/>
          <a:lstStyle/>
          <a:p>
            <a:pPr algn="ctr"/>
            <a:r>
              <a:rPr lang="sk-SK" dirty="0" smtClean="0"/>
              <a:t>Heuristické hľadanie III</a:t>
            </a:r>
            <a:endParaRPr lang="sk-SK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784"/>
            <a:ext cx="3168352" cy="2325619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29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501" y="1466932"/>
            <a:ext cx="2593556" cy="2298204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7" y="1468220"/>
            <a:ext cx="2706041" cy="2340359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" y="3927136"/>
            <a:ext cx="2753109" cy="2429214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940" y="3927136"/>
            <a:ext cx="2862176" cy="2427654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706" y="3922373"/>
            <a:ext cx="2619741" cy="243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52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/>
          <a:lstStyle/>
          <a:p>
            <a:pPr algn="ctr"/>
            <a:r>
              <a:rPr lang="sk-SK" dirty="0" smtClean="0"/>
              <a:t>Heuristické hľadanie IV</a:t>
            </a:r>
            <a:endParaRPr lang="sk-SK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412776"/>
                <a:ext cx="9144000" cy="5445224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Heuristika musí byť prípustná, t.j.  platí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sk-SK" sz="3600" dirty="0" smtClean="0">
                    <a:latin typeface="+mj-lt"/>
                  </a:rPr>
                  <a:t> , kde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sk-SK" sz="3600" dirty="0" smtClean="0">
                    <a:latin typeface="+mj-lt"/>
                  </a:rPr>
                  <a:t> je optimálna heuristika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Ak </a:t>
                </a:r>
                <a:r>
                  <a:rPr lang="sk-SK" sz="3600" i="1" dirty="0" smtClean="0">
                    <a:latin typeface="+mj-lt"/>
                  </a:rPr>
                  <a:t>h = 0</a:t>
                </a:r>
                <a:r>
                  <a:rPr lang="sk-SK" sz="3600" dirty="0" smtClean="0">
                    <a:latin typeface="+mj-lt"/>
                  </a:rPr>
                  <a:t>, ide o hľadanie do šírky, ak sa blíži k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sk-SK" sz="3600" dirty="0" smtClean="0">
                    <a:latin typeface="+mj-lt"/>
                  </a:rPr>
                  <a:t>, tým sa prehľadáva menej vrcholov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Príklad ohodnotenia hrany v grafe (čím je silnejšia hrana, tým je väčšia šanca, že ňou prechádza hranica) –                         </a:t>
                </a:r>
                <a:r>
                  <a:rPr lang="sk-SK" sz="3600" dirty="0" smtClean="0">
                    <a:latin typeface="+mj-lt"/>
                  </a:rPr>
                  <a:t>               cena </a:t>
                </a:r>
                <a:r>
                  <a:rPr lang="sk-SK" sz="3600" dirty="0" smtClean="0">
                    <a:latin typeface="+mj-lt"/>
                  </a:rPr>
                  <a:t>hrany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sk-SK" sz="3600" i="1" dirty="0" smtClean="0">
                    <a:latin typeface="+mj-lt"/>
                  </a:rPr>
                  <a:t> </a:t>
                </a:r>
                <a:r>
                  <a:rPr lang="sk-SK" sz="3600" dirty="0" smtClean="0">
                    <a:latin typeface="+mj-lt"/>
                  </a:rPr>
                  <a:t>= </a:t>
                </a:r>
                <a14:m>
                  <m:oMath xmlns:m="http://schemas.openxmlformats.org/officeDocument/2006/math">
                    <m:r>
                      <a:rPr lang="sk-SK" sz="3600" b="0" i="0" smtClean="0">
                        <a:latin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sk-SK" sz="3600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))</m:t>
                        </m:r>
                      </m:e>
                    </m:func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sk-SK" sz="3600" dirty="0">
                  <a:latin typeface="+mj-lt"/>
                </a:endParaRPr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412776"/>
                <a:ext cx="9144000" cy="5445224"/>
              </a:xfrm>
              <a:blipFill rotWithShape="0">
                <a:blip r:embed="rId2"/>
                <a:stretch>
                  <a:fillRect l="-1533" t="-1792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63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/>
          <a:lstStyle/>
          <a:p>
            <a:pPr algn="ctr"/>
            <a:r>
              <a:rPr lang="sk-SK" dirty="0" smtClean="0"/>
              <a:t>Heuristické hľadanie V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Hľadanie uplatnené na hranice </a:t>
            </a:r>
            <a:r>
              <a:rPr lang="sk-SK" sz="3600" dirty="0" smtClean="0">
                <a:latin typeface="+mj-lt"/>
              </a:rPr>
              <a:t>koronárnej </a:t>
            </a:r>
            <a:r>
              <a:rPr lang="sk-SK" sz="3600" dirty="0" smtClean="0">
                <a:latin typeface="+mj-lt"/>
              </a:rPr>
              <a:t>cievy a) hrany b) nájdená hranica  </a:t>
            </a:r>
          </a:p>
          <a:p>
            <a:endParaRPr lang="sk-SK" sz="4000" dirty="0">
              <a:latin typeface="+mj-lt"/>
            </a:endParaRPr>
          </a:p>
          <a:p>
            <a:endParaRPr lang="sk-SK" sz="4000" dirty="0" smtClean="0">
              <a:latin typeface="+mj-lt"/>
            </a:endParaRPr>
          </a:p>
          <a:p>
            <a:pPr marL="0" indent="0">
              <a:buNone/>
            </a:pPr>
            <a:r>
              <a:rPr lang="sk-SK" sz="4000" dirty="0" smtClean="0">
                <a:latin typeface="+mj-lt"/>
              </a:rPr>
              <a:t> a)                                                                    b)</a:t>
            </a:r>
            <a:endParaRPr lang="sk-SK" sz="40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31</a:t>
            </a:fld>
            <a:endParaRPr lang="en-US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607622"/>
            <a:ext cx="7560840" cy="374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72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/>
          <a:lstStyle/>
          <a:p>
            <a:pPr algn="ctr"/>
            <a:r>
              <a:rPr lang="sk-SK" dirty="0" smtClean="0"/>
              <a:t>Dynamické programovanie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32</a:t>
            </a:fld>
            <a:endParaRPr lang="en-US"/>
          </a:p>
        </p:txBody>
      </p:sp>
      <p:sp>
        <p:nvSpPr>
          <p:cNvPr id="8" name="Zástupný symbol obsahu 7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Hlavná myšlienka </a:t>
            </a:r>
            <a:r>
              <a:rPr lang="sk-SK" sz="3600" dirty="0" err="1" smtClean="0">
                <a:latin typeface="+mj-lt"/>
              </a:rPr>
              <a:t>optimality</a:t>
            </a:r>
            <a:r>
              <a:rPr lang="sk-SK" sz="3600" dirty="0" smtClean="0">
                <a:latin typeface="+mj-lt"/>
              </a:rPr>
              <a:t>: </a:t>
            </a:r>
            <a:endParaRPr lang="sk-SK" sz="3600" dirty="0" smtClean="0">
              <a:latin typeface="+mj-lt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A</a:t>
            </a:r>
            <a:r>
              <a:rPr lang="sk-SK" sz="3600" dirty="0" smtClean="0">
                <a:latin typeface="+mj-lt"/>
              </a:rPr>
              <a:t>k </a:t>
            </a:r>
            <a:r>
              <a:rPr lang="sk-SK" sz="3600" dirty="0" smtClean="0">
                <a:latin typeface="+mj-lt"/>
              </a:rPr>
              <a:t>existuje optimálna cesta z počiatočného do </a:t>
            </a:r>
            <a:r>
              <a:rPr lang="sk-SK" sz="3600" dirty="0" smtClean="0">
                <a:latin typeface="+mj-lt"/>
              </a:rPr>
              <a:t>koncového </a:t>
            </a:r>
            <a:r>
              <a:rPr lang="sk-SK" sz="3600" dirty="0" smtClean="0">
                <a:latin typeface="+mj-lt"/>
              </a:rPr>
              <a:t>vrcholu, ktorá prechádza cez </a:t>
            </a:r>
            <a:r>
              <a:rPr lang="sk-SK" sz="3600" i="1" dirty="0" smtClean="0">
                <a:latin typeface="+mj-lt"/>
              </a:rPr>
              <a:t>E</a:t>
            </a:r>
            <a:r>
              <a:rPr lang="sk-SK" sz="3600" dirty="0" smtClean="0">
                <a:latin typeface="+mj-lt"/>
              </a:rPr>
              <a:t>, tak aj </a:t>
            </a:r>
            <a:r>
              <a:rPr lang="sk-SK" sz="3600" dirty="0" err="1" smtClean="0">
                <a:latin typeface="+mj-lt"/>
              </a:rPr>
              <a:t>podcesty</a:t>
            </a:r>
            <a:r>
              <a:rPr lang="sk-SK" sz="3600" dirty="0" smtClean="0">
                <a:latin typeface="+mj-lt"/>
              </a:rPr>
              <a:t> z počiatočného vrcholu do </a:t>
            </a:r>
            <a:r>
              <a:rPr lang="sk-SK" sz="3600" i="1" dirty="0" smtClean="0">
                <a:latin typeface="+mj-lt"/>
              </a:rPr>
              <a:t>E</a:t>
            </a:r>
            <a:r>
              <a:rPr lang="sk-SK" sz="3600" dirty="0" smtClean="0">
                <a:latin typeface="+mj-lt"/>
              </a:rPr>
              <a:t> a potom z </a:t>
            </a:r>
            <a:r>
              <a:rPr lang="sk-SK" sz="3600" i="1" dirty="0" smtClean="0">
                <a:latin typeface="+mj-lt"/>
              </a:rPr>
              <a:t>E</a:t>
            </a:r>
            <a:r>
              <a:rPr lang="sk-SK" sz="3600" dirty="0" smtClean="0">
                <a:latin typeface="+mj-lt"/>
              </a:rPr>
              <a:t> do koncového vrcholu musia byť optimálne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V každej vrstve grafu sa robí jednoduchá optimalizácia až kým nepríde na koniec</a:t>
            </a:r>
            <a:endParaRPr lang="sk-SK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1314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/>
          <a:lstStyle/>
          <a:p>
            <a:pPr algn="ctr"/>
            <a:r>
              <a:rPr lang="sk-SK" dirty="0" smtClean="0"/>
              <a:t>Dynamické programovanie II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33</a:t>
            </a:fld>
            <a:endParaRPr lang="en-US"/>
          </a:p>
        </p:txBody>
      </p:sp>
      <p:sp>
        <p:nvSpPr>
          <p:cNvPr id="8" name="Zástupný symbol obsahu 7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200" dirty="0" smtClean="0">
                <a:latin typeface="+mj-lt"/>
              </a:rPr>
              <a:t>a) Obraz hrán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b) Zodpovedajúci                                                            ohodnotený graf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c) Cesty do E, z nich                                                           A-E je optimálna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d) Optimálne cesty                                                           do D, E, F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e) Optimálne cesty                                                            do G, H, I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f) Optimálna hranica</a:t>
            </a:r>
            <a:endParaRPr lang="sk-SK" sz="3200" dirty="0">
              <a:latin typeface="+mj-lt"/>
            </a:endParaRPr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524" y="1124744"/>
            <a:ext cx="5693476" cy="530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8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dirty="0"/>
              <a:t>Dynamické programovanie </a:t>
            </a:r>
            <a:r>
              <a:rPr lang="sk-SK" dirty="0" smtClean="0"/>
              <a:t>III</a:t>
            </a:r>
            <a:endParaRPr lang="sk-SK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77" y="1125538"/>
            <a:ext cx="6945045" cy="5230812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55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dirty="0"/>
              <a:t>Dynamické programovanie </a:t>
            </a:r>
            <a:r>
              <a:rPr lang="sk-SK" dirty="0" smtClean="0"/>
              <a:t>IV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35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484784"/>
                <a:ext cx="9144000" cy="483981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Ak uvažujeme 8-susednosť, v každej úrovni </a:t>
                </a:r>
                <a:r>
                  <a:rPr lang="sk-SK" sz="3600" i="1" dirty="0" smtClean="0">
                    <a:latin typeface="+mj-lt"/>
                  </a:rPr>
                  <a:t>n</a:t>
                </a:r>
                <a:r>
                  <a:rPr lang="sk-SK" sz="3600" dirty="0" smtClean="0">
                    <a:latin typeface="+mj-lt"/>
                  </a:rPr>
                  <a:t> vrcholov a celkový počet </a:t>
                </a:r>
                <a:r>
                  <a:rPr lang="sk-SK" sz="3600" i="1" dirty="0" smtClean="0">
                    <a:latin typeface="+mj-lt"/>
                  </a:rPr>
                  <a:t>M </a:t>
                </a:r>
                <a:r>
                  <a:rPr lang="sk-SK" sz="3600" dirty="0" smtClean="0">
                    <a:latin typeface="+mj-lt"/>
                  </a:rPr>
                  <a:t>úrovní, tak potrebujeme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>
                    <a:latin typeface="+mj-lt"/>
                  </a:rPr>
                  <a:t> </a:t>
                </a:r>
                <a:r>
                  <a:rPr lang="sk-SK" sz="3600" dirty="0" smtClean="0">
                    <a:latin typeface="+mj-lt"/>
                  </a:rPr>
                  <a:t>            </a:t>
                </a:r>
                <a14:m>
                  <m:oMath xmlns:m="http://schemas.openxmlformats.org/officeDocument/2006/math"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−1) + 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výpočtov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Ak to porovnáme s úplným </a:t>
                </a:r>
                <a:r>
                  <a:rPr lang="sk-SK" sz="3600" dirty="0" smtClean="0">
                    <a:latin typeface="+mj-lt"/>
                  </a:rPr>
                  <a:t>preberaním</a:t>
                </a:r>
                <a:r>
                  <a:rPr lang="sk-SK" sz="3600" dirty="0" smtClean="0">
                    <a:latin typeface="+mj-lt"/>
                  </a:rPr>
                  <a:t>, ktorého zložitosť je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, tak je to značná úspora</a:t>
                </a:r>
                <a:endParaRPr lang="sk-SK" sz="3600" dirty="0">
                  <a:latin typeface="+mj-lt"/>
                </a:endParaRPr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484784"/>
                <a:ext cx="9144000" cy="4839816"/>
              </a:xfrm>
              <a:blipFill rotWithShape="0">
                <a:blip r:embed="rId2"/>
                <a:stretch>
                  <a:fillRect l="-1533" t="-2015" r="-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194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Houghova transformácia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769" y="1484784"/>
            <a:ext cx="9144000" cy="483981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Používa sa vtedy, ak sa majú </a:t>
            </a:r>
            <a:r>
              <a:rPr lang="sk-SK" sz="3600" dirty="0" smtClean="0">
                <a:latin typeface="+mj-lt"/>
              </a:rPr>
              <a:t>detegovať </a:t>
            </a:r>
            <a:r>
              <a:rPr lang="sk-SK" sz="3600" dirty="0" smtClean="0">
                <a:latin typeface="+mj-lt"/>
              </a:rPr>
              <a:t>objekty s analyticky známym priebehom hranice (čiary, </a:t>
            </a:r>
            <a:r>
              <a:rPr lang="sk-SK" sz="3600" dirty="0" smtClean="0">
                <a:latin typeface="+mj-lt"/>
              </a:rPr>
              <a:t>priamky, </a:t>
            </a:r>
            <a:r>
              <a:rPr lang="sk-SK" sz="3600" dirty="0" err="1" smtClean="0">
                <a:latin typeface="+mj-lt"/>
              </a:rPr>
              <a:t>kužnice</a:t>
            </a:r>
            <a:r>
              <a:rPr lang="sk-SK" sz="3600" dirty="0" smtClean="0">
                <a:latin typeface="+mj-lt"/>
              </a:rPr>
              <a:t>, krivky</a:t>
            </a:r>
            <a:r>
              <a:rPr lang="sk-SK" sz="3600" dirty="0" smtClean="0">
                <a:latin typeface="+mj-lt"/>
              </a:rPr>
              <a:t>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Je robustná pri detekcii zakrytých aj zašumených objektov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Pôvodne bola navrhnutá na detekciu rovných čiar</a:t>
            </a:r>
          </a:p>
        </p:txBody>
      </p:sp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4737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Houghova transformácia II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769" y="1196752"/>
            <a:ext cx="9144000" cy="512784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Máme známe body hranice </a:t>
            </a:r>
            <a:r>
              <a:rPr lang="sk-SK" sz="3600" i="1" dirty="0" smtClean="0">
                <a:latin typeface="+mj-lt"/>
              </a:rPr>
              <a:t>A</a:t>
            </a:r>
            <a:r>
              <a:rPr lang="sk-SK" sz="3600" dirty="0" smtClean="0">
                <a:latin typeface="+mj-lt"/>
              </a:rPr>
              <a:t> </a:t>
            </a:r>
            <a:r>
              <a:rPr lang="sk-SK" sz="3600" dirty="0" err="1" smtClean="0">
                <a:latin typeface="+mj-lt"/>
              </a:rPr>
              <a:t>a</a:t>
            </a:r>
            <a:r>
              <a:rPr lang="sk-SK" sz="3600" dirty="0" smtClean="0">
                <a:latin typeface="+mj-lt"/>
              </a:rPr>
              <a:t> </a:t>
            </a:r>
            <a:r>
              <a:rPr lang="sk-SK" sz="3600" i="1" dirty="0" smtClean="0">
                <a:latin typeface="+mj-lt"/>
              </a:rPr>
              <a:t>B</a:t>
            </a:r>
            <a:r>
              <a:rPr lang="sk-SK" sz="3600" dirty="0" smtClean="0">
                <a:latin typeface="+mj-lt"/>
              </a:rPr>
              <a:t>, ktoré ležia na priamke.</a:t>
            </a:r>
            <a:r>
              <a:rPr lang="sk-SK" sz="3600" dirty="0">
                <a:latin typeface="+mj-lt"/>
              </a:rPr>
              <a:t> </a:t>
            </a:r>
            <a:r>
              <a:rPr lang="sk-SK" sz="3600" dirty="0" smtClean="0">
                <a:latin typeface="+mj-lt"/>
              </a:rPr>
              <a:t>Dosadíme ich do </a:t>
            </a:r>
            <a:r>
              <a:rPr lang="sk-SK" sz="3600" dirty="0" smtClean="0">
                <a:latin typeface="+mj-lt"/>
              </a:rPr>
              <a:t>analytického </a:t>
            </a:r>
            <a:r>
              <a:rPr lang="sk-SK" sz="3600" dirty="0" smtClean="0">
                <a:latin typeface="+mj-lt"/>
              </a:rPr>
              <a:t>vyjadrenia priamky a hľadáme také </a:t>
            </a:r>
            <a:r>
              <a:rPr lang="sk-SK" sz="3600" i="1" dirty="0" smtClean="0">
                <a:latin typeface="+mj-lt"/>
              </a:rPr>
              <a:t>k´</a:t>
            </a:r>
            <a:r>
              <a:rPr lang="sk-SK" sz="3600" dirty="0" smtClean="0">
                <a:latin typeface="+mj-lt"/>
              </a:rPr>
              <a:t> a </a:t>
            </a:r>
            <a:r>
              <a:rPr lang="sk-SK" sz="3600" i="1" dirty="0" smtClean="0">
                <a:latin typeface="+mj-lt"/>
              </a:rPr>
              <a:t>q´</a:t>
            </a:r>
            <a:r>
              <a:rPr lang="sk-SK" sz="3600" dirty="0" smtClean="0">
                <a:latin typeface="+mj-lt"/>
              </a:rPr>
              <a:t>, ktoré im zodpovedajú </a:t>
            </a:r>
          </a:p>
        </p:txBody>
      </p:sp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99" y="3735333"/>
            <a:ext cx="7184553" cy="312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38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Houghova transformácia III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769" y="1412776"/>
            <a:ext cx="9144000" cy="544522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Postup: na obraz aplikujeme hranový </a:t>
            </a:r>
            <a:r>
              <a:rPr lang="sk-SK" sz="3600" dirty="0" err="1" smtClean="0">
                <a:latin typeface="+mj-lt"/>
              </a:rPr>
              <a:t>operá-tor</a:t>
            </a:r>
            <a:r>
              <a:rPr lang="sk-SK" sz="3600" dirty="0" smtClean="0">
                <a:latin typeface="+mj-lt"/>
              </a:rPr>
              <a:t>. Uvažujeme konečný počet smerníc, ktoré cez hrany prechádzajú, čo je </a:t>
            </a:r>
            <a:r>
              <a:rPr lang="sk-SK" sz="3600" dirty="0" err="1" smtClean="0">
                <a:latin typeface="+mj-lt"/>
              </a:rPr>
              <a:t>diskretizácia</a:t>
            </a:r>
            <a:r>
              <a:rPr lang="sk-SK" sz="3600" dirty="0" smtClean="0">
                <a:latin typeface="+mj-lt"/>
              </a:rPr>
              <a:t> </a:t>
            </a:r>
            <a:r>
              <a:rPr lang="sk-SK" sz="3600" dirty="0" smtClean="0">
                <a:latin typeface="+mj-lt"/>
              </a:rPr>
              <a:t>parametra </a:t>
            </a:r>
            <a:r>
              <a:rPr lang="sk-SK" sz="3600" i="1" dirty="0" smtClean="0">
                <a:latin typeface="+mj-lt"/>
              </a:rPr>
              <a:t>k</a:t>
            </a:r>
            <a:r>
              <a:rPr lang="sk-SK" sz="3600" dirty="0" smtClean="0">
                <a:latin typeface="+mj-lt"/>
              </a:rPr>
              <a:t> </a:t>
            </a:r>
            <a:r>
              <a:rPr lang="sk-SK" sz="3600" dirty="0" smtClean="0">
                <a:latin typeface="+mj-lt"/>
              </a:rPr>
              <a:t>(otočenie </a:t>
            </a:r>
            <a:r>
              <a:rPr lang="sk-SK" sz="3600" dirty="0" smtClean="0">
                <a:latin typeface="+mj-lt"/>
              </a:rPr>
              <a:t>priamky) </a:t>
            </a:r>
            <a:r>
              <a:rPr lang="sk-SK" sz="3600" dirty="0" smtClean="0">
                <a:latin typeface="+mj-lt"/>
              </a:rPr>
              <a:t>a </a:t>
            </a:r>
            <a:r>
              <a:rPr lang="sk-SK" sz="3600" dirty="0" smtClean="0">
                <a:latin typeface="+mj-lt"/>
              </a:rPr>
              <a:t>podobne aj </a:t>
            </a:r>
            <a:r>
              <a:rPr lang="sk-SK" sz="3600" dirty="0" smtClean="0">
                <a:latin typeface="+mj-lt"/>
              </a:rPr>
              <a:t>parametr</a:t>
            </a:r>
            <a:r>
              <a:rPr lang="sk-SK" sz="3600" dirty="0" smtClean="0">
                <a:latin typeface="+mj-lt"/>
              </a:rPr>
              <a:t>a </a:t>
            </a:r>
            <a:r>
              <a:rPr lang="sk-SK" sz="3600" i="1" dirty="0" smtClean="0">
                <a:latin typeface="+mj-lt"/>
              </a:rPr>
              <a:t>q </a:t>
            </a:r>
            <a:r>
              <a:rPr lang="sk-SK" sz="3600" dirty="0" smtClean="0">
                <a:latin typeface="+mj-lt"/>
              </a:rPr>
              <a:t>(posunutie priamky voči počiatku) </a:t>
            </a:r>
            <a:endParaRPr lang="sk-SK" sz="3600" dirty="0" smtClean="0">
              <a:latin typeface="+mj-lt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Takto vznikne obd</a:t>
            </a:r>
            <a:r>
              <a:rPr lang="sk-SK" sz="3600" dirty="0">
                <a:latin typeface="+mj-lt"/>
              </a:rPr>
              <a:t>ĺ</a:t>
            </a:r>
            <a:r>
              <a:rPr lang="sk-SK" sz="3600" dirty="0" smtClean="0">
                <a:latin typeface="+mj-lt"/>
              </a:rPr>
              <a:t>žniková štruktúra </a:t>
            </a:r>
            <a:r>
              <a:rPr lang="sk-SK" sz="3600" dirty="0" smtClean="0">
                <a:latin typeface="+mj-lt"/>
              </a:rPr>
              <a:t>– </a:t>
            </a:r>
            <a:r>
              <a:rPr lang="sk-SK" sz="3600" dirty="0" err="1" smtClean="0">
                <a:latin typeface="+mj-lt"/>
              </a:rPr>
              <a:t>akumu</a:t>
            </a:r>
            <a:r>
              <a:rPr lang="sk-SK" sz="3600" dirty="0" smtClean="0">
                <a:latin typeface="+mj-lt"/>
              </a:rPr>
              <a:t>-lačné </a:t>
            </a:r>
            <a:r>
              <a:rPr lang="sk-SK" sz="3600" dirty="0" smtClean="0">
                <a:latin typeface="+mj-lt"/>
              </a:rPr>
              <a:t>pole buniek </a:t>
            </a:r>
            <a:r>
              <a:rPr lang="sk-SK" sz="3600" i="1" dirty="0" smtClean="0">
                <a:latin typeface="+mj-lt"/>
              </a:rPr>
              <a:t>A(</a:t>
            </a:r>
            <a:r>
              <a:rPr lang="sk-SK" sz="3600" i="1" dirty="0" err="1" smtClean="0">
                <a:latin typeface="+mj-lt"/>
              </a:rPr>
              <a:t>k,q</a:t>
            </a:r>
            <a:r>
              <a:rPr lang="sk-SK" sz="3600" i="1" dirty="0" smtClean="0">
                <a:latin typeface="+mj-lt"/>
              </a:rPr>
              <a:t>)</a:t>
            </a:r>
            <a:r>
              <a:rPr lang="sk-SK" sz="3600" dirty="0" smtClean="0">
                <a:latin typeface="+mj-lt"/>
              </a:rPr>
              <a:t> – </a:t>
            </a:r>
            <a:r>
              <a:rPr lang="sk-SK" sz="3600" dirty="0" smtClean="0">
                <a:latin typeface="+mj-lt"/>
              </a:rPr>
              <a:t>ktoré je rozmeru     </a:t>
            </a:r>
            <a:r>
              <a:rPr lang="sk-SK" sz="3600" i="1" dirty="0" smtClean="0">
                <a:latin typeface="+mj-lt"/>
              </a:rPr>
              <a:t>k </a:t>
            </a:r>
            <a:r>
              <a:rPr lang="sk-SK" sz="3600" dirty="0" smtClean="0">
                <a:latin typeface="+mj-lt"/>
              </a:rPr>
              <a:t>x </a:t>
            </a:r>
            <a:r>
              <a:rPr lang="sk-SK" sz="3600" i="1" dirty="0" smtClean="0">
                <a:latin typeface="+mj-lt"/>
              </a:rPr>
              <a:t>q </a:t>
            </a:r>
            <a:r>
              <a:rPr lang="sk-SK" sz="3600" dirty="0" smtClean="0">
                <a:latin typeface="+mj-lt"/>
              </a:rPr>
              <a:t>(podľa zvolenej </a:t>
            </a:r>
            <a:r>
              <a:rPr lang="sk-SK" sz="3600" dirty="0" err="1" smtClean="0">
                <a:latin typeface="+mj-lt"/>
              </a:rPr>
              <a:t>diskretizácie</a:t>
            </a:r>
            <a:r>
              <a:rPr lang="sk-SK" sz="3600" dirty="0" smtClean="0">
                <a:latin typeface="+mj-lt"/>
              </a:rPr>
              <a:t>)</a:t>
            </a:r>
            <a:endParaRPr lang="sk-SK" sz="3600" dirty="0" smtClean="0">
              <a:latin typeface="+mj-lt"/>
            </a:endParaRPr>
          </a:p>
        </p:txBody>
      </p:sp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Houghova transformácia </a:t>
            </a:r>
            <a:r>
              <a:rPr lang="sk-SK" sz="4800" dirty="0" smtClean="0"/>
              <a:t>IV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769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Cez každú dvojicu nájdených lokálnych hrán v obraze v prvom kroku preložíme priamku</a:t>
            </a:r>
            <a:endParaRPr lang="sk-SK" sz="3600" dirty="0" smtClean="0">
              <a:latin typeface="+mj-lt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 </a:t>
            </a:r>
            <a:r>
              <a:rPr lang="sk-SK" sz="3600" dirty="0" smtClean="0">
                <a:latin typeface="+mj-lt"/>
              </a:rPr>
              <a:t>Ak tá nájdená priamka má smernicu </a:t>
            </a:r>
            <a:r>
              <a:rPr lang="sk-SK" sz="3600" i="1" dirty="0" smtClean="0">
                <a:latin typeface="+mj-lt"/>
              </a:rPr>
              <a:t>k</a:t>
            </a:r>
            <a:r>
              <a:rPr lang="sk-SK" sz="3600" dirty="0" smtClean="0">
                <a:latin typeface="+mj-lt"/>
              </a:rPr>
              <a:t> a posunutie </a:t>
            </a:r>
            <a:r>
              <a:rPr lang="sk-SK" sz="3600" i="1" dirty="0" smtClean="0">
                <a:latin typeface="+mj-lt"/>
              </a:rPr>
              <a:t>q</a:t>
            </a:r>
            <a:r>
              <a:rPr lang="sk-SK" sz="3600" dirty="0" smtClean="0">
                <a:latin typeface="+mj-lt"/>
              </a:rPr>
              <a:t>, tak </a:t>
            </a:r>
            <a:r>
              <a:rPr lang="sk-SK" sz="3600" dirty="0" smtClean="0">
                <a:latin typeface="+mj-lt"/>
              </a:rPr>
              <a:t>zväčšíme </a:t>
            </a:r>
            <a:r>
              <a:rPr lang="sk-SK" sz="3600" dirty="0" smtClean="0">
                <a:latin typeface="+mj-lt"/>
              </a:rPr>
              <a:t>hodnotu bunky </a:t>
            </a:r>
            <a:r>
              <a:rPr lang="sk-SK" sz="3600" dirty="0" smtClean="0">
                <a:latin typeface="+mj-lt"/>
              </a:rPr>
              <a:t>poľa akumulačného poľa </a:t>
            </a:r>
            <a:r>
              <a:rPr lang="sk-SK" sz="3600" i="1" dirty="0" smtClean="0">
                <a:latin typeface="+mj-lt"/>
              </a:rPr>
              <a:t>A(</a:t>
            </a:r>
            <a:r>
              <a:rPr lang="sk-SK" sz="3600" i="1" dirty="0" err="1" smtClean="0">
                <a:latin typeface="+mj-lt"/>
              </a:rPr>
              <a:t>k,q</a:t>
            </a:r>
            <a:r>
              <a:rPr lang="sk-SK" sz="3600" i="1" dirty="0" smtClean="0">
                <a:latin typeface="+mj-lt"/>
              </a:rPr>
              <a:t>) </a:t>
            </a:r>
            <a:r>
              <a:rPr lang="sk-SK" sz="3600" dirty="0" smtClean="0">
                <a:latin typeface="+mj-lt"/>
              </a:rPr>
              <a:t>v políčku </a:t>
            </a:r>
            <a:r>
              <a:rPr lang="sk-SK" sz="3600" i="1" dirty="0" smtClean="0">
                <a:latin typeface="+mj-lt"/>
              </a:rPr>
              <a:t>k</a:t>
            </a:r>
            <a:r>
              <a:rPr lang="sk-SK" sz="3600" dirty="0" smtClean="0">
                <a:latin typeface="+mj-lt"/>
              </a:rPr>
              <a:t> a </a:t>
            </a:r>
            <a:r>
              <a:rPr lang="sk-SK" sz="3600" i="1" dirty="0" smtClean="0">
                <a:latin typeface="+mj-lt"/>
              </a:rPr>
              <a:t>q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Po aplikovaní na všetky dvojice lokálnych hrán, výslednú priamku (jej smernicu a posunutie) určí najvyššia hodnota v akumulačnom poli</a:t>
            </a:r>
            <a:endParaRPr lang="sk-SK" sz="3600" dirty="0" smtClean="0">
              <a:latin typeface="+mj-lt"/>
            </a:endParaRPr>
          </a:p>
        </p:txBody>
      </p:sp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4623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Houghova transformácia IV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769" y="1196752"/>
            <a:ext cx="9144000" cy="5127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200" dirty="0" smtClean="0">
                <a:latin typeface="+mj-lt"/>
              </a:rPr>
              <a:t>a) Originálny                                                                  obraz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b) Obraz hrán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c)  </a:t>
            </a:r>
            <a:r>
              <a:rPr lang="sk-SK" sz="3200" dirty="0" err="1" smtClean="0">
                <a:latin typeface="+mj-lt"/>
              </a:rPr>
              <a:t>Parametric</a:t>
            </a:r>
            <a:r>
              <a:rPr lang="sk-SK" sz="3200" dirty="0" smtClean="0">
                <a:latin typeface="+mj-lt"/>
              </a:rPr>
              <a:t>-                                                                    ký priestor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d) Detegované                                                         priamky</a:t>
            </a:r>
          </a:p>
        </p:txBody>
      </p:sp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235" y="969422"/>
            <a:ext cx="6175534" cy="588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9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Houghova transformácia V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41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3769" y="1556792"/>
                <a:ext cx="9144000" cy="530120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Namiesto reprezentácie </a:t>
                </a:r>
                <a14:m>
                  <m:oMath xmlns:m="http://schemas.openxmlformats.org/officeDocument/2006/math"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sk-SK" sz="3600" i="1" dirty="0" err="1" smtClean="0">
                        <a:latin typeface="Cambria Math" panose="02040503050406030204" pitchFamily="18" charset="0"/>
                      </a:rPr>
                      <m:t>𝑘𝑥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, ktorá má problémy pre zvislé línie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, používame polárne súradnice, kde </a:t>
                </a:r>
                <a:r>
                  <a:rPr lang="sk-SK" sz="3600" dirty="0" smtClean="0">
                    <a:latin typeface="+mj-lt"/>
                  </a:rPr>
                  <a:t>priamka </a:t>
                </a:r>
                <a:r>
                  <a:rPr lang="sk-SK" sz="3600" dirty="0" smtClean="0">
                    <a:latin typeface="+mj-lt"/>
                  </a:rPr>
                  <a:t>je vyjadrená ako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𝑥𝑐𝑜𝑠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𝑦𝑠𝑖𝑛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Rovnako sa dá postupovať aj pri hľadaní kriviek, kde napr. pri kružnici budeme mať trojrozmerný parametrický priestor </a:t>
                </a:r>
                <a:r>
                  <a:rPr lang="sk-SK" sz="3600" i="1" dirty="0" smtClean="0">
                    <a:latin typeface="+mj-lt"/>
                  </a:rPr>
                  <a:t>(</a:t>
                </a:r>
                <a:r>
                  <a:rPr lang="sk-SK" sz="3600" i="1" dirty="0" err="1" smtClean="0">
                    <a:latin typeface="+mj-lt"/>
                  </a:rPr>
                  <a:t>x,y,r</a:t>
                </a:r>
                <a:r>
                  <a:rPr lang="sk-SK" sz="3600" i="1" dirty="0" smtClean="0">
                    <a:latin typeface="+mj-lt"/>
                  </a:rPr>
                  <a:t>), </a:t>
                </a:r>
                <a:r>
                  <a:rPr lang="sk-SK" sz="3600" dirty="0" smtClean="0">
                    <a:latin typeface="+mj-lt"/>
                  </a:rPr>
                  <a:t>takže aj akumulačné pole bude 3D </a:t>
                </a:r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69" y="1556792"/>
                <a:ext cx="9144000" cy="5301208"/>
              </a:xfrm>
              <a:blipFill rotWithShape="0">
                <a:blip r:embed="rId2"/>
                <a:stretch>
                  <a:fillRect l="-1533" t="-1724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2248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"/>
            <a:ext cx="9144000" cy="9162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Houghova transformácia VI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769" y="1196752"/>
            <a:ext cx="9144000" cy="5661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200" dirty="0" smtClean="0">
                <a:latin typeface="+mj-lt"/>
              </a:rPr>
              <a:t>a) Originálny                                                                 obraz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b) Obraz hrán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c) </a:t>
            </a:r>
            <a:r>
              <a:rPr lang="sk-SK" sz="3200" dirty="0" err="1" smtClean="0">
                <a:latin typeface="+mj-lt"/>
              </a:rPr>
              <a:t>Parametric</a:t>
            </a:r>
            <a:r>
              <a:rPr lang="sk-SK" sz="3200" dirty="0" smtClean="0">
                <a:latin typeface="+mj-lt"/>
              </a:rPr>
              <a:t>-                                                                     ký priestor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d) Detegované                                                                         kružnice</a:t>
            </a:r>
          </a:p>
        </p:txBody>
      </p:sp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916213"/>
            <a:ext cx="6079567" cy="594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92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88641"/>
            <a:ext cx="9144000" cy="792088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Segmentácia založená na oblastiach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43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484784"/>
                <a:ext cx="9144000" cy="537321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Sú založené na podobnosti hodnôt, ktoré vyjadruje kritérium homogenity – predikát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v definícii segmentácie, čo môže byť jas, farba, textúra, tvar, ...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1. Narastanie (spájanie) oblastí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2. Delenie oblastí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3. Delenie-a-spájanie oblastí</a:t>
                </a:r>
                <a:endParaRPr lang="sk-SK" sz="3600" dirty="0">
                  <a:latin typeface="+mj-lt"/>
                </a:endParaRPr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484784"/>
                <a:ext cx="9144000" cy="5373216"/>
              </a:xfrm>
              <a:blipFill rotWithShape="0">
                <a:blip r:embed="rId2"/>
                <a:stretch>
                  <a:fillRect l="-1533" t="-1816" r="-18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575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88641"/>
            <a:ext cx="9144000" cy="792087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Narastanie oblastí 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68863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Začína pri určení malých jadier, ktoré sú homogénne a potom sa pridávajú </a:t>
            </a:r>
            <a:r>
              <a:rPr lang="sk-SK" sz="3600" dirty="0" err="1" smtClean="0">
                <a:latin typeface="+mj-lt"/>
              </a:rPr>
              <a:t>pixle</a:t>
            </a:r>
            <a:r>
              <a:rPr lang="sk-SK" sz="3600" dirty="0" smtClean="0">
                <a:latin typeface="+mj-lt"/>
              </a:rPr>
              <a:t> (alebo spájajú oblasti), aby homogénne oblasti boli maximálne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Jednotlivé metódy sa líšia podľa toho, ako určia počiatočné jadrá a kritérium na spájanie oblastí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Výsledok záleží aj na poradí spájania</a:t>
            </a:r>
          </a:p>
        </p:txBody>
      </p:sp>
    </p:spTree>
    <p:extLst>
      <p:ext uri="{BB962C8B-B14F-4D97-AF65-F5344CB8AC3E}">
        <p14:creationId xmlns:p14="http://schemas.microsoft.com/office/powerpoint/2010/main" val="420653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88641"/>
            <a:ext cx="9144000" cy="792087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Narastanie oblastí II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200" dirty="0" smtClean="0">
                <a:latin typeface="+mj-lt"/>
              </a:rPr>
              <a:t>a) Originálny                                                                 obraz s jadrovým                                                       bodom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b) Počiatočné </a:t>
            </a:r>
            <a:r>
              <a:rPr lang="sk-SK" sz="3200" dirty="0" err="1" smtClean="0">
                <a:latin typeface="+mj-lt"/>
              </a:rPr>
              <a:t>štá</a:t>
            </a:r>
            <a:r>
              <a:rPr lang="sk-SK" sz="3200" dirty="0" smtClean="0">
                <a:latin typeface="+mj-lt"/>
              </a:rPr>
              <a:t>-                                                                 </a:t>
            </a:r>
            <a:r>
              <a:rPr lang="sk-SK" sz="3200" dirty="0" err="1" smtClean="0">
                <a:latin typeface="+mj-lt"/>
              </a:rPr>
              <a:t>dium</a:t>
            </a:r>
            <a:r>
              <a:rPr lang="sk-SK" sz="3200" dirty="0" smtClean="0">
                <a:latin typeface="+mj-lt"/>
              </a:rPr>
              <a:t> rastu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c) </a:t>
            </a:r>
            <a:r>
              <a:rPr lang="sk-SK" sz="3200" dirty="0" err="1" smtClean="0">
                <a:latin typeface="+mj-lt"/>
              </a:rPr>
              <a:t>Medzištádium</a:t>
            </a:r>
            <a:endParaRPr lang="sk-SK" sz="3200" dirty="0" smtClean="0">
              <a:latin typeface="+mj-lt"/>
            </a:endParaRP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d) Finálna oblasť</a:t>
            </a: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997650"/>
            <a:ext cx="5324119" cy="537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07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88641"/>
            <a:ext cx="9144000" cy="792087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Narastanie oblastí III 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976664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+mj-lt"/>
              </a:rPr>
              <a:t>Ako kritérium spájania sa používajú dve heuristiky: </a:t>
            </a:r>
          </a:p>
          <a:p>
            <a:pPr lvl="1"/>
            <a:r>
              <a:rPr lang="sk-SK" sz="3800" dirty="0" smtClean="0">
                <a:latin typeface="+mj-lt"/>
              </a:rPr>
              <a:t>Dve susedné oblasti sa spoja, ak význačná časť ich spoločnej hranice pozostáva zo slabých hrán</a:t>
            </a:r>
          </a:p>
          <a:p>
            <a:pPr lvl="1"/>
            <a:r>
              <a:rPr lang="sk-SK" sz="3800" dirty="0" smtClean="0">
                <a:latin typeface="+mj-lt"/>
              </a:rPr>
              <a:t>Dve susedné oblasti sa spoja, ak význačná časť pozostáva zo slabých hrán, ale bez uvažovania o dĺžke hranice, čiže nie je dôležitá rozdielna veľkosť oblastí</a:t>
            </a:r>
          </a:p>
        </p:txBody>
      </p:sp>
    </p:spTree>
    <p:extLst>
      <p:ext uri="{BB962C8B-B14F-4D97-AF65-F5344CB8AC3E}">
        <p14:creationId xmlns:p14="http://schemas.microsoft.com/office/powerpoint/2010/main" val="143243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512" y="116633"/>
            <a:ext cx="9144000" cy="9704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Narastanie oblastí IV 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200" dirty="0" smtClean="0">
                <a:latin typeface="+mj-lt"/>
              </a:rPr>
              <a:t>a) Originálny obraz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b) </a:t>
            </a:r>
            <a:r>
              <a:rPr lang="sk-SK" sz="3200" dirty="0" err="1" smtClean="0">
                <a:latin typeface="+mj-lt"/>
              </a:rPr>
              <a:t>Pseudofarebný</a:t>
            </a:r>
            <a:r>
              <a:rPr lang="sk-SK" sz="3200" dirty="0" smtClean="0">
                <a:latin typeface="+mj-lt"/>
              </a:rPr>
              <a:t>                                                        obraz originálu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c) Rekurzívne </a:t>
            </a:r>
            <a:r>
              <a:rPr lang="sk-SK" sz="3200" dirty="0" err="1" smtClean="0">
                <a:latin typeface="+mj-lt"/>
              </a:rPr>
              <a:t>spá</a:t>
            </a:r>
            <a:r>
              <a:rPr lang="sk-SK" sz="3200" dirty="0" smtClean="0">
                <a:latin typeface="+mj-lt"/>
              </a:rPr>
              <a:t>-                                                          </a:t>
            </a:r>
            <a:r>
              <a:rPr lang="sk-SK" sz="3200" dirty="0" err="1" smtClean="0">
                <a:latin typeface="+mj-lt"/>
              </a:rPr>
              <a:t>janie</a:t>
            </a:r>
            <a:r>
              <a:rPr lang="sk-SK" sz="3200" dirty="0" smtClean="0">
                <a:latin typeface="+mj-lt"/>
              </a:rPr>
              <a:t> oblastí 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d) Spájanie oblastí                                      odstraňovaním hra-                                                                  </a:t>
            </a:r>
            <a:r>
              <a:rPr lang="sk-SK" sz="3200" dirty="0" err="1" smtClean="0">
                <a:latin typeface="+mj-lt"/>
              </a:rPr>
              <a:t>nice</a:t>
            </a:r>
            <a:endParaRPr lang="sk-SK" sz="3200" dirty="0" smtClean="0">
              <a:latin typeface="+mj-lt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933" y="1196752"/>
            <a:ext cx="5819067" cy="481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22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Delenie oblastí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18457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Je opačné ku spájaniu oblastí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Začína pri </a:t>
            </a:r>
            <a:r>
              <a:rPr lang="sk-SK" sz="3600" dirty="0" err="1" smtClean="0">
                <a:latin typeface="+mj-lt"/>
              </a:rPr>
              <a:t>podsegmentovanom</a:t>
            </a:r>
            <a:r>
              <a:rPr lang="sk-SK" sz="3600" dirty="0" smtClean="0">
                <a:latin typeface="+mj-lt"/>
              </a:rPr>
              <a:t> obraze ktorý nespĺňa podmienku homogenity oblastí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Potom sa existujúce oblasti postupne delia, aby spĺňali základné podmienky segmentácie vrátane homogenity </a:t>
            </a:r>
          </a:p>
        </p:txBody>
      </p:sp>
    </p:spTree>
    <p:extLst>
      <p:ext uri="{BB962C8B-B14F-4D97-AF65-F5344CB8AC3E}">
        <p14:creationId xmlns:p14="http://schemas.microsoft.com/office/powerpoint/2010/main" val="186076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Delenie oblastí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49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7437" y="980729"/>
            <a:ext cx="6748430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08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5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Delenie-a-spájanie oblastí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04056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smtClean="0">
                <a:latin typeface="+mj-lt"/>
              </a:rPr>
              <a:t>Kombinácia delenia a spájania spája výhody oboch prístupov</a:t>
            </a:r>
          </a:p>
          <a:p>
            <a:pPr>
              <a:spcBef>
                <a:spcPts val="0"/>
              </a:spcBef>
            </a:pPr>
            <a:r>
              <a:rPr lang="sk-SK" sz="3600" dirty="0" smtClean="0">
                <a:latin typeface="+mj-lt"/>
              </a:rPr>
              <a:t>Technika používa hierarchickú dátovú štruktúru obrazu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68" y="4117663"/>
            <a:ext cx="8164064" cy="223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93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5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Delenie-a-spájanie oblastí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66124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sk-SK" sz="3600" dirty="0" smtClean="0">
                    <a:latin typeface="+mj-lt"/>
                  </a:rPr>
                  <a:t>1. Definuj počiatočnú segmentáciu, kritérium homogenity a dátovú štruktúru</a:t>
                </a:r>
              </a:p>
              <a:p>
                <a:pPr>
                  <a:spcBef>
                    <a:spcPts val="0"/>
                  </a:spcBef>
                </a:pPr>
                <a:r>
                  <a:rPr lang="sk-SK" sz="3600" dirty="0" smtClean="0">
                    <a:latin typeface="+mj-lt"/>
                  </a:rPr>
                  <a:t>2. Ak niektorá oblasť </a:t>
                </a:r>
                <a:r>
                  <a:rPr lang="sk-SK" sz="3600" i="1" dirty="0" smtClean="0">
                    <a:latin typeface="+mj-lt"/>
                  </a:rPr>
                  <a:t>R</a:t>
                </a:r>
                <a:r>
                  <a:rPr lang="sk-SK" sz="3600" dirty="0" smtClean="0">
                    <a:latin typeface="+mj-lt"/>
                  </a:rPr>
                  <a:t> nie je homogénna, rozdeľ ju na 4 podoblasti. Ak možno spojiť 4 oblasti na rovnakej úrovni hierarchie do homogénnej oblasti, spoj ich.</a:t>
                </a:r>
              </a:p>
              <a:p>
                <a:pPr>
                  <a:spcBef>
                    <a:spcPts val="0"/>
                  </a:spcBef>
                </a:pPr>
                <a:r>
                  <a:rPr lang="sk-SK" sz="3600" dirty="0" smtClean="0">
                    <a:latin typeface="+mj-lt"/>
                  </a:rPr>
                  <a:t>3. Ak sa dve susedné oblasti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(na </a:t>
                </a:r>
                <a:r>
                  <a:rPr lang="sk-SK" sz="3600" dirty="0" err="1" smtClean="0">
                    <a:latin typeface="+mj-lt"/>
                  </a:rPr>
                  <a:t>roz-ličných</a:t>
                </a:r>
                <a:r>
                  <a:rPr lang="sk-SK" sz="3600" dirty="0" smtClean="0">
                    <a:latin typeface="+mj-lt"/>
                  </a:rPr>
                  <a:t> úrovniach hierarchie) dajú spojiť do homogénnej oblasti, spoj ich.</a:t>
                </a:r>
              </a:p>
              <a:p>
                <a:pPr>
                  <a:spcBef>
                    <a:spcPts val="0"/>
                  </a:spcBef>
                </a:pPr>
                <a:endParaRPr lang="sk-SK" sz="36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661248"/>
              </a:xfrm>
              <a:blipFill rotWithShape="0">
                <a:blip r:embed="rId3"/>
                <a:stretch>
                  <a:fillRect l="-1533" t="-1615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018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5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Delenie-a-spájanie oblastí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smtClean="0">
                <a:latin typeface="+mj-lt"/>
              </a:rPr>
              <a:t>Ukážka práce algoritmu pre </a:t>
            </a:r>
            <a:r>
              <a:rPr lang="sk-SK" sz="3600" dirty="0" smtClean="0">
                <a:latin typeface="+mj-lt"/>
              </a:rPr>
              <a:t>jednoduchý </a:t>
            </a:r>
            <a:r>
              <a:rPr lang="sk-SK" sz="3600" dirty="0" smtClean="0">
                <a:latin typeface="+mj-lt"/>
              </a:rPr>
              <a:t>objekt</a:t>
            </a:r>
          </a:p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+mj-lt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227181"/>
            <a:ext cx="9144000" cy="2746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7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3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Porovnávanie so vzorom (matching)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Používa sa na lokalizáciu objektov so </a:t>
            </a:r>
            <a:r>
              <a:rPr lang="sk-SK" sz="3600" dirty="0" smtClean="0">
                <a:latin typeface="Calibri" panose="020F0502020204030204" pitchFamily="34" charset="0"/>
              </a:rPr>
              <a:t>známym </a:t>
            </a:r>
            <a:r>
              <a:rPr lang="sk-SK" sz="3600" dirty="0" smtClean="0">
                <a:latin typeface="Calibri" panose="020F0502020204030204" pitchFamily="34" charset="0"/>
              </a:rPr>
              <a:t>vzhľadom, na hľadanie známych vzorov v obraze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Najlepšia zhoda je založená na nejakom kritériu </a:t>
            </a:r>
            <a:r>
              <a:rPr lang="sk-SK" sz="3600" dirty="0" err="1" smtClean="0">
                <a:latin typeface="Calibri" panose="020F0502020204030204" pitchFamily="34" charset="0"/>
              </a:rPr>
              <a:t>optimality</a:t>
            </a:r>
            <a:r>
              <a:rPr lang="sk-SK" sz="3600" dirty="0" smtClean="0">
                <a:latin typeface="Calibri" panose="020F0502020204030204" pitchFamily="34" charset="0"/>
              </a:rPr>
              <a:t>, ktoré záleží na objekte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Vyhodnocujeme kritérium zhody pre </a:t>
            </a:r>
            <a:r>
              <a:rPr lang="sk-SK" sz="3600" dirty="0" smtClean="0">
                <a:latin typeface="Calibri" panose="020F0502020204030204" pitchFamily="34" charset="0"/>
              </a:rPr>
              <a:t>každú </a:t>
            </a:r>
            <a:r>
              <a:rPr lang="sk-SK" sz="3600" dirty="0" smtClean="0">
                <a:latin typeface="Calibri" panose="020F0502020204030204" pitchFamily="34" charset="0"/>
              </a:rPr>
              <a:t>polohu a otočenie vzoru v obraze. Tam kde je zhoda najväčšia, je poloha vzoru </a:t>
            </a:r>
          </a:p>
        </p:txBody>
      </p:sp>
    </p:spTree>
    <p:extLst>
      <p:ext uri="{BB962C8B-B14F-4D97-AF65-F5344CB8AC3E}">
        <p14:creationId xmlns:p14="http://schemas.microsoft.com/office/powerpoint/2010/main" val="171037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3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Porovnávanie so vzorom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200" dirty="0" smtClean="0">
                <a:latin typeface="Calibri" panose="020F0502020204030204" pitchFamily="34" charset="0"/>
              </a:rPr>
              <a:t>a) Porovnávaný                                                               vzor</a:t>
            </a:r>
          </a:p>
          <a:p>
            <a:pPr marL="0" indent="0">
              <a:buNone/>
            </a:pPr>
            <a:r>
              <a:rPr lang="sk-SK" sz="3200" dirty="0" smtClean="0">
                <a:latin typeface="Calibri" panose="020F0502020204030204" pitchFamily="34" charset="0"/>
              </a:rPr>
              <a:t>b) Poloha naj-                                                                  väčšej zhody</a:t>
            </a: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777" y="1124744"/>
            <a:ext cx="6431065" cy="487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03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9"/>
            <a:ext cx="91440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/>
              <a:t>Porovnávanie so vzorom </a:t>
            </a:r>
            <a:r>
              <a:rPr lang="sk-SK" sz="5400" dirty="0" smtClean="0"/>
              <a:t>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55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340768"/>
                <a:ext cx="9144000" cy="501558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Kritériá zhody možno definovať viacerými spôsobmi, najčastejšie je to korelácia medzi vzorom a obrazovými dátami:</a:t>
                </a:r>
              </a:p>
              <a:p>
                <a:pPr lvl="1">
                  <a:spcBef>
                    <a:spcPts val="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k-SK" sz="3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sk-SK" sz="3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sk-SK" sz="3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8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sk-SK" sz="3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8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sk-SK" sz="38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e>
                          <m:sub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)∈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sub>
                        </m:sSub>
                        <m:d>
                          <m:dPr>
                            <m:begChr m:val="|"/>
                            <m:endChr m:val="|"/>
                            <m:ctrlP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sk-SK" sz="3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sk-SK" sz="38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sk-SK" sz="3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sk-SK" sz="38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sk-SK" sz="38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sk-SK" sz="38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sk-SK" sz="3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sk-SK" sz="3800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d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  <m:r>
                          <a:rPr lang="sk-SK" sz="38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</m:oMath>
                </a14:m>
                <a:endParaRPr lang="sk-SK" sz="3800" dirty="0" smtClean="0">
                  <a:latin typeface="Calibri" panose="020F0502020204030204" pitchFamily="34" charset="0"/>
                </a:endParaRPr>
              </a:p>
              <a:p>
                <a:pPr lvl="1">
                  <a:spcBef>
                    <a:spcPts val="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k-SK" sz="3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8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sk-SK" sz="3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sk-SK" sz="3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800" i="1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sk-SK" sz="3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8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sk-SK" sz="38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3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9"/>
                              </m:rP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)∈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sub>
                          <m:sup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sk-SK" sz="3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sk-SK" sz="38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sk-SK" sz="3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sk-SK" sz="38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sk-SK" sz="38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sk-SK" sz="3800" i="1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  <m:r>
                                      <a:rPr lang="sk-SK" sz="3800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sk-SK" sz="38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sk-SK" sz="38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sk-SK" sz="3800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d>
                                <m:r>
                                  <a:rPr lang="sk-SK" sz="38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38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d>
                                  <m:dPr>
                                    <m:ctrlPr>
                                      <a:rPr lang="sk-SK" sz="3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sk-SK" sz="38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sk-SK" sz="3800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sk-SK" sz="38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</m:d>
                              </m:e>
                            </m:d>
                          </m:e>
                        </m:nary>
                        <m:r>
                          <a:rPr lang="sk-SK" sz="3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sk-SK" sz="3800" i="1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</m:oMath>
                </a14:m>
                <a:endParaRPr lang="sk-SK" sz="3800" dirty="0" smtClean="0">
                  <a:latin typeface="Calibri" panose="020F0502020204030204" pitchFamily="34" charset="0"/>
                </a:endParaRPr>
              </a:p>
              <a:p>
                <a:pPr lvl="1">
                  <a:spcBef>
                    <a:spcPts val="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k-SK" sz="3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8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sk-SK" sz="3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d>
                      <m:dPr>
                        <m:ctrlPr>
                          <a:rPr lang="sk-SK" sz="3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800" i="1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sk-SK" sz="3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8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sk-SK" sz="38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3800" i="1">
                            <a:latin typeface="Cambria Math" panose="02040503050406030204" pitchFamily="18" charset="0"/>
                          </a:rPr>
                          <m:t>(</m:t>
                        </m:r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sk-SK" sz="38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9"/>
                              </m:rPr>
                              <a:rPr lang="sk-SK" sz="38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k-SK" sz="3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sk-SK" sz="38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38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sk-SK" sz="3800" i="1">
                                <a:latin typeface="Cambria Math" panose="02040503050406030204" pitchFamily="18" charset="0"/>
                              </a:rPr>
                              <m:t>)∈</m:t>
                            </m:r>
                            <m:r>
                              <a:rPr lang="sk-SK" sz="3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sub>
                          <m:sup/>
                          <m:e>
                            <m:sSup>
                              <m:sSupPr>
                                <m:ctrlPr>
                                  <a:rPr lang="sk-SK" sz="38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sk-SK" sz="38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sk-SK" sz="3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sk-SK" sz="3800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  <m:d>
                                          <m:dPr>
                                            <m:ctrlPr>
                                              <a:rPr lang="sk-SK" sz="3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sk-SK" sz="38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  <m:r>
                                              <a:rPr lang="sk-SK" sz="3800" i="1">
                                                <a:latin typeface="Cambria Math" panose="02040503050406030204" pitchFamily="18" charset="0"/>
                                              </a:rPr>
                                              <m:t>+</m:t>
                                            </m:r>
                                            <m:r>
                                              <a:rPr lang="sk-SK" sz="3800" i="1">
                                                <a:latin typeface="Cambria Math" panose="02040503050406030204" pitchFamily="18" charset="0"/>
                                              </a:rPr>
                                              <m:t>𝑢</m:t>
                                            </m:r>
                                            <m:r>
                                              <a:rPr lang="sk-SK" sz="3800" i="1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sk-SK" sz="3800" i="1">
                                                <a:latin typeface="Cambria Math" panose="02040503050406030204" pitchFamily="18" charset="0"/>
                                              </a:rPr>
                                              <m:t>𝑗</m:t>
                                            </m:r>
                                            <m:r>
                                              <a:rPr lang="sk-SK" sz="3800" i="1">
                                                <a:latin typeface="Cambria Math" panose="02040503050406030204" pitchFamily="18" charset="0"/>
                                              </a:rPr>
                                              <m:t>+</m:t>
                                            </m:r>
                                            <m:r>
                                              <a:rPr lang="sk-SK" sz="3800" i="1">
                                                <a:latin typeface="Cambria Math" panose="02040503050406030204" pitchFamily="18" charset="0"/>
                                              </a:rPr>
                                              <m:t>𝑣</m:t>
                                            </m:r>
                                          </m:e>
                                        </m:d>
                                        <m:r>
                                          <a:rPr lang="sk-SK" sz="38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sk-SK" sz="3800" i="1"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  <m:d>
                                          <m:dPr>
                                            <m:ctrlPr>
                                              <a:rPr lang="sk-SK" sz="3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sk-SK" sz="38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  <m:r>
                                              <a:rPr lang="sk-SK" sz="3800" i="1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sk-SK" sz="3800" i="1">
                                                <a:latin typeface="Cambria Math" panose="02040503050406030204" pitchFamily="18" charset="0"/>
                                              </a:rPr>
                                              <m:t>𝑗</m:t>
                                            </m:r>
                                          </m:e>
                                        </m:d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sk-SK" sz="3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  <m:r>
                          <a:rPr lang="sk-SK" sz="3800" i="1">
                            <a:latin typeface="Cambria Math" panose="02040503050406030204" pitchFamily="18" charset="0"/>
                          </a:rPr>
                          <m:t>)+1</m:t>
                        </m:r>
                      </m:den>
                    </m:f>
                  </m:oMath>
                </a14:m>
                <a:endParaRPr lang="sk-SK" sz="3800" dirty="0">
                  <a:latin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40768"/>
                <a:ext cx="9144000" cy="5015582"/>
              </a:xfrm>
              <a:blipFill rotWithShape="0">
                <a:blip r:embed="rId2"/>
                <a:stretch>
                  <a:fillRect l="-1533" t="-1944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036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3"/>
            <a:ext cx="91440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/>
              <a:t>Porovnávanie so vzorom </a:t>
            </a:r>
            <a:r>
              <a:rPr lang="sk-SK" sz="5400" dirty="0" smtClean="0"/>
              <a:t>IV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980727"/>
                <a:ext cx="9144000" cy="5740747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a) Obrazové dáta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b) Vzor na porovnávanie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c) Hodnoty kritéria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Calibri" panose="020F0502020204030204" pitchFamily="34" charset="0"/>
                  </a:rPr>
                  <a:t>, pričom najväčšia zhoda je zvýraznená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4000" dirty="0" smtClean="0">
                    <a:latin typeface="Calibri" panose="020F0502020204030204" pitchFamily="34" charset="0"/>
                  </a:rPr>
                  <a:t> </a:t>
                </a:r>
              </a:p>
              <a:p>
                <a:pPr marL="742950" indent="-742950">
                  <a:spcBef>
                    <a:spcPts val="0"/>
                  </a:spcBef>
                  <a:buAutoNum type="alphaLcParenR"/>
                </a:pPr>
                <a:endParaRPr lang="sk-SK" sz="40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980727"/>
                <a:ext cx="9144000" cy="5740747"/>
              </a:xfrm>
              <a:blipFill rotWithShape="0">
                <a:blip r:embed="rId2"/>
                <a:stretch>
                  <a:fillRect l="-2000" t="-1699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7518"/>
            <a:ext cx="9144000" cy="2968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32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3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Porovnávanie so vzorom 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Prakticky zistíme, že porovnávanie v </a:t>
            </a:r>
            <a:r>
              <a:rPr lang="sk-SK" sz="3600" dirty="0" smtClean="0">
                <a:latin typeface="Calibri" panose="020F0502020204030204" pitchFamily="34" charset="0"/>
              </a:rPr>
              <a:t>každej </a:t>
            </a:r>
            <a:r>
              <a:rPr lang="sk-SK" sz="3600" dirty="0" smtClean="0">
                <a:latin typeface="Calibri" panose="020F0502020204030204" pitchFamily="34" charset="0"/>
              </a:rPr>
              <a:t>polohe, aj keď nebudeme uvažovať otočenie, zväčšenie alebo zmenšenie vzoru, je výpočtovo veľmi náročné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Skúšame pret</a:t>
            </a:r>
            <a:r>
              <a:rPr lang="sk-SK" sz="3600" dirty="0" smtClean="0">
                <a:latin typeface="Calibri" panose="020F0502020204030204" pitchFamily="34" charset="0"/>
              </a:rPr>
              <a:t>o porovnávať na </a:t>
            </a:r>
            <a:r>
              <a:rPr lang="sk-SK" sz="3600" dirty="0" smtClean="0">
                <a:latin typeface="Calibri" panose="020F0502020204030204" pitchFamily="34" charset="0"/>
              </a:rPr>
              <a:t>nižšej </a:t>
            </a:r>
            <a:r>
              <a:rPr lang="sk-SK" sz="3600" dirty="0" smtClean="0">
                <a:latin typeface="Calibri" panose="020F0502020204030204" pitchFamily="34" charset="0"/>
              </a:rPr>
              <a:t>úrovni </a:t>
            </a:r>
            <a:r>
              <a:rPr lang="sk-SK" sz="3600" dirty="0" smtClean="0">
                <a:latin typeface="Calibri" panose="020F0502020204030204" pitchFamily="34" charset="0"/>
              </a:rPr>
              <a:t>rozlíšenia </a:t>
            </a:r>
            <a:r>
              <a:rPr lang="sk-SK" sz="3600" dirty="0" smtClean="0">
                <a:latin typeface="Calibri" panose="020F0502020204030204" pitchFamily="34" charset="0"/>
              </a:rPr>
              <a:t>(zhoda sa mení postupne</a:t>
            </a:r>
            <a:r>
              <a:rPr lang="sk-SK" sz="3600" dirty="0" smtClean="0">
                <a:latin typeface="Calibri" panose="020F0502020204030204" pitchFamily="34" charset="0"/>
              </a:rPr>
              <a:t>) a detailne preveríme iba oblasť možnej zhody</a:t>
            </a:r>
            <a:endParaRPr lang="sk-SK" sz="360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75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Segmentácia na princípe povodí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Hranice oblastí zodpovedajú tým miestam kde sa úrovne jasu menia najrýchlejšie</a:t>
            </a:r>
          </a:p>
          <a:p>
            <a:r>
              <a:rPr lang="sk-SK" sz="3600" dirty="0" smtClean="0">
                <a:latin typeface="+mj-lt"/>
              </a:rPr>
              <a:t>Preto sa princíp povodí (kam potečie voda, to delí kopce </a:t>
            </a:r>
            <a:r>
              <a:rPr lang="sk-SK" sz="3600" dirty="0" smtClean="0">
                <a:latin typeface="+mj-lt"/>
              </a:rPr>
              <a:t>na </a:t>
            </a:r>
            <a:r>
              <a:rPr lang="sk-SK" sz="3600" dirty="0" smtClean="0">
                <a:latin typeface="+mj-lt"/>
              </a:rPr>
              <a:t>dve časti</a:t>
            </a:r>
            <a:r>
              <a:rPr lang="sk-SK" sz="3600" dirty="0" smtClean="0">
                <a:latin typeface="+mj-lt"/>
              </a:rPr>
              <a:t>)                                 používa </a:t>
            </a:r>
            <a:r>
              <a:rPr lang="sk-SK" sz="3600" dirty="0" smtClean="0">
                <a:latin typeface="+mj-lt"/>
              </a:rPr>
              <a:t>na obraz </a:t>
            </a:r>
            <a:r>
              <a:rPr lang="sk-SK" sz="3600" dirty="0" smtClean="0">
                <a:latin typeface="+mj-lt"/>
              </a:rPr>
              <a:t>prie-                                        behu </a:t>
            </a:r>
            <a:r>
              <a:rPr lang="sk-SK" sz="3600" dirty="0" smtClean="0">
                <a:latin typeface="+mj-lt"/>
              </a:rPr>
              <a:t>gradientu v </a:t>
            </a:r>
            <a:r>
              <a:rPr lang="sk-SK" sz="3600" dirty="0" smtClean="0">
                <a:latin typeface="+mj-lt"/>
              </a:rPr>
              <a:t>obra-                                                    </a:t>
            </a:r>
            <a:r>
              <a:rPr lang="sk-SK" sz="3600" dirty="0" err="1" smtClean="0">
                <a:latin typeface="+mj-lt"/>
              </a:rPr>
              <a:t>ze</a:t>
            </a:r>
            <a:endParaRPr lang="sk-SK" sz="3600" dirty="0" smtClean="0">
              <a:latin typeface="+mj-lt"/>
            </a:endParaRPr>
          </a:p>
          <a:p>
            <a:endParaRPr lang="sk-SK" sz="4400" dirty="0">
              <a:latin typeface="+mj-lt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270333"/>
            <a:ext cx="4361938" cy="357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32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Segmentácia na princípe povodí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Obraz môže byť </a:t>
            </a:r>
            <a:r>
              <a:rPr lang="sk-SK" sz="3600" dirty="0" err="1" smtClean="0">
                <a:latin typeface="+mj-lt"/>
              </a:rPr>
              <a:t>presegmentovaný</a:t>
            </a:r>
            <a:r>
              <a:rPr lang="sk-SK" sz="3600" dirty="0" smtClean="0">
                <a:latin typeface="+mj-lt"/>
              </a:rPr>
              <a:t>, to znamená, že budú príliš malé oblasti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Závisí od toho, aké veľké zmeny gradientu považujeme za dôležité pre určenie hranice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Pomôže rozmiestnenie značiek na predpokladané oblasti</a:t>
            </a:r>
            <a:endParaRPr lang="sk-SK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2953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Segmentácia na princípe povodí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200" dirty="0" smtClean="0">
                <a:latin typeface="+mj-lt"/>
              </a:rPr>
              <a:t>a) Originálny                                                                     obraz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b) </a:t>
            </a:r>
            <a:r>
              <a:rPr lang="sk-SK" sz="3200" dirty="0" err="1" smtClean="0">
                <a:latin typeface="+mj-lt"/>
              </a:rPr>
              <a:t>Rozmiest</a:t>
            </a:r>
            <a:r>
              <a:rPr lang="sk-SK" sz="3200" dirty="0" smtClean="0">
                <a:latin typeface="+mj-lt"/>
              </a:rPr>
              <a:t>-                                                                  </a:t>
            </a:r>
            <a:r>
              <a:rPr lang="sk-SK" sz="3200" dirty="0" err="1" smtClean="0">
                <a:latin typeface="+mj-lt"/>
              </a:rPr>
              <a:t>nenie</a:t>
            </a:r>
            <a:r>
              <a:rPr lang="sk-SK" sz="3200" dirty="0" smtClean="0">
                <a:latin typeface="+mj-lt"/>
              </a:rPr>
              <a:t> značiek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c) Výsledná                                                       segmentácia                                                                       na princípe                                                                     povodí</a:t>
            </a:r>
            <a:endParaRPr lang="sk-SK" sz="3200" dirty="0">
              <a:latin typeface="+mj-lt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912" y="1268760"/>
            <a:ext cx="6679074" cy="442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13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Príklad 1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Autofit/>
          </a:bodyPr>
          <a:lstStyle/>
          <a:p>
            <a:r>
              <a:rPr lang="sk-SK" sz="4000" dirty="0">
                <a:latin typeface="+mj-lt"/>
              </a:rPr>
              <a:t>Predpokladajme, že poznáme analytické vyjadrenie hranice objektu a že je to priamka. </a:t>
            </a:r>
            <a:r>
              <a:rPr lang="sk-SK" sz="4000" dirty="0" smtClean="0">
                <a:latin typeface="+mj-lt"/>
              </a:rPr>
              <a:t>Máme </a:t>
            </a:r>
            <a:r>
              <a:rPr lang="sk-SK" sz="4000" dirty="0">
                <a:latin typeface="+mj-lt"/>
              </a:rPr>
              <a:t>k dispozícii nasledujúce body v obrazovom priestore: (0,4), (1,3), (2,2), (3,1), and (2,4), ktorými by mala viesť hranica. Nájdite hraničnú priamku s použitím </a:t>
            </a:r>
            <a:r>
              <a:rPr lang="sk-SK" sz="4000" dirty="0" err="1">
                <a:latin typeface="+mj-lt"/>
              </a:rPr>
              <a:t>Houghovej</a:t>
            </a:r>
            <a:r>
              <a:rPr lang="sk-SK" sz="4000" dirty="0">
                <a:latin typeface="+mj-lt"/>
              </a:rPr>
              <a:t> transformácie. Ukážte svoj postup a akumulačné pole po ukončení výpočtu. </a:t>
            </a:r>
          </a:p>
        </p:txBody>
      </p:sp>
    </p:spTree>
    <p:extLst>
      <p:ext uri="{BB962C8B-B14F-4D97-AF65-F5344CB8AC3E}">
        <p14:creationId xmlns:p14="http://schemas.microsoft.com/office/powerpoint/2010/main" val="3170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Príklad 2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Autofit/>
          </a:bodyPr>
          <a:lstStyle/>
          <a:p>
            <a:r>
              <a:rPr lang="sk-SK" sz="3600" dirty="0">
                <a:latin typeface="Calibri" panose="020F0502020204030204" pitchFamily="34" charset="0"/>
              </a:rPr>
              <a:t>Segmentujte objekt v binárnom obraze rozmeru 8x8 pixelov (na obrázku) </a:t>
            </a:r>
            <a:r>
              <a:rPr lang="sk-SK" sz="3600" dirty="0" smtClean="0">
                <a:latin typeface="Calibri" panose="020F0502020204030204" pitchFamily="34" charset="0"/>
              </a:rPr>
              <a:t>použitím </a:t>
            </a:r>
            <a:r>
              <a:rPr lang="sk-SK" sz="3600" dirty="0">
                <a:latin typeface="Calibri" panose="020F0502020204030204" pitchFamily="34" charset="0"/>
              </a:rPr>
              <a:t>algoritmu delenia obrazu s tým, že </a:t>
            </a:r>
            <a:r>
              <a:rPr lang="sk-SK" sz="3600" i="1" dirty="0">
                <a:latin typeface="Calibri" panose="020F0502020204030204" pitchFamily="34" charset="0"/>
              </a:rPr>
              <a:t>H(</a:t>
            </a:r>
            <a:r>
              <a:rPr lang="sk-SK" sz="3600" i="1" dirty="0" err="1">
                <a:latin typeface="Calibri" panose="020F0502020204030204" pitchFamily="34" charset="0"/>
              </a:rPr>
              <a:t>R</a:t>
            </a:r>
            <a:r>
              <a:rPr lang="sk-SK" sz="3600" i="1" baseline="-25000" dirty="0" err="1">
                <a:latin typeface="Calibri" panose="020F0502020204030204" pitchFamily="34" charset="0"/>
              </a:rPr>
              <a:t>i</a:t>
            </a:r>
            <a:r>
              <a:rPr lang="sk-SK" sz="3600" i="1" dirty="0">
                <a:latin typeface="Calibri" panose="020F0502020204030204" pitchFamily="34" charset="0"/>
              </a:rPr>
              <a:t>) = TRUE</a:t>
            </a:r>
            <a:r>
              <a:rPr lang="sk-SK" sz="3600" dirty="0">
                <a:latin typeface="Calibri" panose="020F0502020204030204" pitchFamily="34" charset="0"/>
              </a:rPr>
              <a:t> vtedy, keď všetky pixely v </a:t>
            </a:r>
            <a:r>
              <a:rPr lang="sk-SK" sz="3600" i="1" dirty="0" err="1">
                <a:latin typeface="Calibri" panose="020F0502020204030204" pitchFamily="34" charset="0"/>
              </a:rPr>
              <a:t>R</a:t>
            </a:r>
            <a:r>
              <a:rPr lang="sk-SK" sz="3600" i="1" baseline="-25000" dirty="0" err="1">
                <a:latin typeface="Calibri" panose="020F0502020204030204" pitchFamily="34" charset="0"/>
              </a:rPr>
              <a:t>i</a:t>
            </a:r>
            <a:r>
              <a:rPr lang="sk-SK" sz="3600" i="1" dirty="0">
                <a:latin typeface="Calibri" panose="020F0502020204030204" pitchFamily="34" charset="0"/>
              </a:rPr>
              <a:t> </a:t>
            </a:r>
            <a:r>
              <a:rPr lang="sk-SK" sz="3600" dirty="0">
                <a:latin typeface="Calibri" panose="020F0502020204030204" pitchFamily="34" charset="0"/>
              </a:rPr>
              <a:t>majú rovnakú jasovú úroveň. </a:t>
            </a:r>
            <a:endParaRPr lang="sk-SK" sz="3600" dirty="0" smtClean="0">
              <a:latin typeface="Calibri" panose="020F0502020204030204" pitchFamily="34" charset="0"/>
            </a:endParaRPr>
          </a:p>
          <a:p>
            <a:r>
              <a:rPr lang="sk-SK" sz="3600" dirty="0" smtClean="0">
                <a:latin typeface="Calibri" panose="020F0502020204030204" pitchFamily="34" charset="0"/>
              </a:rPr>
              <a:t>Nakreslite </a:t>
            </a:r>
            <a:r>
              <a:rPr lang="sk-SK" sz="3600" dirty="0">
                <a:latin typeface="Calibri" panose="020F0502020204030204" pitchFamily="34" charset="0"/>
              </a:rPr>
              <a:t>zodpovedajúci  </a:t>
            </a:r>
            <a:r>
              <a:rPr lang="sk-SK" sz="3600" dirty="0" smtClean="0">
                <a:latin typeface="Calibri" panose="020F0502020204030204" pitchFamily="34" charset="0"/>
              </a:rPr>
              <a:t>                kvadrantový </a:t>
            </a:r>
            <a:r>
              <a:rPr lang="sk-SK" sz="3600" dirty="0">
                <a:latin typeface="Calibri" panose="020F0502020204030204" pitchFamily="34" charset="0"/>
              </a:rPr>
              <a:t>strom, v </a:t>
            </a:r>
            <a:r>
              <a:rPr lang="sk-SK" sz="3600" dirty="0" smtClean="0">
                <a:latin typeface="Calibri" panose="020F0502020204030204" pitchFamily="34" charset="0"/>
              </a:rPr>
              <a:t>kto-                                </a:t>
            </a:r>
            <a:r>
              <a:rPr lang="sk-SK" sz="3600" dirty="0" err="1" smtClean="0">
                <a:latin typeface="Calibri" panose="020F0502020204030204" pitchFamily="34" charset="0"/>
              </a:rPr>
              <a:t>rom</a:t>
            </a:r>
            <a:r>
              <a:rPr lang="sk-SK" sz="3600" dirty="0" smtClean="0">
                <a:latin typeface="Calibri" panose="020F0502020204030204" pitchFamily="34" charset="0"/>
              </a:rPr>
              <a:t> </a:t>
            </a:r>
            <a:r>
              <a:rPr lang="sk-SK" sz="3600" dirty="0">
                <a:latin typeface="Calibri" panose="020F0502020204030204" pitchFamily="34" charset="0"/>
              </a:rPr>
              <a:t>pomenujete </a:t>
            </a:r>
            <a:r>
              <a:rPr lang="sk-SK" sz="3600" dirty="0" err="1" smtClean="0">
                <a:latin typeface="Calibri" panose="020F0502020204030204" pitchFamily="34" charset="0"/>
              </a:rPr>
              <a:t>kvadran</a:t>
            </a:r>
            <a:r>
              <a:rPr lang="sk-SK" sz="3600" dirty="0" smtClean="0">
                <a:latin typeface="Calibri" panose="020F0502020204030204" pitchFamily="34" charset="0"/>
              </a:rPr>
              <a:t>-                                   ty </a:t>
            </a:r>
            <a:r>
              <a:rPr lang="sk-SK" sz="3600" dirty="0">
                <a:latin typeface="Calibri" panose="020F0502020204030204" pitchFamily="34" charset="0"/>
              </a:rPr>
              <a:t>a v listoch funkčné </a:t>
            </a:r>
            <a:r>
              <a:rPr lang="sk-SK" sz="3600" dirty="0" smtClean="0">
                <a:latin typeface="Calibri" panose="020F0502020204030204" pitchFamily="34" charset="0"/>
              </a:rPr>
              <a:t>hod-                               noty</a:t>
            </a:r>
            <a:r>
              <a:rPr lang="sk-SK" sz="3600" dirty="0">
                <a:latin typeface="Calibri" panose="020F0502020204030204" pitchFamily="34" charset="0"/>
              </a:rPr>
              <a:t>. </a:t>
            </a:r>
          </a:p>
        </p:txBody>
      </p:sp>
      <p:pic>
        <p:nvPicPr>
          <p:cNvPr id="6" name="Obrázok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615" y="3329651"/>
            <a:ext cx="3374185" cy="353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61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3880</TotalTime>
  <Words>2364</Words>
  <Application>Microsoft Office PowerPoint</Application>
  <PresentationFormat>Prezentácia na obrazovke (4:3)</PresentationFormat>
  <Paragraphs>372</Paragraphs>
  <Slides>62</Slides>
  <Notes>9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62</vt:i4>
      </vt:variant>
    </vt:vector>
  </HeadingPairs>
  <TitlesOfParts>
    <vt:vector size="67" baseType="lpstr">
      <vt:lpstr>Calibri</vt:lpstr>
      <vt:lpstr>Cambria Math</vt:lpstr>
      <vt:lpstr>Constantia</vt:lpstr>
      <vt:lpstr>Wingdings 2</vt:lpstr>
      <vt:lpstr>Flow</vt:lpstr>
      <vt:lpstr>Rozpoznávanie obrazcov a spracovanie obrazu</vt:lpstr>
      <vt:lpstr>Motivácia</vt:lpstr>
      <vt:lpstr>Motivácia II</vt:lpstr>
      <vt:lpstr>Definícia segmentácie</vt:lpstr>
      <vt:lpstr>Definícia segmentácie II</vt:lpstr>
      <vt:lpstr>Skupiny segmentačných metód</vt:lpstr>
      <vt:lpstr>Segmentačné metódy</vt:lpstr>
      <vt:lpstr>Metódy založené na prahovaní</vt:lpstr>
      <vt:lpstr>Globálne a lokálne prahovanie</vt:lpstr>
      <vt:lpstr>Ukážka prahovania</vt:lpstr>
      <vt:lpstr> Úspešnosť (globálneho) prahovania</vt:lpstr>
      <vt:lpstr> Bimodálny histogram</vt:lpstr>
      <vt:lpstr>Vplyv šumu na segmentáciu</vt:lpstr>
      <vt:lpstr>Vplyv šumu na segmentáciu II</vt:lpstr>
      <vt:lpstr>Algoritmus určenia prahu</vt:lpstr>
      <vt:lpstr>Určenie prahu II</vt:lpstr>
      <vt:lpstr>Optimálne prahovanie</vt:lpstr>
      <vt:lpstr>Lokálne prahovanie</vt:lpstr>
      <vt:lpstr>Metódy založené na hraniciach</vt:lpstr>
      <vt:lpstr>Metódy založené na hraniciach II</vt:lpstr>
      <vt:lpstr>Prahovanie obrazu hrán</vt:lpstr>
      <vt:lpstr>Prahovanie obrazu hrán II</vt:lpstr>
      <vt:lpstr>Relaxácia (optimalizácia) hrán</vt:lpstr>
      <vt:lpstr>Relaxácia (optimalizácia) hrán II</vt:lpstr>
      <vt:lpstr>Relaxácia (optimalizácia) hrán III</vt:lpstr>
      <vt:lpstr>Relaxácia (optimalizácia) hrán IV</vt:lpstr>
      <vt:lpstr>Heuristické hľadanie</vt:lpstr>
      <vt:lpstr>Heuristické hľadanie II</vt:lpstr>
      <vt:lpstr>Heuristické hľadanie III</vt:lpstr>
      <vt:lpstr>Heuristické hľadanie IV</vt:lpstr>
      <vt:lpstr>Heuristické hľadanie V</vt:lpstr>
      <vt:lpstr>Dynamické programovanie</vt:lpstr>
      <vt:lpstr>Dynamické programovanie II</vt:lpstr>
      <vt:lpstr>Dynamické programovanie III</vt:lpstr>
      <vt:lpstr>Dynamické programovanie IV</vt:lpstr>
      <vt:lpstr>Houghova transformácia</vt:lpstr>
      <vt:lpstr>Houghova transformácia II</vt:lpstr>
      <vt:lpstr>Houghova transformácia III</vt:lpstr>
      <vt:lpstr>Houghova transformácia IV</vt:lpstr>
      <vt:lpstr>Houghova transformácia IV</vt:lpstr>
      <vt:lpstr>Houghova transformácia V</vt:lpstr>
      <vt:lpstr>Houghova transformácia VI</vt:lpstr>
      <vt:lpstr>Segmentácia založená na oblastiach</vt:lpstr>
      <vt:lpstr>Narastanie oblastí </vt:lpstr>
      <vt:lpstr>Narastanie oblastí II</vt:lpstr>
      <vt:lpstr>Narastanie oblastí III </vt:lpstr>
      <vt:lpstr>Narastanie oblastí IV </vt:lpstr>
      <vt:lpstr>Delenie oblastí</vt:lpstr>
      <vt:lpstr>Delenie oblastí II</vt:lpstr>
      <vt:lpstr>Delenie-a-spájanie oblastí</vt:lpstr>
      <vt:lpstr>Delenie-a-spájanie oblastí II</vt:lpstr>
      <vt:lpstr>Delenie-a-spájanie oblastí III</vt:lpstr>
      <vt:lpstr>Porovnávanie so vzorom (matching)</vt:lpstr>
      <vt:lpstr>Porovnávanie so vzorom II</vt:lpstr>
      <vt:lpstr>Porovnávanie so vzorom III</vt:lpstr>
      <vt:lpstr>Porovnávanie so vzorom IV</vt:lpstr>
      <vt:lpstr>Porovnávanie so vzorom V</vt:lpstr>
      <vt:lpstr>Segmentácia na princípe povodí</vt:lpstr>
      <vt:lpstr>Segmentácia na princípe povodí II</vt:lpstr>
      <vt:lpstr>Segmentácia na princípe povodí III</vt:lpstr>
      <vt:lpstr>Príklad 1</vt:lpstr>
      <vt:lpstr>Príklad 2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281</cp:revision>
  <dcterms:created xsi:type="dcterms:W3CDTF">2015-07-27T05:27:08Z</dcterms:created>
  <dcterms:modified xsi:type="dcterms:W3CDTF">2021-03-17T17:03:48Z</dcterms:modified>
</cp:coreProperties>
</file>