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56"/>
  </p:notesMasterIdLst>
  <p:sldIdLst>
    <p:sldId id="256" r:id="rId2"/>
    <p:sldId id="305" r:id="rId3"/>
    <p:sldId id="339" r:id="rId4"/>
    <p:sldId id="340" r:id="rId5"/>
    <p:sldId id="314" r:id="rId6"/>
    <p:sldId id="329" r:id="rId7"/>
    <p:sldId id="330" r:id="rId8"/>
    <p:sldId id="262" r:id="rId9"/>
    <p:sldId id="283" r:id="rId10"/>
    <p:sldId id="315" r:id="rId11"/>
    <p:sldId id="263" r:id="rId12"/>
    <p:sldId id="316" r:id="rId13"/>
    <p:sldId id="317" r:id="rId14"/>
    <p:sldId id="331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32" r:id="rId24"/>
    <p:sldId id="334" r:id="rId25"/>
    <p:sldId id="326" r:id="rId26"/>
    <p:sldId id="333" r:id="rId27"/>
    <p:sldId id="335" r:id="rId28"/>
    <p:sldId id="327" r:id="rId29"/>
    <p:sldId id="336" r:id="rId30"/>
    <p:sldId id="337" r:id="rId31"/>
    <p:sldId id="338" r:id="rId32"/>
    <p:sldId id="328" r:id="rId33"/>
    <p:sldId id="284" r:id="rId34"/>
    <p:sldId id="341" r:id="rId35"/>
    <p:sldId id="342" r:id="rId36"/>
    <p:sldId id="343" r:id="rId37"/>
    <p:sldId id="344" r:id="rId38"/>
    <p:sldId id="345" r:id="rId39"/>
    <p:sldId id="346" r:id="rId40"/>
    <p:sldId id="347" r:id="rId41"/>
    <p:sldId id="348" r:id="rId42"/>
    <p:sldId id="360" r:id="rId43"/>
    <p:sldId id="361" r:id="rId44"/>
    <p:sldId id="349" r:id="rId45"/>
    <p:sldId id="350" r:id="rId46"/>
    <p:sldId id="351" r:id="rId47"/>
    <p:sldId id="352" r:id="rId48"/>
    <p:sldId id="353" r:id="rId49"/>
    <p:sldId id="354" r:id="rId50"/>
    <p:sldId id="355" r:id="rId51"/>
    <p:sldId id="356" r:id="rId52"/>
    <p:sldId id="357" r:id="rId53"/>
    <p:sldId id="358" r:id="rId54"/>
    <p:sldId id="35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>
      <p:cViewPr varScale="1">
        <p:scale>
          <a:sx n="116" d="100"/>
          <a:sy n="116" d="100"/>
        </p:scale>
        <p:origin x="133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pPr/>
              <a:t>3/24/2021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34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10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48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28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59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7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31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32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04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Vidíme, že od 60. rokov, cez 70. a 80. až do konca</a:t>
            </a:r>
            <a:r>
              <a:rPr lang="sk-SK" baseline="0" dirty="0" smtClean="0"/>
              <a:t> storočia sa zlepšuje kvalita obrazu (vďaka dokonalejším kamerám) a vzniká úložisko pre veľké množstvo obrazov (vďaka Internetu). Tam sa zrodila potreba riešiť jeden z veľmi dôležitých (aj keď nie jediných) problémov PV – a to je rozpoznávanie objektov, alebo detekcia objektov. Až okolo roku 2000 sme mali databázy obrazov, na ktorých sme to mohli testovať. Súťaž mala 20 tried objektov, v každej bolo niekoľko tisíc obrazov a rôzne skupiny vytvárali algoritmy na rozpoznanie (teda zaradenie testovaného obrazu do správnej triedy).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362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Na </a:t>
            </a:r>
            <a:r>
              <a:rPr lang="sk-SK" dirty="0" err="1" smtClean="0"/>
              <a:t>Stanforde</a:t>
            </a:r>
            <a:r>
              <a:rPr lang="sk-SK" dirty="0" smtClean="0"/>
              <a:t> a v </a:t>
            </a:r>
            <a:r>
              <a:rPr lang="sk-SK" dirty="0" err="1" smtClean="0"/>
              <a:t>Princetone</a:t>
            </a:r>
            <a:r>
              <a:rPr lang="sk-SK" dirty="0" smtClean="0"/>
              <a:t> si začali klásť otázky, či sme schopní rozpoznať</a:t>
            </a:r>
            <a:r>
              <a:rPr lang="sk-SK" baseline="0" dirty="0" smtClean="0"/>
              <a:t> prakticky každý objekt na svete. Dovtedajšie príznakové modely sa ľahko preučili a nevedeli dobre generalizovať. Začali projekt </a:t>
            </a:r>
            <a:r>
              <a:rPr lang="sk-SK" baseline="0" dirty="0" err="1" smtClean="0"/>
              <a:t>ImageNet</a:t>
            </a:r>
            <a:r>
              <a:rPr lang="sk-SK" baseline="0" dirty="0" smtClean="0"/>
              <a:t>, dať dokopy najväčšiu možnú databázu obrazov </a:t>
            </a:r>
            <a:r>
              <a:rPr lang="sk-SK" baseline="0" smtClean="0"/>
              <a:t>na svete.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15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812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822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42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283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2429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066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02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04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83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A7FA-C026-4BA7-B6EF-6B2499DAD503}" type="datetime1">
              <a:rPr lang="en-US" smtClean="0"/>
              <a:t>3/24/2021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4859B5FD-98C4-468D-8821-035698238548}" type="datetime1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E327-9CFB-4112-9638-A5550B819AE6}" type="datetime1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C40B-6208-4255-9F7F-0410DDB75223}" type="datetime1">
              <a:rPr lang="en-US" smtClean="0"/>
              <a:t>3/24/2021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27C6-5A58-441D-9079-3F0D34681AF7}" type="datetime1">
              <a:rPr lang="en-US" smtClean="0"/>
              <a:t>3/24/2021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3352-5CEB-46D8-9F17-2EEE8CBA3646}" type="datetime1">
              <a:rPr lang="en-US" smtClean="0"/>
              <a:t>3/24/2021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3AEF-7AA8-46DF-B0AE-B8211E980E68}" type="datetime1">
              <a:rPr lang="en-US" smtClean="0"/>
              <a:t>3/24/2021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3FC6C-5C59-4DBF-81CE-76EF7EAE063D}" type="datetime1">
              <a:rPr lang="en-US" smtClean="0"/>
              <a:t>3/24/2021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BA913-4B92-49E8-A8B6-7C38835E75FE}" type="datetime1">
              <a:rPr lang="en-US" smtClean="0"/>
              <a:t>3/24/2021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52992-4EBA-4375-AC81-3704078909C2}" type="datetime1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B8091-A3E7-4695-B83C-30E74F35A96E}" type="datetime1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5B3CD79-2CF0-47FB-BEF1-FC6E66850144}" type="datetime1">
              <a:rPr lang="en-US" smtClean="0"/>
              <a:t>3/24/2021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7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3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raw.githubusercontent.com/rasbt/pattern_classification/master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Rozpoznávanie obrazcov</a:t>
            </a:r>
            <a:br>
              <a:rPr lang="sk-SK" dirty="0"/>
            </a:br>
            <a:r>
              <a:rPr lang="sk-SK" dirty="0"/>
              <a:t>a spracovanie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4400" dirty="0" smtClean="0"/>
              <a:t>Popis obrazu</a:t>
            </a:r>
            <a:endParaRPr lang="sk-SK" sz="3200" dirty="0" smtClean="0"/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Popis obrazu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To je fáza medzi segmentáciou a rozpoznávaním, ktorej úlohou je priradiť oblastiam (ako výstupom zo segmentácie) formálny popis, ktorý je vstupom do fázy rozpoznávania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Formálny popis sa nazýva obrazec, preto hovoríme o rozpoznávaní obrazcov (</a:t>
            </a:r>
            <a:r>
              <a:rPr lang="sk-SK" sz="3600" dirty="0" err="1" smtClean="0">
                <a:latin typeface="+mj-lt"/>
              </a:rPr>
              <a:t>pattern</a:t>
            </a:r>
            <a:r>
              <a:rPr lang="sk-SK" sz="3600" dirty="0" smtClean="0">
                <a:latin typeface="+mj-lt"/>
              </a:rPr>
              <a:t> </a:t>
            </a:r>
            <a:r>
              <a:rPr lang="sk-SK" sz="3600" dirty="0" err="1" smtClean="0">
                <a:latin typeface="+mj-lt"/>
              </a:rPr>
              <a:t>recognition</a:t>
            </a:r>
            <a:r>
              <a:rPr lang="sk-SK" sz="3600" dirty="0" smtClean="0">
                <a:latin typeface="+mj-lt"/>
              </a:rPr>
              <a:t>)</a:t>
            </a:r>
          </a:p>
          <a:p>
            <a:endParaRPr lang="sk-SK" sz="4000" dirty="0">
              <a:latin typeface="+mj-lt"/>
            </a:endParaRP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Popis pre rozpoznávanie </a:t>
            </a:r>
            <a:r>
              <a:rPr lang="sk-SK" sz="5400" dirty="0" smtClean="0"/>
              <a:t>	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839816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 skutočnosti nerozpoznávame objekt (vyjadrený oblasťou obrazu po segmentácii), ale jeho formálny popis (obrazec</a:t>
            </a:r>
            <a:r>
              <a:rPr lang="sk-SK" sz="3600" dirty="0" smtClean="0">
                <a:latin typeface="+mj-lt"/>
              </a:rPr>
              <a:t>) – čiže ideme cestou príznakového rozpoznávania</a:t>
            </a:r>
            <a:endParaRPr lang="sk-SK" sz="3600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 príznakovom rozpoznávaní konštruuje vhodný popis a vhodné príznaky používateľ – toto bol dlhý čas prevládajúci smer výskumu – nájsť vhodné príznaky pre danú úlohu</a:t>
            </a:r>
            <a:endParaRPr lang="sk-SK" sz="3600" dirty="0" smtClean="0">
              <a:latin typeface="+mj-lt"/>
            </a:endParaRPr>
          </a:p>
          <a:p>
            <a:pPr lvl="1">
              <a:buNone/>
            </a:pPr>
            <a:endParaRPr lang="en-US" sz="3600" dirty="0" smtClean="0">
              <a:latin typeface="+mj-lt"/>
            </a:endParaRPr>
          </a:p>
          <a:p>
            <a:pPr lvl="1"/>
            <a:endParaRPr lang="sk-SK" sz="2000" dirty="0" smtClean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3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Popis pre rozpoznávanie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278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Príznaky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vs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neurónové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siete</a:t>
            </a:r>
          </a:p>
          <a:p>
            <a:pPr marL="0" indent="0" algn="r">
              <a:spcBef>
                <a:spcPts val="0"/>
              </a:spcBef>
              <a:buNone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8373"/>
            <a:ext cx="9143999" cy="429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4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Popis pre </a:t>
            </a:r>
            <a:r>
              <a:rPr lang="sk-SK" sz="5400" dirty="0" smtClean="0"/>
              <a:t>rozpoznávanie II </a:t>
            </a:r>
            <a:r>
              <a:rPr lang="sk-SK" sz="5400" dirty="0" smtClean="0"/>
              <a:t>	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839816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Až v poslednom čase sa objavili metódy rozpoznávania, ktorí majú na vstupe priamo obrazy a vhodné príznaky si konštruujú neurónové siete sami</a:t>
            </a:r>
            <a:endParaRPr lang="sk-SK" sz="3600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Príznakový popis </a:t>
            </a:r>
            <a:r>
              <a:rPr lang="sk-SK" sz="3600" dirty="0" smtClean="0">
                <a:latin typeface="+mj-lt"/>
              </a:rPr>
              <a:t>volíme podľa toho, akú </a:t>
            </a:r>
            <a:r>
              <a:rPr lang="sk-SK" sz="3600" dirty="0" smtClean="0">
                <a:latin typeface="+mj-lt"/>
              </a:rPr>
              <a:t>klasickú rozpoznávaciu </a:t>
            </a:r>
            <a:r>
              <a:rPr lang="sk-SK" sz="3600" dirty="0" smtClean="0">
                <a:latin typeface="+mj-lt"/>
              </a:rPr>
              <a:t>metódu chceme použiť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 zásade môže byť štatistický alebo syntaktický popis</a:t>
            </a:r>
          </a:p>
          <a:p>
            <a:pPr lvl="1">
              <a:buNone/>
            </a:pPr>
            <a:endParaRPr lang="en-US" sz="3600" dirty="0" smtClean="0">
              <a:latin typeface="+mj-lt"/>
            </a:endParaRPr>
          </a:p>
          <a:p>
            <a:pPr lvl="1"/>
            <a:endParaRPr lang="sk-SK" sz="2000" dirty="0" smtClean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Štatistický </a:t>
            </a:r>
            <a:r>
              <a:rPr lang="sk-SK" sz="5400" dirty="0" err="1" smtClean="0"/>
              <a:t>vs</a:t>
            </a:r>
            <a:r>
              <a:rPr lang="sk-SK" sz="5400" dirty="0" smtClean="0"/>
              <a:t>. syntaktický popis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ástupný symbol obsahu 7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324528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Štatistický je kvantitatívny, je to príznakový vektor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kde zložky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sú číselné príznaky z popisu oblasti a ich </a:t>
                </a:r>
                <a14:m>
                  <m:oMath xmlns:m="http://schemas.openxmlformats.org/officeDocument/2006/math">
                    <m:r>
                      <a:rPr lang="sk-SK" sz="3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možné hodnoty tvoria n-rozmerný Euklidovský príznakový priestor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Syntaktický popis je štrukturálny, je to reťazec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𝑎𝑏𝑐𝑑𝑒𝑓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kde znaky slova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označujú primitíva = nedeliteľné časti obrazu</a:t>
                </a:r>
                <a:endParaRPr lang="sk-SK" sz="36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8" name="Zástupný symbol obsahu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324528" cy="5661248"/>
              </a:xfrm>
              <a:blipFill rotWithShape="0">
                <a:blip r:embed="rId3"/>
                <a:stretch>
                  <a:fillRect l="-1503" t="-1615" r="-32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089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Štatistický </a:t>
            </a:r>
            <a:r>
              <a:rPr lang="sk-SK" sz="5400" dirty="0" err="1" smtClean="0"/>
              <a:t>vs</a:t>
            </a:r>
            <a:r>
              <a:rPr lang="sk-SK" sz="5400" dirty="0" smtClean="0"/>
              <a:t>. </a:t>
            </a:r>
            <a:r>
              <a:rPr lang="sk-SK" sz="5400" dirty="0"/>
              <a:t>s</a:t>
            </a:r>
            <a:r>
              <a:rPr lang="sk-SK" sz="5400" dirty="0" smtClean="0"/>
              <a:t>yntaktický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Zástupný symbol obsahu 7"/>
              <p:cNvSpPr>
                <a:spLocks noGrp="1"/>
              </p:cNvSpPr>
              <p:nvPr>
                <p:ph idx="1"/>
              </p:nvPr>
            </p:nvSpPr>
            <p:spPr>
              <a:xfrm>
                <a:off x="0" y="1412776"/>
                <a:ext cx="9144000" cy="544522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Štatistický popis je napríklad takýto: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ýš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𝑘𝑎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á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h𝑎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, kde zložky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popisujú výšku a váhu uchádzačov o športovanie – konkrétny uchádzač </a:t>
                </a:r>
                <a14:m>
                  <m:oMath xmlns:m="http://schemas.openxmlformats.org/officeDocument/2006/math">
                    <m:r>
                      <a:rPr lang="sk-SK" sz="36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200,110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Syntaktický popis: </a:t>
                </a:r>
                <a14:m>
                  <m:oMath xmlns:m="http://schemas.openxmlformats.org/officeDocument/2006/math">
                    <m:r>
                      <a:rPr lang="sk-SK" sz="36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sk-SK" sz="3600" dirty="0" smtClean="0">
                    <a:latin typeface="+mj-lt"/>
                  </a:rPr>
                  <a:t>, kde </a:t>
                </a:r>
                <a:r>
                  <a:rPr lang="sk-SK" sz="3600" i="1" dirty="0" smtClean="0">
                    <a:latin typeface="+mj-lt"/>
                  </a:rPr>
                  <a:t>a, b, c </a:t>
                </a:r>
                <a:r>
                  <a:rPr lang="sk-SK" sz="3600" dirty="0" smtClean="0">
                    <a:latin typeface="+mj-lt"/>
                  </a:rPr>
                  <a:t> a </a:t>
                </a:r>
                <a:r>
                  <a:rPr lang="sk-SK" sz="3600" i="1" dirty="0" smtClean="0">
                    <a:latin typeface="+mj-lt"/>
                  </a:rPr>
                  <a:t>d </a:t>
                </a:r>
                <a:r>
                  <a:rPr lang="sk-SK" sz="3600" dirty="0" smtClean="0">
                    <a:latin typeface="+mj-lt"/>
                  </a:rPr>
                  <a:t>sú 4 rôzne jednotkové smery v rovine</a:t>
                </a:r>
                <a:r>
                  <a:rPr lang="en-GB" sz="3600" dirty="0" smtClean="0">
                    <a:latin typeface="+mj-lt"/>
                  </a:rPr>
                  <a:t>;</a:t>
                </a:r>
                <a:r>
                  <a:rPr lang="sk-SK" sz="3600" dirty="0" smtClean="0">
                    <a:latin typeface="+mj-lt"/>
                  </a:rPr>
                  <a:t> pri tých istých </a:t>
                </a:r>
                <a:r>
                  <a:rPr lang="sk-SK" sz="3600" dirty="0" err="1" smtClean="0">
                    <a:latin typeface="+mj-lt"/>
                  </a:rPr>
                  <a:t>primitívach</a:t>
                </a:r>
                <a:r>
                  <a:rPr lang="sk-SK" sz="3600" dirty="0" smtClean="0">
                    <a:latin typeface="+mj-lt"/>
                  </a:rPr>
                  <a:t>, čo reprezentuje popis  </a:t>
                </a:r>
                <a:r>
                  <a:rPr lang="sk-SK" sz="3600" b="1" i="1" dirty="0" smtClean="0">
                    <a:latin typeface="+mj-lt"/>
                  </a:rPr>
                  <a:t>x </a:t>
                </a:r>
                <a:r>
                  <a:rPr lang="sk-SK" sz="3600" dirty="0" smtClean="0">
                    <a:latin typeface="+mj-lt"/>
                  </a:rPr>
                  <a:t>a čo popis </a:t>
                </a:r>
                <a:r>
                  <a:rPr lang="sk-SK" sz="3600" b="1" i="1" dirty="0" smtClean="0">
                    <a:latin typeface="+mj-lt"/>
                  </a:rPr>
                  <a:t>y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sk-SK" sz="3600" b="1" dirty="0" smtClean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?</a:t>
                </a:r>
                <a:endParaRPr lang="sk-SK" sz="3600" b="1" dirty="0">
                  <a:latin typeface="+mj-lt"/>
                </a:endParaRPr>
              </a:p>
            </p:txBody>
          </p:sp>
        </mc:Choice>
        <mc:Fallback>
          <p:sp>
            <p:nvSpPr>
              <p:cNvPr id="8" name="Zástupný symbol obsahu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12776"/>
                <a:ext cx="9144000" cy="5445224"/>
              </a:xfrm>
              <a:blipFill rotWithShape="0">
                <a:blip r:embed="rId3"/>
                <a:stretch>
                  <a:fillRect l="-1533" t="-1792" r="-8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645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Popis vychádzajúci z hranice/oblasti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Reprezentácia segmentovanej oblasti môže byť: a) externá – vyjadrená pomocou hranice b) interná – vyjadrená pomocou bodov, z ktorých sa skladá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Hranicu volíme vtedy, ak chceme zvýrazniť tvar oblasti pre rozpoznávanie a vnútro oblasti vtedy, ak chceme vyjadriť farbu alebo textúru na odlíšenie od iných oblastí</a:t>
            </a:r>
          </a:p>
          <a:p>
            <a:pPr>
              <a:lnSpc>
                <a:spcPct val="120000"/>
              </a:lnSpc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Deľba metód popisu tvaru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Podľa vstupu: hranica alebo oblasť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Podľa rozpoznávacieho algoritmu: štatistické alebo syntaktické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Podľa schopnosti zrekonštruovať z popisu objekt (oblasť): čiastočne alebo úplne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Podľa schopnosti určiť neúplné tvary – pri zakrytých objektoch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7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Deľba metód popisu tvaru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0558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Lokálny/globálny charakter popisu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Matematické alebo heuristické popisy, ako </a:t>
            </a:r>
            <a:r>
              <a:rPr lang="sk-SK" sz="3600" dirty="0" err="1" smtClean="0">
                <a:latin typeface="Calibri" panose="020F0502020204030204" pitchFamily="34" charset="0"/>
              </a:rPr>
              <a:t>Fourierove</a:t>
            </a:r>
            <a:r>
              <a:rPr lang="sk-SK" sz="3600" dirty="0" smtClean="0">
                <a:latin typeface="Calibri" panose="020F0502020204030204" pitchFamily="34" charset="0"/>
              </a:rPr>
              <a:t> popisy </a:t>
            </a:r>
            <a:r>
              <a:rPr lang="sk-SK" sz="3600" dirty="0" err="1" smtClean="0">
                <a:latin typeface="Calibri" panose="020F0502020204030204" pitchFamily="34" charset="0"/>
              </a:rPr>
              <a:t>vs</a:t>
            </a:r>
            <a:r>
              <a:rPr lang="sk-SK" sz="3600" dirty="0" smtClean="0">
                <a:latin typeface="Calibri" panose="020F0502020204030204" pitchFamily="34" charset="0"/>
              </a:rPr>
              <a:t>. pozdĺžnosť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Robustnosť – vzhľadom na posunutie, otočenie, škálovanie a rozlíšenie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Uvedené vzťahy sú naznačené v nasledujúcom grafe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4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0"/>
            <a:ext cx="5606142" cy="637836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116632"/>
          </a:xfrm>
        </p:spPr>
        <p:txBody>
          <a:bodyPr>
            <a:normAutofit fontScale="90000"/>
          </a:bodyPr>
          <a:lstStyle/>
          <a:p>
            <a:pPr algn="ctr"/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42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6108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Závislosť tvaru od rozlíšenia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 smtClean="0">
                <a:latin typeface="+mj-lt"/>
              </a:rPr>
              <a:t>a) 640x480 c) 160x120 e) Obraz 64x48 b)d)f) Hranica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4" y="1933551"/>
            <a:ext cx="4506637" cy="213539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074" y="2066271"/>
            <a:ext cx="4578697" cy="206009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216" y="4112813"/>
            <a:ext cx="5328592" cy="233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5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Spôsoby reprezentácie tvaru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40060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Reťazcové kódy</a:t>
            </a:r>
          </a:p>
          <a:p>
            <a:r>
              <a:rPr lang="sk-SK" sz="3600" dirty="0" smtClean="0">
                <a:latin typeface="+mj-lt"/>
              </a:rPr>
              <a:t>Polygonálne aproximácie</a:t>
            </a:r>
          </a:p>
          <a:p>
            <a:r>
              <a:rPr lang="sk-SK" sz="3600" dirty="0" smtClean="0">
                <a:latin typeface="+mj-lt"/>
              </a:rPr>
              <a:t>Signatúry</a:t>
            </a:r>
          </a:p>
          <a:p>
            <a:r>
              <a:rPr lang="sk-SK" sz="3600" dirty="0" smtClean="0">
                <a:latin typeface="+mj-lt"/>
              </a:rPr>
              <a:t>Segmenty hranice</a:t>
            </a:r>
          </a:p>
          <a:p>
            <a:r>
              <a:rPr lang="sk-SK" sz="3600" dirty="0" smtClean="0">
                <a:latin typeface="+mj-lt"/>
              </a:rPr>
              <a:t>Kostra oblasti</a:t>
            </a:r>
          </a:p>
          <a:p>
            <a:r>
              <a:rPr lang="sk-SK" sz="3600" dirty="0">
                <a:latin typeface="+mj-lt"/>
              </a:rPr>
              <a:t> </a:t>
            </a:r>
            <a:r>
              <a:rPr lang="sk-SK" sz="3600" dirty="0" smtClean="0">
                <a:latin typeface="+mj-lt"/>
              </a:rPr>
              <a:t>...</a:t>
            </a:r>
          </a:p>
          <a:p>
            <a:endParaRPr lang="sk-SK" sz="4400" dirty="0" smtClean="0">
              <a:latin typeface="+mj-lt"/>
            </a:endParaRPr>
          </a:p>
          <a:p>
            <a:endParaRPr lang="sk-SK" sz="40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3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108" y="0"/>
            <a:ext cx="82296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Reťazcové kódy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6002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Popis oblasti postupnosťou čiarových segmentov jednotkovej dĺžky – 4 alebo 8 smerový reťazcový kód (</a:t>
            </a:r>
            <a:r>
              <a:rPr lang="sk-SK" sz="3600" dirty="0" err="1" smtClean="0">
                <a:latin typeface="+mj-lt"/>
              </a:rPr>
              <a:t>Freemanov</a:t>
            </a:r>
            <a:r>
              <a:rPr lang="sk-SK" sz="3600" dirty="0" smtClean="0">
                <a:latin typeface="+mj-lt"/>
              </a:rPr>
              <a:t> kód)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Začíname v najľavejšom a najvrchnejšom bode (00300033322333 ....)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221088"/>
            <a:ext cx="2191056" cy="225774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28" y="4221088"/>
            <a:ext cx="2191056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71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108" y="14631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Reťazcové kódy II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788012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+mj-lt"/>
              </a:rPr>
              <a:t>Pred vytvorením popisu </a:t>
            </a:r>
            <a:r>
              <a:rPr lang="sk-SK" sz="3600" dirty="0" err="1" smtClean="0">
                <a:latin typeface="+mj-lt"/>
              </a:rPr>
              <a:t>podvzorkujeme</a:t>
            </a:r>
            <a:r>
              <a:rPr lang="sk-SK" sz="3600" dirty="0" smtClean="0">
                <a:latin typeface="+mj-lt"/>
              </a:rPr>
              <a:t> obraz, aby sme znížili detaily na hranici</a:t>
            </a:r>
          </a:p>
          <a:p>
            <a:r>
              <a:rPr lang="sk-SK" sz="3600" dirty="0" smtClean="0">
                <a:latin typeface="+mj-lt"/>
              </a:rPr>
              <a:t>Pre jednoznačnosť používame normalizovaný kód (vyjadruje najmenšie číslo)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" y="3714423"/>
            <a:ext cx="4733375" cy="2575397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954" y="3664670"/>
            <a:ext cx="4407046" cy="280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0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Polygonálne aproximácie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Každú hranicu možno aproximovať polygónom (s najmenej segmentami)</a:t>
            </a:r>
          </a:p>
          <a:p>
            <a:r>
              <a:rPr lang="sk-SK" sz="3600" b="0" dirty="0" smtClean="0">
                <a:latin typeface="+mj-lt"/>
                <a:ea typeface="Cambria Math" panose="02040503050406030204" pitchFamily="18" charset="0"/>
              </a:rPr>
              <a:t>1. </a:t>
            </a:r>
            <a:r>
              <a:rPr lang="sk-SK" sz="3600" dirty="0" smtClean="0">
                <a:latin typeface="+mj-lt"/>
                <a:ea typeface="Cambria Math" panose="02040503050406030204" pitchFamily="18" charset="0"/>
              </a:rPr>
              <a:t>Polygón s najmenším obvodom</a:t>
            </a:r>
            <a:endParaRPr lang="sk-SK" sz="3600" b="0" dirty="0" smtClean="0">
              <a:latin typeface="+mj-lt"/>
              <a:ea typeface="Cambria Math" panose="02040503050406030204" pitchFamily="18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380300"/>
            <a:ext cx="5913730" cy="347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4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55997"/>
          </a:xfrm>
        </p:spPr>
        <p:txBody>
          <a:bodyPr>
            <a:normAutofit/>
          </a:bodyPr>
          <a:lstStyle/>
          <a:p>
            <a:pPr algn="ctr"/>
            <a:r>
              <a:rPr lang="sk-SK" sz="5400" dirty="0"/>
              <a:t>Polygonálne </a:t>
            </a:r>
            <a:r>
              <a:rPr lang="sk-SK" sz="5400" dirty="0" smtClean="0"/>
              <a:t>aproximácie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32859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2. Deliť hranicu na segmenty, kým vzdialenosť segmentu od skutočnej hranice nie je menšia ako nejaký prah</a:t>
            </a:r>
          </a:p>
          <a:p>
            <a:endParaRPr lang="sk-SK" sz="4400" dirty="0" smtClean="0">
              <a:latin typeface="+mj-lt"/>
            </a:endParaRPr>
          </a:p>
          <a:p>
            <a:pPr marL="0" indent="0">
              <a:buNone/>
            </a:pPr>
            <a:endParaRPr lang="sk-SK" sz="44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68" y="3035528"/>
            <a:ext cx="7754432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5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80528" y="44624"/>
            <a:ext cx="9433048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 </a:t>
            </a:r>
            <a:r>
              <a:rPr lang="sk-SK" sz="5400" dirty="0"/>
              <a:t>Signatúra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Jednorozmerná reprezentácia hranice = vzdialenosť od </a:t>
            </a:r>
            <a:r>
              <a:rPr lang="sk-SK" sz="3600" dirty="0" err="1" smtClean="0">
                <a:latin typeface="Calibri" panose="020F0502020204030204" pitchFamily="34" charset="0"/>
              </a:rPr>
              <a:t>centroidu</a:t>
            </a:r>
            <a:r>
              <a:rPr lang="sk-SK" sz="3600" dirty="0" smtClean="0">
                <a:latin typeface="Calibri" panose="020F0502020204030204" pitchFamily="34" charset="0"/>
              </a:rPr>
              <a:t> oblasti ku krajnici ako funkcia uhla</a:t>
            </a:r>
          </a:p>
          <a:p>
            <a:pPr lvl="1"/>
            <a:endParaRPr lang="sk-SK" sz="3800" dirty="0" smtClean="0">
              <a:latin typeface="+mj-lt"/>
            </a:endParaRPr>
          </a:p>
          <a:p>
            <a:pPr marL="0" indent="0">
              <a:buNone/>
            </a:pPr>
            <a:endParaRPr lang="sk-SK" sz="40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355" y="2996952"/>
            <a:ext cx="5827061" cy="386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2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Segmenty hranice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24723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Získame ich pomocou konvexnej obálky </a:t>
            </a:r>
            <a:r>
              <a:rPr lang="sk-SK" sz="3600" i="1" dirty="0" smtClean="0">
                <a:latin typeface="Calibri" panose="020F0502020204030204" pitchFamily="34" charset="0"/>
              </a:rPr>
              <a:t>H </a:t>
            </a:r>
            <a:r>
              <a:rPr lang="sk-SK" sz="3600" dirty="0" smtClean="0">
                <a:latin typeface="Calibri" panose="020F0502020204030204" pitchFamily="34" charset="0"/>
              </a:rPr>
              <a:t>oblasti </a:t>
            </a:r>
            <a:r>
              <a:rPr lang="sk-SK" sz="3600" i="1" dirty="0" smtClean="0">
                <a:latin typeface="Calibri" panose="020F0502020204030204" pitchFamily="34" charset="0"/>
              </a:rPr>
              <a:t>S </a:t>
            </a:r>
            <a:r>
              <a:rPr lang="sk-SK" sz="3600" dirty="0" smtClean="0">
                <a:latin typeface="Calibri" panose="020F0502020204030204" pitchFamily="34" charset="0"/>
              </a:rPr>
              <a:t>a konvexnou </a:t>
            </a:r>
            <a:r>
              <a:rPr lang="sk-SK" sz="3600" dirty="0" err="1" smtClean="0">
                <a:latin typeface="Calibri" panose="020F0502020204030204" pitchFamily="34" charset="0"/>
              </a:rPr>
              <a:t>deficienciou</a:t>
            </a:r>
            <a:r>
              <a:rPr lang="sk-SK" sz="3600" dirty="0" smtClean="0">
                <a:latin typeface="Calibri" panose="020F0502020204030204" pitchFamily="34" charset="0"/>
              </a:rPr>
              <a:t> </a:t>
            </a:r>
            <a:r>
              <a:rPr lang="sk-SK" sz="3600" i="1" dirty="0" smtClean="0">
                <a:latin typeface="Calibri" panose="020F0502020204030204" pitchFamily="34" charset="0"/>
              </a:rPr>
              <a:t>D = H – S, </a:t>
            </a:r>
            <a:r>
              <a:rPr lang="sk-SK" sz="3600" dirty="0" smtClean="0">
                <a:latin typeface="Calibri" panose="020F0502020204030204" pitchFamily="34" charset="0"/>
              </a:rPr>
              <a:t>segment je tam, kde </a:t>
            </a:r>
            <a:r>
              <a:rPr lang="sk-SK" sz="3600" i="1" dirty="0" smtClean="0">
                <a:latin typeface="Calibri" panose="020F0502020204030204" pitchFamily="34" charset="0"/>
              </a:rPr>
              <a:t>D</a:t>
            </a:r>
            <a:r>
              <a:rPr lang="sk-SK" sz="3600" dirty="0" smtClean="0">
                <a:latin typeface="Calibri" panose="020F0502020204030204" pitchFamily="34" charset="0"/>
              </a:rPr>
              <a:t> začína alebo končí, v a)                                           je </a:t>
            </a:r>
            <a:r>
              <a:rPr lang="sk-SK" sz="3600" i="1" dirty="0" smtClean="0">
                <a:latin typeface="Calibri" panose="020F0502020204030204" pitchFamily="34" charset="0"/>
              </a:rPr>
              <a:t>D </a:t>
            </a:r>
            <a:r>
              <a:rPr lang="sk-SK" sz="3600" dirty="0" smtClean="0">
                <a:latin typeface="Calibri" panose="020F0502020204030204" pitchFamily="34" charset="0"/>
              </a:rPr>
              <a:t>označené šedou</a:t>
            </a:r>
            <a:r>
              <a:rPr lang="sk-SK" sz="4400" dirty="0" smtClean="0">
                <a:latin typeface="Calibri" panose="020F0502020204030204" pitchFamily="34" charset="0"/>
              </a:rPr>
              <a:t>                                        </a:t>
            </a: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309" y="3712377"/>
            <a:ext cx="6407267" cy="299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Kostra oblasti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Kostra oblasti </a:t>
            </a:r>
            <a:r>
              <a:rPr lang="sk-SK" sz="3600" i="1" dirty="0" smtClean="0">
                <a:latin typeface="+mj-lt"/>
              </a:rPr>
              <a:t>R</a:t>
            </a:r>
            <a:r>
              <a:rPr lang="sk-SK" sz="3600" dirty="0" smtClean="0">
                <a:latin typeface="+mj-lt"/>
              </a:rPr>
              <a:t> je množina bodov, ktoré majú od hranice </a:t>
            </a:r>
            <a:r>
              <a:rPr lang="sk-SK" sz="3600" i="1" dirty="0" smtClean="0">
                <a:latin typeface="+mj-lt"/>
              </a:rPr>
              <a:t>B </a:t>
            </a:r>
            <a:r>
              <a:rPr lang="sk-SK" sz="3600" dirty="0" smtClean="0">
                <a:latin typeface="+mj-lt"/>
              </a:rPr>
              <a:t>oblasti </a:t>
            </a:r>
            <a:r>
              <a:rPr lang="sk-SK" sz="3600" i="1" dirty="0" smtClean="0">
                <a:latin typeface="+mj-lt"/>
              </a:rPr>
              <a:t>R</a:t>
            </a:r>
            <a:r>
              <a:rPr lang="sk-SK" sz="3600" dirty="0" smtClean="0">
                <a:latin typeface="+mj-lt"/>
              </a:rPr>
              <a:t> rovnakú vzdialenosť (kostra nemusí byť súvislá)</a:t>
            </a:r>
            <a:endParaRPr lang="sk-SK" sz="3600" dirty="0">
              <a:latin typeface="+mj-lt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573" y="3429000"/>
            <a:ext cx="6489301" cy="292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3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252536" y="116632"/>
            <a:ext cx="9721080" cy="936104"/>
          </a:xfrm>
        </p:spPr>
        <p:txBody>
          <a:bodyPr>
            <a:normAutofit/>
          </a:bodyPr>
          <a:lstStyle/>
          <a:p>
            <a:pPr algn="ctr"/>
            <a:r>
              <a:rPr lang="sk-SK" sz="4800" dirty="0" smtClean="0"/>
              <a:t>Kostra oblasti získaná stenčovaním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6300501" cy="3429000"/>
          </a:xfr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907" y="1360984"/>
            <a:ext cx="2676899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6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Popisy hranice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760641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Dĺžka hranice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Zakrivenie hranice – pomer medzi počtom bodov hranice a počtom bodov, v ktorých mení smer</a:t>
            </a:r>
          </a:p>
          <a:p>
            <a:pPr>
              <a:spcBef>
                <a:spcPts val="1800"/>
              </a:spcBef>
            </a:pPr>
            <a:r>
              <a:rPr lang="sk-SK" sz="3600" dirty="0" err="1" smtClean="0">
                <a:latin typeface="+mj-lt"/>
              </a:rPr>
              <a:t>Fourierove</a:t>
            </a:r>
            <a:r>
              <a:rPr lang="sk-SK" sz="3600" dirty="0" smtClean="0">
                <a:latin typeface="+mj-lt"/>
              </a:rPr>
              <a:t> popisy tvaru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Štrukturálny popis segmentov hranice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Štatistické momenty – hranicu interpretujeme ako náhodnú premennú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1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Fourierove</a:t>
            </a:r>
            <a:r>
              <a:rPr lang="sk-SK" sz="5400" dirty="0" smtClean="0"/>
              <a:t> popisy tvaru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760641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+mj-lt"/>
                  </a:rPr>
                  <a:t>Reprezentujme hranicu ako postupnosť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[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…, 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r>
                  <a:rPr lang="sk-SK" sz="3600" dirty="0" smtClean="0">
                    <a:latin typeface="+mj-lt"/>
                  </a:rPr>
                  <a:t>Zapíšme postupnosť súradníc ako komplexné číslo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sk-SK" sz="3600" b="0" dirty="0" smtClean="0">
                  <a:latin typeface="+mj-lt"/>
                </a:endParaRPr>
              </a:p>
              <a:p>
                <a:r>
                  <a:rPr lang="sk-SK" sz="3600" dirty="0" smtClean="0">
                    <a:latin typeface="+mj-lt"/>
                  </a:rPr>
                  <a:t>Potom 1-D DFT bude </a:t>
                </a:r>
                <a:endParaRPr lang="sk-SK" sz="36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40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sk-SK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4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sk-SK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sk-SK" sz="4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sk-SK" sz="4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sk-SK" sz="4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sk-SK" sz="4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sk-SK" sz="4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sk-SK" sz="4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sk-SK" sz="4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k-SK" sz="4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sk-SK" sz="4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sk-SK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k-SK" sz="4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sk-SK" sz="4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sk-SK" sz="4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sk-SK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sk-SK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sk-SK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𝑢𝑘</m:t>
                              </m:r>
                              <m:r>
                                <a:rPr lang="sk-SK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sk-SK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sk-SK" sz="4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760641"/>
              </a:xfrm>
              <a:blipFill rotWithShape="0">
                <a:blip r:embed="rId2"/>
                <a:stretch>
                  <a:fillRect l="-1533" t="-158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7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Fourierove</a:t>
            </a:r>
            <a:r>
              <a:rPr lang="sk-SK" sz="5400" dirty="0" smtClean="0"/>
              <a:t> popisy tvaru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96751"/>
            <a:ext cx="9144000" cy="5760641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Ak namiesto všetkých </a:t>
            </a:r>
            <a:r>
              <a:rPr lang="sk-SK" sz="3600" dirty="0" err="1" smtClean="0">
                <a:latin typeface="+mj-lt"/>
              </a:rPr>
              <a:t>Fourierových</a:t>
            </a:r>
            <a:r>
              <a:rPr lang="sk-SK" sz="3600" dirty="0" smtClean="0">
                <a:latin typeface="+mj-lt"/>
              </a:rPr>
              <a:t> koeficientov vezmeme iba </a:t>
            </a:r>
            <a:r>
              <a:rPr lang="sk-SK" sz="3600" i="1" dirty="0" smtClean="0">
                <a:latin typeface="+mj-lt"/>
              </a:rPr>
              <a:t>P</a:t>
            </a:r>
            <a:r>
              <a:rPr lang="sk-SK" sz="3600" dirty="0" smtClean="0">
                <a:latin typeface="+mj-lt"/>
              </a:rPr>
              <a:t> z nich, aj tak zachová tvar objektu</a:t>
            </a:r>
          </a:p>
          <a:p>
            <a:r>
              <a:rPr lang="sk-SK" sz="3600" dirty="0" smtClean="0">
                <a:latin typeface="+mj-lt"/>
              </a:rPr>
              <a:t>Pri obraze chromozómu máme                     2868 </a:t>
            </a:r>
            <a:r>
              <a:rPr lang="sk-SK" sz="3600" dirty="0" err="1" smtClean="0">
                <a:latin typeface="+mj-lt"/>
              </a:rPr>
              <a:t>Fourierových</a:t>
            </a:r>
            <a:r>
              <a:rPr lang="sk-SK" sz="3600" dirty="0" smtClean="0">
                <a:latin typeface="+mj-lt"/>
              </a:rPr>
              <a:t> deskriptorov,                       na popis základného tvaru stačí                        18 koeficientov, pri menšom                        počte sa typický tvar stratí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704" y="2636912"/>
            <a:ext cx="2664296" cy="339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4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Štrukturálny popis hranice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Hranicu popíšeme reťazcom symbolov -popisujú časti hranice určitého zakrivenia </a:t>
            </a:r>
            <a:r>
              <a:rPr lang="sk-SK" sz="3600" i="1" dirty="0" err="1" smtClean="0">
                <a:latin typeface="+mj-lt"/>
              </a:rPr>
              <a:t>dbabcbabdbabcbab</a:t>
            </a:r>
            <a:r>
              <a:rPr lang="sk-SK" sz="3600" i="1" dirty="0" smtClean="0">
                <a:latin typeface="+mj-lt"/>
              </a:rPr>
              <a:t>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74" y="2780928"/>
            <a:ext cx="6016740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7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Štatistické momenty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76064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Hranicu budeme interpretovať ako prie-beh hustoty pravdepodobnosti 1-D náhodnej premennej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 v </a:t>
                </a:r>
                <a:r>
                  <a:rPr lang="sk-SK" sz="3600" i="1" dirty="0" smtClean="0">
                    <a:latin typeface="+mj-lt"/>
                  </a:rPr>
                  <a:t>A</a:t>
                </a:r>
                <a:r>
                  <a:rPr lang="sk-SK" sz="3600" dirty="0" smtClean="0">
                    <a:latin typeface="+mj-lt"/>
                  </a:rPr>
                  <a:t> diskrétnych bodoch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, kde </a:t>
                </a:r>
                <a:r>
                  <a:rPr lang="sk-SK" sz="3600" i="1" dirty="0" smtClean="0">
                    <a:latin typeface="+mj-lt"/>
                  </a:rPr>
                  <a:t>i = </a:t>
                </a:r>
                <a:r>
                  <a:rPr lang="sk-SK" sz="3600" dirty="0" smtClean="0">
                    <a:latin typeface="+mj-lt"/>
                  </a:rPr>
                  <a:t>0,1, ..., </a:t>
                </a:r>
                <a:r>
                  <a:rPr lang="sk-SK" sz="3600" i="1" dirty="0" smtClean="0">
                    <a:latin typeface="+mj-lt"/>
                  </a:rPr>
                  <a:t>A-1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Potom </a:t>
                </a:r>
                <a:r>
                  <a:rPr lang="sk-SK" sz="3600" i="1" dirty="0" smtClean="0">
                    <a:latin typeface="+mj-lt"/>
                  </a:rPr>
                  <a:t>n</a:t>
                </a:r>
                <a:r>
                  <a:rPr lang="sk-SK" sz="3600" dirty="0" smtClean="0">
                    <a:latin typeface="+mj-lt"/>
                  </a:rPr>
                  <a:t>-</a:t>
                </a:r>
                <a:r>
                  <a:rPr lang="sk-SK" sz="3600" dirty="0" err="1" smtClean="0">
                    <a:latin typeface="+mj-lt"/>
                  </a:rPr>
                  <a:t>tý</a:t>
                </a:r>
                <a:r>
                  <a:rPr lang="sk-SK" sz="3600" dirty="0" smtClean="0">
                    <a:latin typeface="+mj-lt"/>
                  </a:rPr>
                  <a:t> moment je definovaný ako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sk-SK" sz="3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sk-SK" sz="36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sk-SK" sz="36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d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sk-SK" sz="3600" dirty="0" smtClean="0">
                    <a:latin typeface="+mj-lt"/>
                  </a:rPr>
                  <a:t>,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 kde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sk-SK" sz="3600" dirty="0" smtClean="0">
                  <a:latin typeface="+mj-lt"/>
                </a:endParaRPr>
              </a:p>
              <a:p>
                <a:endParaRPr lang="sk-SK" sz="400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sk-SK" sz="4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760641"/>
              </a:xfrm>
              <a:blipFill rotWithShape="0">
                <a:blip r:embed="rId2"/>
                <a:stretch>
                  <a:fillRect l="-1533" t="-158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7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Štatistické momenty II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1"/>
                <a:ext cx="9144000" cy="576064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Potom sa </a:t>
                </a:r>
                <a:r>
                  <a:rPr lang="sk-SK" sz="3600" i="1" dirty="0" smtClean="0">
                    <a:latin typeface="+mj-lt"/>
                  </a:rPr>
                  <a:t>m</a:t>
                </a:r>
                <a:r>
                  <a:rPr lang="sk-SK" sz="3600" dirty="0" smtClean="0">
                    <a:latin typeface="+mj-lt"/>
                  </a:rPr>
                  <a:t> chápe ako </a:t>
                </a:r>
                <a:r>
                  <a:rPr lang="sk-SK" sz="3600" smtClean="0">
                    <a:latin typeface="+mj-lt"/>
                  </a:rPr>
                  <a:t>priemer premennej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ako jej variancia (rozptyl)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Na odlíšenie rozdielnych tvaroch väčšinou stačia momenty 2 a 3 rádu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Majú výhodu oproti </a:t>
                </a:r>
                <a:r>
                  <a:rPr lang="sk-SK" sz="3600" dirty="0" err="1" smtClean="0">
                    <a:latin typeface="+mj-lt"/>
                  </a:rPr>
                  <a:t>Fourierovým</a:t>
                </a:r>
                <a:r>
                  <a:rPr lang="sk-SK" sz="3600" dirty="0" smtClean="0">
                    <a:latin typeface="+mj-lt"/>
                  </a:rPr>
                  <a:t> </a:t>
                </a:r>
                <a:r>
                  <a:rPr lang="sk-SK" sz="3600" dirty="0" err="1" smtClean="0">
                    <a:latin typeface="+mj-lt"/>
                  </a:rPr>
                  <a:t>koefi-cientom</a:t>
                </a:r>
                <a:r>
                  <a:rPr lang="sk-SK" sz="3600" dirty="0" smtClean="0">
                    <a:latin typeface="+mj-lt"/>
                  </a:rPr>
                  <a:t>, že ich výpočet je priamočiary a jednotlivé momenty majú aj fyzickú interpretáciu</a:t>
                </a:r>
              </a:p>
              <a:p>
                <a:endParaRPr lang="sk-SK" sz="400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sk-SK" sz="4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1"/>
                <a:ext cx="9144000" cy="5760641"/>
              </a:xfrm>
              <a:blipFill rotWithShape="0">
                <a:blip r:embed="rId2"/>
                <a:stretch>
                  <a:fillRect l="-1533" t="-1587" r="-18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6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Popisy oblasti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688632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Jednoduché geometrické popisy:</a:t>
            </a: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Plocha – počet </a:t>
            </a:r>
            <a:r>
              <a:rPr lang="sk-SK" sz="3600" dirty="0" err="1" smtClean="0">
                <a:latin typeface="+mj-lt"/>
              </a:rPr>
              <a:t>pixlov</a:t>
            </a:r>
            <a:r>
              <a:rPr lang="sk-SK" sz="3600" dirty="0" smtClean="0">
                <a:latin typeface="+mj-lt"/>
              </a:rPr>
              <a:t> oblasti</a:t>
            </a:r>
          </a:p>
          <a:p>
            <a:pPr>
              <a:spcBef>
                <a:spcPts val="1800"/>
              </a:spcBef>
            </a:pPr>
            <a:r>
              <a:rPr lang="sk-SK" sz="3600" dirty="0" err="1" smtClean="0">
                <a:latin typeface="+mj-lt"/>
              </a:rPr>
              <a:t>Topologické</a:t>
            </a:r>
            <a:r>
              <a:rPr lang="sk-SK" sz="3600" dirty="0" smtClean="0">
                <a:latin typeface="+mj-lt"/>
              </a:rPr>
              <a:t> popisy:</a:t>
            </a: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Eulerovo číslo = počet súvislých častí oblasti </a:t>
            </a:r>
            <a:r>
              <a:rPr lang="sk-SK" sz="3600" i="1" dirty="0" smtClean="0">
                <a:latin typeface="+mj-lt"/>
              </a:rPr>
              <a:t>N </a:t>
            </a:r>
            <a:r>
              <a:rPr lang="sk-SK" sz="3600" dirty="0" smtClean="0">
                <a:latin typeface="+mj-lt"/>
              </a:rPr>
              <a:t>mínus počet dier </a:t>
            </a:r>
            <a:r>
              <a:rPr lang="sk-SK" sz="3600" i="1" dirty="0" smtClean="0">
                <a:latin typeface="+mj-lt"/>
              </a:rPr>
              <a:t>S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Heuristické popisy: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77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Heuristické popisy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688632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+mj-lt"/>
              </a:rPr>
              <a:t>Excentricita – pomer medzi dĺžkou maximálnej chrbtice </a:t>
            </a:r>
            <a:r>
              <a:rPr lang="sk-SK" sz="3600" i="1" dirty="0" smtClean="0">
                <a:latin typeface="+mj-lt"/>
              </a:rPr>
              <a:t>A</a:t>
            </a:r>
            <a:r>
              <a:rPr lang="sk-SK" sz="3600" dirty="0" smtClean="0">
                <a:latin typeface="+mj-lt"/>
              </a:rPr>
              <a:t> ku dĺžke </a:t>
            </a:r>
            <a:r>
              <a:rPr lang="sk-SK" sz="3600" dirty="0" smtClean="0">
                <a:latin typeface="+mj-lt"/>
              </a:rPr>
              <a:t>maximálnej </a:t>
            </a:r>
            <a:r>
              <a:rPr lang="sk-SK" sz="3600" dirty="0" smtClean="0">
                <a:latin typeface="+mj-lt"/>
              </a:rPr>
              <a:t>chrbtice </a:t>
            </a:r>
            <a:r>
              <a:rPr lang="sk-SK" sz="3600" i="1" dirty="0" smtClean="0">
                <a:latin typeface="+mj-lt"/>
              </a:rPr>
              <a:t>B </a:t>
            </a:r>
            <a:r>
              <a:rPr lang="sk-SK" sz="3600" dirty="0" smtClean="0">
                <a:latin typeface="+mj-lt"/>
              </a:rPr>
              <a:t>kolmej na </a:t>
            </a:r>
            <a:r>
              <a:rPr lang="sk-SK" sz="3600" i="1" dirty="0">
                <a:latin typeface="+mj-lt"/>
              </a:rPr>
              <a:t>A</a:t>
            </a:r>
            <a:endParaRPr lang="sk-SK" sz="36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3583976"/>
            <a:ext cx="4828286" cy="253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7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Heuristické popisy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688632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+mj-lt"/>
              </a:rPr>
              <a:t>Pozdĺžnosť – pomer medzi dĺžkou a šírkou ohraničujúceho obdĺžnika s najmenšou plochou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3419628"/>
            <a:ext cx="3923530" cy="292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1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Heuristické popisy III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688632"/>
          </a:xfrm>
        </p:spPr>
        <p:txBody>
          <a:bodyPr>
            <a:noAutofit/>
          </a:bodyPr>
          <a:lstStyle/>
          <a:p>
            <a:r>
              <a:rPr lang="sk-SK" sz="3600" dirty="0" smtClean="0">
                <a:latin typeface="+mj-lt"/>
              </a:rPr>
              <a:t>Kompaktnosť </a:t>
            </a:r>
            <a:r>
              <a:rPr lang="sk-SK" sz="3600" dirty="0" smtClean="0">
                <a:latin typeface="Calibri" panose="020F0502020204030204" pitchFamily="34" charset="0"/>
              </a:rPr>
              <a:t>– pomer </a:t>
            </a:r>
            <a:r>
              <a:rPr lang="sk-SK" sz="3600" dirty="0">
                <a:latin typeface="Calibri" panose="020F0502020204030204" pitchFamily="34" charset="0"/>
              </a:rPr>
              <a:t>medzi </a:t>
            </a:r>
            <a:r>
              <a:rPr lang="sk-SK" sz="3600" dirty="0" smtClean="0">
                <a:latin typeface="Calibri" panose="020F0502020204030204" pitchFamily="34" charset="0"/>
              </a:rPr>
              <a:t>štvor</a:t>
            </a:r>
            <a:r>
              <a:rPr lang="sk-SK" sz="3600" dirty="0" smtClean="0">
                <a:latin typeface="Calibri" panose="020F0502020204030204" pitchFamily="34" charset="0"/>
              </a:rPr>
              <a:t>com dĺžky </a:t>
            </a:r>
            <a:r>
              <a:rPr lang="sk-SK" sz="3600" dirty="0" smtClean="0">
                <a:latin typeface="Calibri" panose="020F0502020204030204" pitchFamily="34" charset="0"/>
              </a:rPr>
              <a:t>                                        hranice </a:t>
            </a:r>
            <a:r>
              <a:rPr lang="sk-SK" sz="3600" dirty="0" smtClean="0">
                <a:latin typeface="Calibri" panose="020F0502020204030204" pitchFamily="34" charset="0"/>
              </a:rPr>
              <a:t>a </a:t>
            </a:r>
            <a:r>
              <a:rPr lang="sk-SK" sz="3600" dirty="0">
                <a:latin typeface="Calibri" panose="020F0502020204030204" pitchFamily="34" charset="0"/>
              </a:rPr>
              <a:t>plochou 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068960"/>
            <a:ext cx="6233582" cy="295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8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655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Ďalšie popisy oblasti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ástupný symbol obsahu 7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832648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+mj-lt"/>
                  </a:rPr>
                  <a:t>Projekcie – vertikálne (horizontálne)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endParaRPr lang="sk-SK" sz="3600" dirty="0" smtClean="0">
                  <a:latin typeface="+mj-lt"/>
                </a:endParaRPr>
              </a:p>
              <a:p>
                <a:endParaRPr lang="sk-SK" sz="4600" dirty="0">
                  <a:latin typeface="+mj-lt"/>
                </a:endParaRPr>
              </a:p>
              <a:p>
                <a:pPr marL="0" indent="0">
                  <a:buNone/>
                </a:pPr>
                <a:endParaRPr lang="sk-SK" sz="460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sk-SK" sz="4600" dirty="0">
                  <a:latin typeface="+mj-lt"/>
                </a:endParaRPr>
              </a:p>
              <a:p>
                <a:pPr marL="0" indent="0">
                  <a:buNone/>
                </a:pPr>
                <a:endParaRPr lang="sk-SK" sz="460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sk-SK" sz="4400" dirty="0" smtClean="0">
                  <a:latin typeface="+mj-lt"/>
                </a:endParaRPr>
              </a:p>
              <a:p>
                <a:endParaRPr lang="sk-SK" sz="4400" dirty="0">
                  <a:latin typeface="+mj-lt"/>
                </a:endParaRPr>
              </a:p>
            </p:txBody>
          </p:sp>
        </mc:Choice>
        <mc:Fallback xmlns="">
          <p:sp>
            <p:nvSpPr>
              <p:cNvPr id="8" name="Zástupný symbol obsahu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832648"/>
              </a:xfrm>
              <a:blipFill rotWithShape="0">
                <a:blip r:embed="rId2"/>
                <a:stretch>
                  <a:fillRect t="-15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436" y="2704142"/>
            <a:ext cx="4355976" cy="415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7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8398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Ak by ste na popis prvých šiestich písmen abecedy použili jeden príznak, a to Eulerovo číslo, bude to stačiť na ich rozlíšenie? (Zdôvodnite)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Ako by ste zvolili popis pre číslice 0,1,6,8, aby ste ich na základe takéhoto popisu dokázali odlíšiť?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Štatistické príznaky </a:t>
            </a:r>
            <a:r>
              <a:rPr lang="sk-SK" sz="5400" dirty="0" smtClean="0"/>
              <a:t>bez rozmeru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Príznaky relatívne k určitej referenčnej hodnote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Príklad: Skutočná výška hráčov v tíme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Bezrozmerný príznak výšky: vezmime referenčnú hodnotu (výška najmenšieho, najväčšieho, 1 m, 100 cm, ...) a vypočítame: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Bezrozmerný príznak výšky = (skutočná výška) – (referenčná hodnota)</a:t>
            </a:r>
            <a:endParaRPr lang="sk-SK" sz="3600" dirty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1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Normalizácia príznakov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640871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Lineárne škálovanie na jednotkový interval</a:t>
            </a: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  <a:p>
            <a:pPr lvl="1"/>
            <a:r>
              <a:rPr lang="sk-SK" sz="3600" i="1" dirty="0" smtClean="0">
                <a:latin typeface="Calibri" panose="020F0502020204030204" pitchFamily="34" charset="0"/>
              </a:rPr>
              <a:t>u - </a:t>
            </a:r>
            <a:r>
              <a:rPr lang="sk-SK" sz="3600" dirty="0" smtClean="0">
                <a:latin typeface="Calibri" panose="020F0502020204030204" pitchFamily="34" charset="0"/>
              </a:rPr>
              <a:t>maximálna hodnota</a:t>
            </a:r>
          </a:p>
          <a:p>
            <a:pPr lvl="1"/>
            <a:r>
              <a:rPr lang="sk-SK" sz="3600" i="1" dirty="0" smtClean="0">
                <a:latin typeface="Calibri" panose="020F0502020204030204" pitchFamily="34" charset="0"/>
              </a:rPr>
              <a:t>l </a:t>
            </a:r>
            <a:r>
              <a:rPr lang="sk-SK" sz="3600" dirty="0" smtClean="0">
                <a:latin typeface="Calibri" panose="020F0502020204030204" pitchFamily="34" charset="0"/>
              </a:rPr>
              <a:t> - minimálna hodnota</a:t>
            </a:r>
            <a:endParaRPr lang="sk-SK" sz="3600" i="1" dirty="0" smtClean="0">
              <a:latin typeface="Calibri" panose="020F0502020204030204" pitchFamily="34" charset="0"/>
            </a:endParaRPr>
          </a:p>
          <a:p>
            <a:r>
              <a:rPr lang="sk-SK" sz="3600" dirty="0" smtClean="0">
                <a:latin typeface="Calibri" panose="020F0502020204030204" pitchFamily="34" charset="0"/>
              </a:rPr>
              <a:t>Lineárne škálovanie na jednotkovú dĺžku vektora</a:t>
            </a:r>
            <a:endParaRPr lang="sk-SK" sz="3600" dirty="0">
              <a:latin typeface="Calibri" panose="020F0502020204030204" pitchFamily="34" charset="0"/>
            </a:endParaRP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>
            <p:extLst/>
          </p:nvPr>
        </p:nvGraphicFramePr>
        <p:xfrm>
          <a:off x="3059832" y="1844824"/>
          <a:ext cx="2281562" cy="1352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3" imgW="647640" imgH="393480" progId="Equation.3">
                  <p:embed/>
                </p:oleObj>
              </mc:Choice>
              <mc:Fallback>
                <p:oleObj name="Equation" r:id="rId3" imgW="647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1844824"/>
                        <a:ext cx="2281562" cy="135225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/>
          </p:nvPr>
        </p:nvGraphicFramePr>
        <p:xfrm>
          <a:off x="4858344" y="5308888"/>
          <a:ext cx="1616749" cy="141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5" imgW="495000" imgH="444240" progId="Equation.3">
                  <p:embed/>
                </p:oleObj>
              </mc:Choice>
              <mc:Fallback>
                <p:oleObj name="Equation" r:id="rId5" imgW="4950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8344" y="5308888"/>
                        <a:ext cx="1616749" cy="14125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729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Normalizácia </a:t>
            </a:r>
            <a:r>
              <a:rPr lang="sk-SK" sz="5400" dirty="0" smtClean="0"/>
              <a:t>príznakov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052736"/>
                <a:ext cx="9144000" cy="6480720"/>
              </a:xfrm>
            </p:spPr>
            <p:txBody>
              <a:bodyPr>
                <a:normAutofit/>
              </a:bodyPr>
              <a:lstStyle/>
              <a:p>
                <a:r>
                  <a:rPr lang="sk-SK" sz="3600" dirty="0" smtClean="0">
                    <a:latin typeface="Calibri" panose="020F0502020204030204" pitchFamily="34" charset="0"/>
                  </a:rPr>
                  <a:t>Lineárne škálovanie na nulový priemer a </a:t>
                </a:r>
                <a:r>
                  <a:rPr lang="sk-SK" sz="3600" smtClean="0">
                    <a:latin typeface="Calibri" panose="020F0502020204030204" pitchFamily="34" charset="0"/>
                  </a:rPr>
                  <a:t>jednotkový rozptyl</a:t>
                </a:r>
                <a:endParaRPr lang="sk-SK" sz="3600" dirty="0" smtClean="0">
                  <a:latin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600" dirty="0" smtClean="0">
                  <a:latin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3600" dirty="0" smtClean="0">
                  <a:latin typeface="Calibri" panose="020F0502020204030204" pitchFamily="34" charset="0"/>
                </a:endParaRPr>
              </a:p>
              <a:p>
                <a:r>
                  <a:rPr lang="sk-SK" sz="3600" dirty="0" smtClean="0">
                    <a:latin typeface="Calibri" panose="020F0502020204030204" pitchFamily="34" charset="0"/>
                  </a:rPr>
                  <a:t>Normálne rozdelenie 				               s podmienkou </a:t>
                </a:r>
              </a:p>
              <a:p>
                <a:pPr marL="0" indent="0">
                  <a:buNone/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  Využitím pravidla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dáta z normálneho rozdelenia </a:t>
                </a:r>
                <a:r>
                  <a:rPr lang="sk-SK" sz="3600" dirty="0" err="1" smtClean="0">
                    <a:latin typeface="Calibri" panose="020F0502020204030204" pitchFamily="34" charset="0"/>
                  </a:rPr>
                  <a:t>naškálujeme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tak, aby 99% dát ležalo v intervale </a:t>
                </a:r>
                <a:r>
                  <a:rPr lang="en-GB" sz="3600" dirty="0" smtClean="0">
                    <a:latin typeface="Calibri" panose="020F0502020204030204" pitchFamily="34" charset="0"/>
                  </a:rPr>
                  <a:t>[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0,1</a:t>
                </a:r>
                <a:r>
                  <a:rPr lang="en-GB" sz="3600" dirty="0" smtClean="0">
                    <a:latin typeface="Calibri" panose="020F0502020204030204" pitchFamily="34" charset="0"/>
                  </a:rPr>
                  <a:t>]</a:t>
                </a:r>
                <a:endParaRPr lang="sk-SK" sz="3600" dirty="0" smtClean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52736"/>
                <a:ext cx="9144000" cy="6480720"/>
              </a:xfrm>
              <a:blipFill rotWithShape="0">
                <a:blip r:embed="rId3"/>
                <a:stretch>
                  <a:fillRect l="-2000" t="-1505" r="-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10"/>
          <p:cNvGraphicFramePr>
            <a:graphicFrameLocks noChangeAspect="1"/>
          </p:cNvGraphicFramePr>
          <p:nvPr>
            <p:extLst/>
          </p:nvPr>
        </p:nvGraphicFramePr>
        <p:xfrm>
          <a:off x="4882304" y="1751640"/>
          <a:ext cx="2160240" cy="1209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4" imgW="685800" imgH="393480" progId="Equation.3">
                  <p:embed/>
                </p:oleObj>
              </mc:Choice>
              <mc:Fallback>
                <p:oleObj name="Equation" r:id="rId4" imgW="685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2304" y="1751640"/>
                        <a:ext cx="2160240" cy="120930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/>
          </p:nvPr>
        </p:nvGraphicFramePr>
        <p:xfrm>
          <a:off x="4824028" y="3429000"/>
          <a:ext cx="2218516" cy="1370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6" imgW="901440" imgH="571320" progId="Equation.3">
                  <p:embed/>
                </p:oleObj>
              </mc:Choice>
              <mc:Fallback>
                <p:oleObj name="Equation" r:id="rId6" imgW="901440" imgH="57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028" y="3429000"/>
                        <a:ext cx="2218516" cy="137019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46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/>
          </a:bodyPr>
          <a:lstStyle/>
          <a:p>
            <a:pPr marL="484632" indent="-457200"/>
            <a:endParaRPr lang="sk-SK" sz="3600" dirty="0" smtClean="0">
              <a:latin typeface="Calibri" panose="020F0502020204030204" pitchFamily="34" charset="0"/>
            </a:endParaRPr>
          </a:p>
          <a:p>
            <a:pPr marL="27432" indent="0">
              <a:buNone/>
            </a:pPr>
            <a:endParaRPr lang="sk-SK" sz="3200" dirty="0" smtClean="0">
              <a:latin typeface="Calibri" panose="020F0502020204030204" pitchFamily="34" charset="0"/>
            </a:endParaRP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35046"/>
            <a:ext cx="4644007" cy="3476796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4" y="1735046"/>
            <a:ext cx="4644007" cy="347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2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Druhý príklad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p:pic>
        <p:nvPicPr>
          <p:cNvPr id="6" name="Picture 2" descr="http://sebastianraschka.com/Images/2014_about_feature_scaling/2014_about_feature_scaling_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055" y="1579144"/>
            <a:ext cx="7034354" cy="52788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Obdĺžnik 7"/>
          <p:cNvSpPr/>
          <p:nvPr/>
        </p:nvSpPr>
        <p:spPr>
          <a:xfrm>
            <a:off x="98718" y="932813"/>
            <a:ext cx="8946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sk-SK" altLang="sk-SK" sz="1600" dirty="0">
                <a:latin typeface="Courier New" pitchFamily="49" charset="0"/>
                <a:cs typeface="Arial" pitchFamily="34" charset="0"/>
                <a:hlinkClick r:id="rId3"/>
              </a:rPr>
              <a:t>https://raw.githubusercontent.com/rasbt/pattern_classification/master</a:t>
            </a:r>
            <a:r>
              <a:rPr lang="sk-SK" altLang="sk-SK" sz="1600" dirty="0" smtClean="0">
                <a:latin typeface="Courier New" pitchFamily="49" charset="0"/>
                <a:cs typeface="Arial" pitchFamily="34" charset="0"/>
                <a:hlinkClick r:id="rId3"/>
              </a:rPr>
              <a:t>/</a:t>
            </a:r>
            <a:r>
              <a:rPr lang="sk-SK" altLang="sk-SK" sz="1600" dirty="0" smtClean="0">
                <a:latin typeface="Courier New" pitchFamily="49" charset="0"/>
                <a:cs typeface="Arial" pitchFamily="34" charset="0"/>
              </a:rPr>
              <a:t> </a:t>
            </a:r>
            <a:r>
              <a:rPr lang="sk-SK" altLang="sk-SK" sz="1600" dirty="0" err="1" smtClean="0">
                <a:latin typeface="Courier New" pitchFamily="49" charset="0"/>
                <a:cs typeface="Arial" pitchFamily="34" charset="0"/>
              </a:rPr>
              <a:t>data</a:t>
            </a:r>
            <a:r>
              <a:rPr lang="sk-SK" altLang="sk-SK" sz="1600" dirty="0" smtClean="0">
                <a:latin typeface="Courier New" pitchFamily="49" charset="0"/>
                <a:cs typeface="Arial" pitchFamily="34" charset="0"/>
              </a:rPr>
              <a:t>/wine_data.csv</a:t>
            </a:r>
            <a:r>
              <a:rPr lang="sk-SK" altLang="sk-SK" sz="1600" dirty="0" smtClean="0">
                <a:latin typeface="Arial" pitchFamily="34" charset="0"/>
                <a:cs typeface="Arial" pitchFamily="34" charset="0"/>
              </a:rPr>
              <a:t> </a:t>
            </a:r>
            <a:endParaRPr lang="sk-SK" altLang="sk-SK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2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Druhý príklad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marL="27432" indent="0">
              <a:buNone/>
            </a:pPr>
            <a:endParaRPr lang="sk-SK" sz="3200" dirty="0" smtClean="0">
              <a:latin typeface="Calibri" panose="020F0502020204030204" pitchFamily="34" charset="0"/>
            </a:endParaRPr>
          </a:p>
          <a:p>
            <a:pPr marL="27432" indent="0">
              <a:buNone/>
            </a:pPr>
            <a:endParaRPr lang="sk-SK" sz="3200" dirty="0">
              <a:latin typeface="Calibri" panose="020F0502020204030204" pitchFamily="34" charset="0"/>
            </a:endParaRPr>
          </a:p>
          <a:p>
            <a:pPr marL="27432" indent="0">
              <a:buNone/>
            </a:pPr>
            <a:endParaRPr lang="sk-SK" sz="3200" dirty="0" smtClean="0">
              <a:latin typeface="Calibri" panose="020F0502020204030204" pitchFamily="34" charset="0"/>
            </a:endParaRPr>
          </a:p>
          <a:p>
            <a:pPr marL="27432" indent="0">
              <a:buNone/>
            </a:pPr>
            <a:endParaRPr lang="sk-SK" sz="3200" dirty="0">
              <a:latin typeface="Calibri" panose="020F0502020204030204" pitchFamily="34" charset="0"/>
            </a:endParaRPr>
          </a:p>
          <a:p>
            <a:pPr marL="27432" indent="0">
              <a:buNone/>
            </a:pPr>
            <a:endParaRPr lang="sk-SK" sz="3200" dirty="0">
              <a:latin typeface="Calibri" panose="020F0502020204030204" pitchFamily="34" charset="0"/>
            </a:endParaRPr>
          </a:p>
          <a:p>
            <a:pPr marL="484632" indent="-457200"/>
            <a:r>
              <a:rPr lang="sk-SK" sz="2800" dirty="0" smtClean="0">
                <a:latin typeface="Calibri" panose="020F0502020204030204" pitchFamily="34" charset="0"/>
              </a:rPr>
              <a:t>Treba zistiť, či sú </a:t>
            </a:r>
            <a:r>
              <a:rPr lang="sk-SK" sz="2800" dirty="0" err="1" smtClean="0">
                <a:latin typeface="Calibri" panose="020F0502020204030204" pitchFamily="34" charset="0"/>
              </a:rPr>
              <a:t>normalizo</a:t>
            </a:r>
            <a:r>
              <a:rPr lang="sk-SK" sz="2800" dirty="0" smtClean="0">
                <a:latin typeface="Calibri" panose="020F0502020204030204" pitchFamily="34" charset="0"/>
              </a:rPr>
              <a:t>-</a:t>
            </a:r>
          </a:p>
          <a:p>
            <a:pPr marL="27432" indent="0">
              <a:buNone/>
            </a:pPr>
            <a:r>
              <a:rPr lang="sk-SK" sz="2800" dirty="0" smtClean="0">
                <a:latin typeface="Calibri" panose="020F0502020204030204" pitchFamily="34" charset="0"/>
              </a:rPr>
              <a:t>     </a:t>
            </a:r>
            <a:r>
              <a:rPr lang="sk-SK" sz="2800" dirty="0" err="1" smtClean="0">
                <a:latin typeface="Calibri" panose="020F0502020204030204" pitchFamily="34" charset="0"/>
              </a:rPr>
              <a:t>vané</a:t>
            </a:r>
            <a:r>
              <a:rPr lang="sk-SK" sz="2800" dirty="0" smtClean="0">
                <a:latin typeface="Calibri" panose="020F0502020204030204" pitchFamily="34" charset="0"/>
              </a:rPr>
              <a:t> príznaky vhodnejšie a </a:t>
            </a:r>
          </a:p>
          <a:p>
            <a:pPr marL="27432" indent="0">
              <a:buNone/>
            </a:pPr>
            <a:r>
              <a:rPr lang="sk-SK" sz="2800" dirty="0" smtClean="0">
                <a:latin typeface="Calibri" panose="020F0502020204030204" pitchFamily="34" charset="0"/>
              </a:rPr>
              <a:t>     rozhodnúť sa</a:t>
            </a:r>
          </a:p>
          <a:p>
            <a:pPr marL="484632" indent="-457200"/>
            <a:r>
              <a:rPr lang="sk-SK" sz="2800" dirty="0" smtClean="0">
                <a:latin typeface="Calibri" panose="020F0502020204030204" pitchFamily="34" charset="0"/>
              </a:rPr>
              <a:t>Niektoré klasifikátory </a:t>
            </a:r>
            <a:r>
              <a:rPr lang="sk-SK" sz="2800" dirty="0" err="1" smtClean="0">
                <a:latin typeface="Calibri" panose="020F0502020204030204" pitchFamily="34" charset="0"/>
              </a:rPr>
              <a:t>nerea</a:t>
            </a:r>
            <a:r>
              <a:rPr lang="sk-SK" sz="2800" dirty="0" smtClean="0">
                <a:latin typeface="Calibri" panose="020F0502020204030204" pitchFamily="34" charset="0"/>
              </a:rPr>
              <a:t>-</a:t>
            </a:r>
          </a:p>
          <a:p>
            <a:pPr marL="27432" indent="0">
              <a:buNone/>
            </a:pPr>
            <a:r>
              <a:rPr lang="sk-SK" sz="2800" dirty="0" smtClean="0">
                <a:latin typeface="Calibri" panose="020F0502020204030204" pitchFamily="34" charset="0"/>
              </a:rPr>
              <a:t>     </a:t>
            </a:r>
            <a:r>
              <a:rPr lang="sk-SK" sz="2800" dirty="0" err="1" smtClean="0">
                <a:latin typeface="Calibri" panose="020F0502020204030204" pitchFamily="34" charset="0"/>
              </a:rPr>
              <a:t>gujú</a:t>
            </a:r>
            <a:r>
              <a:rPr lang="sk-SK" sz="2800" dirty="0" smtClean="0">
                <a:latin typeface="Calibri" panose="020F0502020204030204" pitchFamily="34" charset="0"/>
              </a:rPr>
              <a:t> na normalizáciu</a:t>
            </a:r>
          </a:p>
        </p:txBody>
      </p:sp>
      <p:pic>
        <p:nvPicPr>
          <p:cNvPr id="9" name="Picture 2" descr="http://sebastianraschka.com/Images/2014_about_feature_scaling/2014_about_feature_scaling_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51"/>
          <a:stretch/>
        </p:blipFill>
        <p:spPr bwMode="auto">
          <a:xfrm>
            <a:off x="569828" y="1024233"/>
            <a:ext cx="3859142" cy="30736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http://sebastianraschka.com/Images/2014_about_feature_scaling/2014_about_feature_scaling_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39"/>
          <a:stretch/>
        </p:blipFill>
        <p:spPr bwMode="auto">
          <a:xfrm>
            <a:off x="4989685" y="1024233"/>
            <a:ext cx="3697115" cy="583376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004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Autofit/>
          </a:bodyPr>
          <a:lstStyle/>
          <a:p>
            <a:pPr algn="ctr"/>
            <a:r>
              <a:rPr lang="sk-SK" sz="4800" dirty="0" smtClean="0"/>
              <a:t>Extrakcia a selekcia príznakov</a:t>
            </a:r>
            <a:endParaRPr lang="sk-SK" sz="4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Extrakcia (získanie) príznakov je jedna fáza práce s príznakmi – vyberáme množinu vhodných príznakov na riešenie úlohy rozpoznávania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Selekcia (výber) príznakov – zníženie počtu príznakov na vhodný počet (niekedy aj metódy redukcie počtu príznakov)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Platí prekliatie </a:t>
            </a:r>
            <a:r>
              <a:rPr lang="sk-SK" sz="3600" dirty="0" err="1" smtClean="0">
                <a:latin typeface="Calibri" panose="020F0502020204030204" pitchFamily="34" charset="0"/>
              </a:rPr>
              <a:t>dimenzionality</a:t>
            </a:r>
            <a:endParaRPr lang="sk-SK" sz="3600" dirty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23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Autofit/>
          </a:bodyPr>
          <a:lstStyle/>
          <a:p>
            <a:pPr algn="ctr">
              <a:spcBef>
                <a:spcPts val="1800"/>
              </a:spcBef>
            </a:pPr>
            <a:r>
              <a:rPr lang="sk-SK" sz="4800" dirty="0" smtClean="0">
                <a:latin typeface="Calibri" panose="020F0502020204030204" pitchFamily="34" charset="0"/>
              </a:rPr>
              <a:t>Prekliatie </a:t>
            </a:r>
            <a:r>
              <a:rPr lang="sk-SK" sz="4800" dirty="0" err="1">
                <a:latin typeface="Calibri" panose="020F0502020204030204" pitchFamily="34" charset="0"/>
              </a:rPr>
              <a:t>dimenzionality</a:t>
            </a:r>
            <a:endParaRPr lang="sk-SK" sz="48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Laicky povedané, ak zvyšujeme počet príznakov použitých na rozpoznávanie – tak do istého počtu sa kvalita rozpoznávania zvyšuje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Od istého počtu príznakov kvalita rozpoznávania klesá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Ako určiť správne vhodný počet príznakov? To je prekliatie </a:t>
            </a:r>
            <a:r>
              <a:rPr lang="sk-SK" sz="3600" dirty="0" err="1" smtClean="0">
                <a:latin typeface="Calibri" panose="020F0502020204030204" pitchFamily="34" charset="0"/>
              </a:rPr>
              <a:t>dimenzionality</a:t>
            </a:r>
            <a:endParaRPr lang="sk-SK" sz="3600" dirty="0" smtClean="0">
              <a:latin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Extrakcia </a:t>
            </a:r>
            <a:r>
              <a:rPr lang="sk-SK" sz="3600" dirty="0" err="1" smtClean="0">
                <a:latin typeface="Calibri" panose="020F0502020204030204" pitchFamily="34" charset="0"/>
              </a:rPr>
              <a:t>vs</a:t>
            </a:r>
            <a:r>
              <a:rPr lang="sk-SK" sz="3600" dirty="0" smtClean="0">
                <a:latin typeface="Calibri" panose="020F0502020204030204" pitchFamily="34" charset="0"/>
              </a:rPr>
              <a:t>. selekcia príznakov</a:t>
            </a:r>
            <a:endParaRPr lang="sk-SK" sz="3600" dirty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43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Autofit/>
          </a:bodyPr>
          <a:lstStyle/>
          <a:p>
            <a:pPr algn="ctr">
              <a:spcBef>
                <a:spcPts val="1800"/>
              </a:spcBef>
            </a:pPr>
            <a:r>
              <a:rPr lang="sk-SK" sz="4800" dirty="0" smtClean="0">
                <a:latin typeface="Calibri" panose="020F0502020204030204" pitchFamily="34" charset="0"/>
              </a:rPr>
              <a:t>Motivácia pre úlohy rozpoznávania</a:t>
            </a:r>
            <a:endParaRPr lang="sk-SK" sz="48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Pri rozpoznávaní hovoríme o viacerých rozmeroch úlohy</a:t>
            </a:r>
            <a:r>
              <a:rPr lang="sk-SK" sz="3600" dirty="0">
                <a:latin typeface="Calibri" panose="020F0502020204030204" pitchFamily="34" charset="0"/>
              </a:rPr>
              <a:t>:</a:t>
            </a:r>
            <a:r>
              <a:rPr lang="sk-SK" sz="3600" dirty="0" smtClean="0">
                <a:latin typeface="Calibri" panose="020F0502020204030204" pitchFamily="34" charset="0"/>
              </a:rPr>
              <a:t> klasifikácii, rozpoznávaní, počítačovom videní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Klasifikácia je rozhodnutie o zaradení neznámeho objektu (príznakového vektora) do jednej z tried objektov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Rozpoznávanie – predstavuje aj úlohu detegovať v obraze viaceré objekty a rozpoznať  ich</a:t>
            </a:r>
            <a:endParaRPr lang="sk-SK" sz="3600" dirty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20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Autofit/>
          </a:bodyPr>
          <a:lstStyle/>
          <a:p>
            <a:pPr algn="ctr">
              <a:spcBef>
                <a:spcPts val="1800"/>
              </a:spcBef>
            </a:pPr>
            <a:r>
              <a:rPr lang="sk-SK" sz="4800" dirty="0" smtClean="0">
                <a:latin typeface="Calibri" panose="020F0502020204030204" pitchFamily="34" charset="0"/>
              </a:rPr>
              <a:t>Motivácia pre úlohy rozpoznávania</a:t>
            </a:r>
            <a:endParaRPr lang="sk-SK" sz="48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Pri počítačovom videní sa snažíme porozumieť svetu v jeho 3D zložitosti a určiť priestorovo vzťahy vo svete okolo nás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Toto je dimenzia, ktorá presahuje rámec našej prednášky, ale treba ju mať na pamäti, keď hľadáme riešenie čiastkových úloh (klasifikácie, rozpoznávania), z ktorých sa počítačov videnie skladá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Kvalita rozpoznávania sa merala súťažami</a:t>
            </a:r>
            <a:endParaRPr lang="sk-SK" sz="3600" dirty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11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PASCAL </a:t>
            </a:r>
            <a:r>
              <a:rPr lang="sk-SK" sz="5400" dirty="0" err="1" smtClean="0"/>
              <a:t>Visual</a:t>
            </a:r>
            <a:r>
              <a:rPr lang="sk-SK" sz="5400" dirty="0" smtClean="0"/>
              <a:t> </a:t>
            </a:r>
            <a:r>
              <a:rPr lang="sk-SK" sz="5400" dirty="0" err="1" smtClean="0"/>
              <a:t>Object</a:t>
            </a:r>
            <a:r>
              <a:rPr lang="sk-SK" sz="5400" dirty="0" smtClean="0"/>
              <a:t> </a:t>
            </a:r>
            <a:r>
              <a:rPr lang="sk-SK" sz="5400" dirty="0" err="1" smtClean="0"/>
              <a:t>Challenge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1"/>
            <a:ext cx="9144000" cy="5452714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Everingham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3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ai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2006-2012 – 20 tried objektov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Presnosť sa zvyšovala, ale bola relatívne nízka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50907"/>
            <a:ext cx="9144000" cy="319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8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ImageNet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1965" y="980728"/>
            <a:ext cx="7810086" cy="5396083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8631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ILSVRC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2073" y="1008631"/>
            <a:ext cx="7979853" cy="5475003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97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320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Výsledky ISLVRC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8300" y="1053207"/>
            <a:ext cx="8170385" cy="5452715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96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Výsledky ISLVRC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268761"/>
            <a:ext cx="9144000" cy="5452714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Výrazné zlepšenie presnosti v roku 2012 sa dosiahlo vďaka neur</a:t>
            </a: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novým sieťam</a:t>
            </a:r>
          </a:p>
          <a:p>
            <a:pPr>
              <a:spcBef>
                <a:spcPts val="1200"/>
              </a:spcBef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Ďalší vývoj priniesol úspešnosť klasifikácie, ktorá je lepšia ako na tých istých obrazoch dosahuje človek</a:t>
            </a:r>
          </a:p>
          <a:p>
            <a:pPr>
              <a:spcBef>
                <a:spcPts val="1200"/>
              </a:spcBef>
            </a:pP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Konvolučné </a:t>
            </a:r>
            <a:r>
              <a:rPr lang="sk-SK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neurónové siete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sa stali dôležitým </a:t>
            </a: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nástrojom na rozpoznávanie objektov </a:t>
            </a:r>
          </a:p>
          <a:p>
            <a:pPr marL="0" indent="0">
              <a:spcBef>
                <a:spcPts val="12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8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2681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Hlboké neurónové siete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12" y="992681"/>
            <a:ext cx="8092875" cy="5482978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0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Čo pomohlo, že sa siete presadili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596731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Neboli vytvorené zo dňa na deň – robili na nich dlhšie ľudia, ktorí verili ich možnostiam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Pomohli im nové algoritmy, ktoré spracovávali priamo obrazy a vytváranie príznakov sa dialo vo vnútri neurónovej siete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  <a:cs typeface="Calibri" panose="020F0502020204030204" pitchFamily="34" charset="0"/>
              </a:rPr>
              <a:t>Pomohlo im množstvo dát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  <a:cs typeface="Calibri" panose="020F0502020204030204" pitchFamily="34" charset="0"/>
              </a:rPr>
              <a:t>Pomohla im rastúca výpočtová sila, prínos GPU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  <a:cs typeface="Calibri" panose="020F0502020204030204" pitchFamily="34" charset="0"/>
              </a:rPr>
              <a:t>Všetko je to úplne čerstvé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2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Kľúčové komponenty úspechu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468892"/>
            <a:ext cx="9144000" cy="4687325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05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7643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Porovnanie 1998 a 2012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43" y="1062723"/>
            <a:ext cx="7351914" cy="5237162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3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Stačí to na počítačové videnie?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596731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endParaRPr lang="sk-SK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Snaha o vizuálnu inteligenciu ide výrazne za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hranice klasifikácie obrazov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sk-SK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(detekcie objektov) ...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8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Príklady zložitejších úloh II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Čo všetko vieme prečítať z tohto obrazu?</a:t>
            </a:r>
            <a:endParaRPr lang="sk-SK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Rozpoznávanie obrazcov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43" y="1811585"/>
            <a:ext cx="7579266" cy="504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20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1068</TotalTime>
  <Words>1827</Words>
  <Application>Microsoft Office PowerPoint</Application>
  <PresentationFormat>Prezentácia na obrazovke (4:3)</PresentationFormat>
  <Paragraphs>315</Paragraphs>
  <Slides>54</Slides>
  <Notes>21</Notes>
  <HiddenSlides>0</HiddenSlides>
  <MMClips>0</MMClips>
  <ScaleCrop>false</ScaleCrop>
  <HeadingPairs>
    <vt:vector size="8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54</vt:i4>
      </vt:variant>
    </vt:vector>
  </HeadingPairs>
  <TitlesOfParts>
    <vt:vector size="62" baseType="lpstr">
      <vt:lpstr>Arial</vt:lpstr>
      <vt:lpstr>Calibri</vt:lpstr>
      <vt:lpstr>Cambria Math</vt:lpstr>
      <vt:lpstr>Constantia</vt:lpstr>
      <vt:lpstr>Courier New</vt:lpstr>
      <vt:lpstr>Wingdings 2</vt:lpstr>
      <vt:lpstr>Flow</vt:lpstr>
      <vt:lpstr>Equation</vt:lpstr>
      <vt:lpstr>Rozpoznávanie obrazcov a spracovanie obrazu</vt:lpstr>
      <vt:lpstr>Popis obrazu</vt:lpstr>
      <vt:lpstr>Popis pre rozpoznávanie  </vt:lpstr>
      <vt:lpstr>Popis pre rozpoznávanie II</vt:lpstr>
      <vt:lpstr>Popis pre rozpoznávanie II  </vt:lpstr>
      <vt:lpstr>Štatistický vs. syntaktický popis</vt:lpstr>
      <vt:lpstr>Štatistický vs. syntaktický II</vt:lpstr>
      <vt:lpstr>Popis vychádzajúci z hranice/oblasti</vt:lpstr>
      <vt:lpstr>Deľba metód popisu tvaru</vt:lpstr>
      <vt:lpstr>Deľba metód popisu tvaru II</vt:lpstr>
      <vt:lpstr>Prezentácia programu PowerPoint</vt:lpstr>
      <vt:lpstr>Závislosť tvaru od rozlíšenia</vt:lpstr>
      <vt:lpstr>Spôsoby reprezentácie tvaru</vt:lpstr>
      <vt:lpstr>Reťazcové kódy</vt:lpstr>
      <vt:lpstr>Reťazcové kódy II</vt:lpstr>
      <vt:lpstr>Polygonálne aproximácie</vt:lpstr>
      <vt:lpstr>Polygonálne aproximácie II</vt:lpstr>
      <vt:lpstr> Signatúra</vt:lpstr>
      <vt:lpstr>Segmenty hranice</vt:lpstr>
      <vt:lpstr>Kostra oblasti</vt:lpstr>
      <vt:lpstr>Kostra oblasti získaná stenčovaním</vt:lpstr>
      <vt:lpstr>Popisy hranice</vt:lpstr>
      <vt:lpstr>Fourierove popisy tvaru</vt:lpstr>
      <vt:lpstr>Fourierove popisy tvaru II</vt:lpstr>
      <vt:lpstr>Štrukturálny popis hranice</vt:lpstr>
      <vt:lpstr>Štatistické momenty</vt:lpstr>
      <vt:lpstr>Štatistické momenty II</vt:lpstr>
      <vt:lpstr>Popisy oblasti</vt:lpstr>
      <vt:lpstr>Heuristické popisy</vt:lpstr>
      <vt:lpstr>Heuristické popisy II</vt:lpstr>
      <vt:lpstr>Heuristické popisy III</vt:lpstr>
      <vt:lpstr>Ďalšie popisy oblasti</vt:lpstr>
      <vt:lpstr>Príklady</vt:lpstr>
      <vt:lpstr>Štatistické príznaky bez rozmeru</vt:lpstr>
      <vt:lpstr>Normalizácia príznakov</vt:lpstr>
      <vt:lpstr>Normalizácia príznakov II</vt:lpstr>
      <vt:lpstr>Príklad</vt:lpstr>
      <vt:lpstr>Druhý príklad</vt:lpstr>
      <vt:lpstr>Druhý príklad II</vt:lpstr>
      <vt:lpstr>Extrakcia a selekcia príznakov</vt:lpstr>
      <vt:lpstr>Prekliatie dimenzionality</vt:lpstr>
      <vt:lpstr>Motivácia pre úlohy rozpoznávania</vt:lpstr>
      <vt:lpstr>Motivácia pre úlohy rozpoznávania</vt:lpstr>
      <vt:lpstr>PASCAL Visual Object Challenge</vt:lpstr>
      <vt:lpstr>ImageNet</vt:lpstr>
      <vt:lpstr>ILSVRC</vt:lpstr>
      <vt:lpstr>Výsledky ISLVRC</vt:lpstr>
      <vt:lpstr>Výsledky ISLVRC II</vt:lpstr>
      <vt:lpstr>Hlboké neurónové siete</vt:lpstr>
      <vt:lpstr>Čo pomohlo, že sa siete presadili</vt:lpstr>
      <vt:lpstr>Kľúčové komponenty úspechu</vt:lpstr>
      <vt:lpstr>Porovnanie 1998 a 2012</vt:lpstr>
      <vt:lpstr>Stačí to na počítačové videnie?</vt:lpstr>
      <vt:lpstr>Príklady zložitejších úloh II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93</cp:revision>
  <dcterms:created xsi:type="dcterms:W3CDTF">2015-07-27T05:27:08Z</dcterms:created>
  <dcterms:modified xsi:type="dcterms:W3CDTF">2021-03-24T20:28:20Z</dcterms:modified>
</cp:coreProperties>
</file>