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34"/>
  </p:notesMasterIdLst>
  <p:sldIdLst>
    <p:sldId id="256" r:id="rId2"/>
    <p:sldId id="258" r:id="rId3"/>
    <p:sldId id="329" r:id="rId4"/>
    <p:sldId id="260" r:id="rId5"/>
    <p:sldId id="262" r:id="rId6"/>
    <p:sldId id="330" r:id="rId7"/>
    <p:sldId id="287" r:id="rId8"/>
    <p:sldId id="276" r:id="rId9"/>
    <p:sldId id="331" r:id="rId10"/>
    <p:sldId id="272" r:id="rId11"/>
    <p:sldId id="332" r:id="rId12"/>
    <p:sldId id="333" r:id="rId13"/>
    <p:sldId id="334" r:id="rId14"/>
    <p:sldId id="335" r:id="rId15"/>
    <p:sldId id="336" r:id="rId16"/>
    <p:sldId id="337" r:id="rId17"/>
    <p:sldId id="338" r:id="rId18"/>
    <p:sldId id="339" r:id="rId19"/>
    <p:sldId id="340" r:id="rId20"/>
    <p:sldId id="341" r:id="rId21"/>
    <p:sldId id="344" r:id="rId22"/>
    <p:sldId id="342" r:id="rId23"/>
    <p:sldId id="343" r:id="rId24"/>
    <p:sldId id="345" r:id="rId25"/>
    <p:sldId id="346" r:id="rId26"/>
    <p:sldId id="347" r:id="rId27"/>
    <p:sldId id="348" r:id="rId28"/>
    <p:sldId id="349" r:id="rId29"/>
    <p:sldId id="350" r:id="rId30"/>
    <p:sldId id="351" r:id="rId31"/>
    <p:sldId id="352" r:id="rId32"/>
    <p:sldId id="353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5/1/2016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044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979E2-86D1-4757-B448-7C8221FD5FEE}" type="datetime1">
              <a:rPr lang="en-US" smtClean="0"/>
              <a:t>5/1/2016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9A0582A5-1EB4-4849-A48A-BC97011ECA1E}" type="datetime1">
              <a:rPr lang="en-US" smtClean="0"/>
              <a:t>5/1/2016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51694-B914-4A67-917B-757315AA35D2}" type="datetime1">
              <a:rPr lang="en-US" smtClean="0"/>
              <a:t>5/1/2016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175B-8192-45D4-B6DA-A1D7A62DE086}" type="datetime1">
              <a:rPr lang="en-US" smtClean="0"/>
              <a:t>5/1/2016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945F8-5C76-43BD-BA38-798381F7A776}" type="datetime1">
              <a:rPr lang="en-US" smtClean="0"/>
              <a:t>5/1/2016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3F62D-9115-415B-A41C-6533FBB5B2EE}" type="datetime1">
              <a:rPr lang="en-US" smtClean="0"/>
              <a:t>5/1/2016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02E9-E38B-4C59-B16C-6000D18D131A}" type="datetime1">
              <a:rPr lang="en-US" smtClean="0"/>
              <a:t>5/1/2016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7930-CF78-4B96-8654-5C756B5910E4}" type="datetime1">
              <a:rPr lang="en-US" smtClean="0"/>
              <a:t>5/1/2016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313D0-5E8B-47A9-8427-824A7E8BAB3B}" type="datetime1">
              <a:rPr lang="en-US" smtClean="0"/>
              <a:t>5/1/2016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7DE72-6B9B-48B2-9BB6-59E8C81159A6}" type="datetime1">
              <a:rPr lang="en-US" smtClean="0"/>
              <a:t>5/1/2016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918E9-EE72-4B3D-A156-D5434A165FF9}" type="datetime1">
              <a:rPr lang="en-US" smtClean="0"/>
              <a:t>5/1/2016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EA3F26F-DCF3-4D0B-B25F-2D44A7E64E98}" type="datetime1">
              <a:rPr lang="en-US" smtClean="0"/>
              <a:t>5/1/2016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Základy počítačovej grafiky </a:t>
            </a:r>
            <a:br>
              <a:rPr lang="sk-SK" dirty="0" smtClean="0"/>
            </a:br>
            <a:r>
              <a:rPr lang="sk-SK" dirty="0" smtClean="0"/>
              <a:t>a spracovania obrazu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068960"/>
            <a:ext cx="7854696" cy="1928656"/>
          </a:xfrm>
        </p:spPr>
        <p:txBody>
          <a:bodyPr>
            <a:normAutofit/>
          </a:bodyPr>
          <a:lstStyle/>
          <a:p>
            <a:pPr algn="ctr"/>
            <a:endParaRPr lang="sk-SK" sz="4400" dirty="0" smtClean="0"/>
          </a:p>
          <a:p>
            <a:pPr algn="ctr"/>
            <a:r>
              <a:rPr lang="sk-SK" sz="5400" dirty="0" smtClean="0"/>
              <a:t>Morfologické operácie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45224"/>
            <a:ext cx="7854696" cy="1248544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sk-SK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Matematická morfológia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980784"/>
          </a:xfrm>
        </p:spPr>
        <p:txBody>
          <a:bodyPr>
            <a:normAutofit/>
          </a:bodyPr>
          <a:lstStyle/>
          <a:p>
            <a:pPr lvl="0"/>
            <a:r>
              <a:rPr lang="sk-SK" sz="4400" dirty="0" smtClean="0">
                <a:latin typeface="Calibri" panose="020F0502020204030204" pitchFamily="34" charset="0"/>
              </a:rPr>
              <a:t>Predstavuje </a:t>
            </a:r>
            <a:r>
              <a:rPr lang="sk-SK" sz="4400" dirty="0">
                <a:latin typeface="Calibri" panose="020F0502020204030204" pitchFamily="34" charset="0"/>
              </a:rPr>
              <a:t>protipól ku tradičnému spracovaniu signálov, ktoré používa lineárne operátory </a:t>
            </a:r>
            <a:r>
              <a:rPr lang="sk-SK" sz="4400" dirty="0" smtClean="0">
                <a:latin typeface="Calibri" panose="020F0502020204030204" pitchFamily="34" charset="0"/>
              </a:rPr>
              <a:t>(ako </a:t>
            </a:r>
            <a:r>
              <a:rPr lang="sk-SK" sz="4400" dirty="0" err="1">
                <a:latin typeface="Calibri" panose="020F0502020204030204" pitchFamily="34" charset="0"/>
              </a:rPr>
              <a:t>konvolúcia</a:t>
            </a:r>
            <a:r>
              <a:rPr lang="sk-SK" sz="4400" dirty="0" smtClean="0">
                <a:latin typeface="Calibri" panose="020F0502020204030204" pitchFamily="34" charset="0"/>
              </a:rPr>
              <a:t>)</a:t>
            </a:r>
          </a:p>
          <a:p>
            <a:pPr lvl="0"/>
            <a:r>
              <a:rPr lang="sk-SK" sz="4400" dirty="0">
                <a:latin typeface="Calibri" panose="020F0502020204030204" pitchFamily="34" charset="0"/>
              </a:rPr>
              <a:t>P</a:t>
            </a:r>
            <a:r>
              <a:rPr lang="sk-SK" sz="4400" dirty="0" smtClean="0">
                <a:latin typeface="Calibri" panose="020F0502020204030204" pitchFamily="34" charset="0"/>
              </a:rPr>
              <a:t>racuje </a:t>
            </a:r>
            <a:r>
              <a:rPr lang="sk-SK" sz="4400" dirty="0">
                <a:latin typeface="Calibri" panose="020F0502020204030204" pitchFamily="34" charset="0"/>
              </a:rPr>
              <a:t>s transformáciami, ktoré sú opísané s použitím operátorov v </a:t>
            </a:r>
            <a:r>
              <a:rPr lang="sk-SK" sz="4400" dirty="0" err="1" smtClean="0">
                <a:latin typeface="Calibri" panose="020F0502020204030204" pitchFamily="34" charset="0"/>
              </a:rPr>
              <a:t>rela-tívne</a:t>
            </a:r>
            <a:r>
              <a:rPr lang="sk-SK" sz="4400" dirty="0" smtClean="0">
                <a:latin typeface="Calibri" panose="020F0502020204030204" pitchFamily="34" charset="0"/>
              </a:rPr>
              <a:t> </a:t>
            </a:r>
            <a:r>
              <a:rPr lang="sk-SK" sz="4400" dirty="0">
                <a:latin typeface="Calibri" panose="020F0502020204030204" pitchFamily="34" charset="0"/>
              </a:rPr>
              <a:t>jednoduchej </a:t>
            </a:r>
            <a:r>
              <a:rPr lang="sk-SK" sz="4400" b="1" dirty="0">
                <a:latin typeface="Calibri" panose="020F0502020204030204" pitchFamily="34" charset="0"/>
              </a:rPr>
              <a:t>nelineárnej </a:t>
            </a:r>
            <a:r>
              <a:rPr lang="sk-SK" sz="4400" b="1" dirty="0" err="1" smtClean="0">
                <a:latin typeface="Calibri" panose="020F0502020204030204" pitchFamily="34" charset="0"/>
              </a:rPr>
              <a:t>alge-bre</a:t>
            </a:r>
            <a:r>
              <a:rPr lang="sk-SK" sz="4400" dirty="0" smtClean="0">
                <a:latin typeface="Calibri" panose="020F0502020204030204" pitchFamily="34" charset="0"/>
              </a:rPr>
              <a:t> – základom je </a:t>
            </a:r>
            <a:r>
              <a:rPr lang="sk-SK" sz="4400" b="1" dirty="0" smtClean="0">
                <a:latin typeface="Calibri" panose="020F0502020204030204" pitchFamily="34" charset="0"/>
              </a:rPr>
              <a:t>bodová množina</a:t>
            </a:r>
            <a:endParaRPr lang="sk-SK" sz="4400" b="1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Matematická morfológia II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pPr lvl="0"/>
            <a:r>
              <a:rPr lang="sk-SK" sz="4400" dirty="0" smtClean="0">
                <a:latin typeface="Calibri" panose="020F0502020204030204" pitchFamily="34" charset="0"/>
              </a:rPr>
              <a:t>Zdôrazňuje </a:t>
            </a:r>
            <a:r>
              <a:rPr lang="sk-SK" sz="4400" dirty="0">
                <a:latin typeface="Calibri" panose="020F0502020204030204" pitchFamily="34" charset="0"/>
              </a:rPr>
              <a:t>úlohu tvaru v </a:t>
            </a:r>
            <a:r>
              <a:rPr lang="sk-SK" sz="4400" dirty="0" err="1" smtClean="0">
                <a:latin typeface="Calibri" panose="020F0502020204030204" pitchFamily="34" charset="0"/>
              </a:rPr>
              <a:t>predspraco</a:t>
            </a:r>
            <a:r>
              <a:rPr lang="sk-SK" sz="4400" dirty="0" smtClean="0">
                <a:latin typeface="Calibri" panose="020F0502020204030204" pitchFamily="34" charset="0"/>
              </a:rPr>
              <a:t>-vaní</a:t>
            </a:r>
            <a:r>
              <a:rPr lang="sk-SK" sz="4400" dirty="0">
                <a:latin typeface="Calibri" panose="020F0502020204030204" pitchFamily="34" charset="0"/>
              </a:rPr>
              <a:t>, segmentácii a popise obrazu</a:t>
            </a:r>
            <a:r>
              <a:rPr lang="sk-SK" sz="4400" dirty="0" smtClean="0">
                <a:latin typeface="Calibri" panose="020F0502020204030204" pitchFamily="34" charset="0"/>
              </a:rPr>
              <a:t>.</a:t>
            </a:r>
          </a:p>
          <a:p>
            <a:pPr lvl="0"/>
            <a:r>
              <a:rPr lang="sk-SK" sz="4400" dirty="0" smtClean="0">
                <a:latin typeface="Calibri" panose="020F0502020204030204" pitchFamily="34" charset="0"/>
              </a:rPr>
              <a:t>Vytvára </a:t>
            </a:r>
            <a:r>
              <a:rPr lang="sk-SK" sz="4400" dirty="0">
                <a:latin typeface="Calibri" panose="020F0502020204030204" pitchFamily="34" charset="0"/>
              </a:rPr>
              <a:t>množinu nástrojov, ktoré majú solídny matematický základ a vedú k rýchlym </a:t>
            </a:r>
            <a:r>
              <a:rPr lang="sk-SK" sz="4400" dirty="0" smtClean="0">
                <a:latin typeface="Calibri" panose="020F0502020204030204" pitchFamily="34" charset="0"/>
              </a:rPr>
              <a:t>algoritmom</a:t>
            </a:r>
            <a:endParaRPr lang="sk-SK" sz="4400" dirty="0">
              <a:latin typeface="Calibri" panose="020F0502020204030204" pitchFamily="34" charset="0"/>
            </a:endParaRPr>
          </a:p>
          <a:p>
            <a:pPr lvl="0"/>
            <a:r>
              <a:rPr lang="sk-SK" sz="4400" dirty="0" smtClean="0">
                <a:latin typeface="Calibri" panose="020F0502020204030204" pitchFamily="34" charset="0"/>
              </a:rPr>
              <a:t>Delí sa na </a:t>
            </a:r>
            <a:r>
              <a:rPr lang="sk-SK" sz="4400" b="1" dirty="0" smtClean="0">
                <a:latin typeface="Calibri" panose="020F0502020204030204" pitchFamily="34" charset="0"/>
              </a:rPr>
              <a:t>binárnu</a:t>
            </a:r>
            <a:r>
              <a:rPr lang="sk-SK" sz="4400" dirty="0" smtClean="0">
                <a:latin typeface="Calibri" panose="020F0502020204030204" pitchFamily="34" charset="0"/>
              </a:rPr>
              <a:t> (na binárnych obrazoch) a </a:t>
            </a:r>
            <a:r>
              <a:rPr lang="sk-SK" sz="4400" b="1" dirty="0" err="1" smtClean="0">
                <a:latin typeface="Calibri" panose="020F0502020204030204" pitchFamily="34" charset="0"/>
              </a:rPr>
              <a:t>šedotónovú</a:t>
            </a:r>
            <a:r>
              <a:rPr lang="sk-SK" sz="4400" dirty="0" smtClean="0">
                <a:latin typeface="Calibri" panose="020F0502020204030204" pitchFamily="34" charset="0"/>
              </a:rPr>
              <a:t> morfológiu </a:t>
            </a:r>
          </a:p>
          <a:p>
            <a:pPr lvl="0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4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Využitie morfológie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pPr lvl="0"/>
            <a:r>
              <a:rPr lang="sk-SK" sz="4400" dirty="0">
                <a:latin typeface="Calibri" panose="020F0502020204030204" pitchFamily="34" charset="0"/>
              </a:rPr>
              <a:t>Používa sa pri predspracovaní (</a:t>
            </a:r>
            <a:r>
              <a:rPr lang="sk-SK" sz="4400" dirty="0" err="1" smtClean="0">
                <a:latin typeface="Calibri" panose="020F0502020204030204" pitchFamily="34" charset="0"/>
              </a:rPr>
              <a:t>odstrá-není</a:t>
            </a:r>
            <a:r>
              <a:rPr lang="sk-SK" sz="4400" dirty="0" smtClean="0">
                <a:latin typeface="Calibri" panose="020F0502020204030204" pitchFamily="34" charset="0"/>
              </a:rPr>
              <a:t> </a:t>
            </a:r>
            <a:r>
              <a:rPr lang="sk-SK" sz="4400" dirty="0">
                <a:latin typeface="Calibri" panose="020F0502020204030204" pitchFamily="34" charset="0"/>
              </a:rPr>
              <a:t>šumu, zjednodušení tvaru), pri vytvorení kostry, stenčovaní a </a:t>
            </a:r>
            <a:r>
              <a:rPr lang="sk-SK" sz="4400" dirty="0" err="1" smtClean="0">
                <a:latin typeface="Calibri" panose="020F0502020204030204" pitchFamily="34" charset="0"/>
              </a:rPr>
              <a:t>zhrub-nutí</a:t>
            </a:r>
            <a:r>
              <a:rPr lang="sk-SK" sz="4400" dirty="0" smtClean="0">
                <a:latin typeface="Calibri" panose="020F0502020204030204" pitchFamily="34" charset="0"/>
              </a:rPr>
              <a:t> </a:t>
            </a:r>
            <a:r>
              <a:rPr lang="sk-SK" sz="4400" dirty="0">
                <a:latin typeface="Calibri" panose="020F0502020204030204" pitchFamily="34" charset="0"/>
              </a:rPr>
              <a:t>obrazu, </a:t>
            </a:r>
            <a:r>
              <a:rPr lang="sk-SK" sz="4400" dirty="0" smtClean="0">
                <a:latin typeface="Calibri" panose="020F0502020204030204" pitchFamily="34" charset="0"/>
              </a:rPr>
              <a:t>pri vytvorení </a:t>
            </a:r>
            <a:r>
              <a:rPr lang="sk-SK" sz="4400" dirty="0">
                <a:latin typeface="Calibri" panose="020F0502020204030204" pitchFamily="34" charset="0"/>
              </a:rPr>
              <a:t>konvexného </a:t>
            </a:r>
            <a:r>
              <a:rPr lang="sk-SK" sz="4400" dirty="0" smtClean="0">
                <a:latin typeface="Calibri" panose="020F0502020204030204" pitchFamily="34" charset="0"/>
              </a:rPr>
              <a:t>obalu</a:t>
            </a:r>
          </a:p>
          <a:p>
            <a:pPr lvl="0"/>
            <a:r>
              <a:rPr lang="sk-SK" sz="4400" dirty="0" smtClean="0">
                <a:latin typeface="Calibri" panose="020F0502020204030204" pitchFamily="34" charset="0"/>
              </a:rPr>
              <a:t>Používa sa aj pri </a:t>
            </a:r>
            <a:r>
              <a:rPr lang="sk-SK" sz="4400" dirty="0">
                <a:latin typeface="Calibri" panose="020F0502020204030204" pitchFamily="34" charset="0"/>
              </a:rPr>
              <a:t>segmentácii a pri získavaní kvantitatívnych </a:t>
            </a:r>
            <a:r>
              <a:rPr lang="sk-SK" sz="4400" dirty="0" smtClean="0">
                <a:latin typeface="Calibri" panose="020F0502020204030204" pitchFamily="34" charset="0"/>
              </a:rPr>
              <a:t>popisov </a:t>
            </a:r>
            <a:endParaRPr lang="sk-SK" sz="4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21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Bodová množina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87798"/>
            <a:ext cx="9144000" cy="4936802"/>
          </a:xfrm>
        </p:spPr>
        <p:txBody>
          <a:bodyPr>
            <a:normAutofit/>
          </a:bodyPr>
          <a:lstStyle/>
          <a:p>
            <a:r>
              <a:rPr lang="sk-SK" sz="4400" dirty="0">
                <a:latin typeface="Calibri" panose="020F0502020204030204" pitchFamily="34" charset="0"/>
              </a:rPr>
              <a:t>P</a:t>
            </a:r>
            <a:r>
              <a:rPr lang="sk-SK" sz="4400" dirty="0" smtClean="0">
                <a:latin typeface="Calibri" panose="020F0502020204030204" pitchFamily="34" charset="0"/>
              </a:rPr>
              <a:t>re </a:t>
            </a:r>
            <a:r>
              <a:rPr lang="sk-SK" sz="4400" dirty="0">
                <a:latin typeface="Calibri" panose="020F0502020204030204" pitchFamily="34" charset="0"/>
              </a:rPr>
              <a:t>binárne obrazy je definovaná ako množina súradníc obrazových bodov, ktoré patria objektu.  Napr. </a:t>
            </a:r>
            <a:r>
              <a:rPr lang="sk-SK" sz="4400" i="1" dirty="0">
                <a:latin typeface="Calibri" panose="020F0502020204030204" pitchFamily="34" charset="0"/>
              </a:rPr>
              <a:t>X = </a:t>
            </a:r>
            <a:r>
              <a:rPr lang="sk-SK" sz="4400" dirty="0">
                <a:latin typeface="Calibri" panose="020F0502020204030204" pitchFamily="34" charset="0"/>
              </a:rPr>
              <a:t>{(1,0), (1,1), (1,2), (2,2), (0,3), (0,4)} </a:t>
            </a:r>
            <a:r>
              <a:rPr lang="sk-SK" sz="4400" dirty="0" smtClean="0">
                <a:latin typeface="Calibri" panose="020F0502020204030204" pitchFamily="34" charset="0"/>
              </a:rPr>
              <a:t>              je </a:t>
            </a:r>
            <a:r>
              <a:rPr lang="sk-SK" sz="4400" dirty="0">
                <a:latin typeface="Calibri" panose="020F0502020204030204" pitchFamily="34" charset="0"/>
              </a:rPr>
              <a:t>znázornená na obrázku, </a:t>
            </a:r>
            <a:r>
              <a:rPr lang="sk-SK" sz="4400" dirty="0" smtClean="0">
                <a:latin typeface="Calibri" panose="020F0502020204030204" pitchFamily="34" charset="0"/>
              </a:rPr>
              <a:t>                kde </a:t>
            </a:r>
            <a:r>
              <a:rPr lang="sk-SK" sz="4400" dirty="0">
                <a:latin typeface="Calibri" panose="020F0502020204030204" pitchFamily="34" charset="0"/>
              </a:rPr>
              <a:t>je </a:t>
            </a:r>
            <a:r>
              <a:rPr lang="sk-SK" sz="4400" dirty="0" smtClean="0">
                <a:latin typeface="Calibri" panose="020F0502020204030204" pitchFamily="34" charset="0"/>
              </a:rPr>
              <a:t>x-</a:t>
            </a:r>
            <a:r>
              <a:rPr lang="sk-SK" sz="4400" dirty="0" err="1" smtClean="0">
                <a:latin typeface="Calibri" panose="020F0502020204030204" pitchFamily="34" charset="0"/>
              </a:rPr>
              <a:t>om</a:t>
            </a:r>
            <a:r>
              <a:rPr lang="sk-SK" sz="4400" dirty="0" smtClean="0">
                <a:latin typeface="Calibri" panose="020F0502020204030204" pitchFamily="34" charset="0"/>
              </a:rPr>
              <a:t> označený </a:t>
            </a:r>
            <a:r>
              <a:rPr lang="sk-SK" sz="4400" dirty="0">
                <a:latin typeface="Calibri" panose="020F0502020204030204" pitchFamily="34" charset="0"/>
              </a:rPr>
              <a:t>bod </a:t>
            </a:r>
            <a:r>
              <a:rPr lang="sk-SK" sz="4400" dirty="0" smtClean="0">
                <a:latin typeface="Calibri" panose="020F0502020204030204" pitchFamily="34" charset="0"/>
              </a:rPr>
              <a:t>            (</a:t>
            </a:r>
            <a:r>
              <a:rPr lang="sk-SK" sz="4400" dirty="0">
                <a:latin typeface="Calibri" panose="020F0502020204030204" pitchFamily="34" charset="0"/>
              </a:rPr>
              <a:t>0,0). </a:t>
            </a:r>
            <a:endParaRPr lang="sk-SK" sz="4400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sk-SK" sz="4400" dirty="0" smtClean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716" y="3645024"/>
            <a:ext cx="2216284" cy="267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4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Posunutie bodovej množiny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87798"/>
                <a:ext cx="9144000" cy="4936802"/>
              </a:xfrm>
            </p:spPr>
            <p:txBody>
              <a:bodyPr>
                <a:normAutofit/>
              </a:bodyPr>
              <a:lstStyle/>
              <a:p>
                <a:r>
                  <a:rPr lang="sk-SK" sz="4400" dirty="0" smtClean="0">
                    <a:latin typeface="Calibri" panose="020F0502020204030204" pitchFamily="34" charset="0"/>
                  </a:rPr>
                  <a:t>Posunutie bodovej množiny </a:t>
                </a:r>
                <a:r>
                  <a:rPr lang="sk-SK" sz="4400" i="1" dirty="0" smtClean="0">
                    <a:latin typeface="Calibri" panose="020F0502020204030204" pitchFamily="34" charset="0"/>
                  </a:rPr>
                  <a:t>X </a:t>
                </a:r>
                <a:r>
                  <a:rPr lang="sk-SK" sz="4400" dirty="0" smtClean="0">
                    <a:latin typeface="Calibri" panose="020F0502020204030204" pitchFamily="34" charset="0"/>
                  </a:rPr>
                  <a:t>o vektor </a:t>
                </a:r>
                <a:r>
                  <a:rPr lang="sk-SK" sz="4400" i="1" dirty="0" smtClean="0">
                    <a:latin typeface="Calibri" panose="020F0502020204030204" pitchFamily="34" charset="0"/>
                  </a:rPr>
                  <a:t>h </a:t>
                </a:r>
                <a:r>
                  <a:rPr lang="sk-SK" sz="4400" dirty="0" smtClean="0">
                    <a:latin typeface="Calibri" panose="020F0502020204030204" pitchFamily="34" charset="0"/>
                  </a:rPr>
                  <a:t>je definované ako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4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4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sk-SK" sz="4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sk-SK" sz="4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sk-SK" sz="4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sk-SK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sk-SK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r>
                          <a:rPr lang="sk-SK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sk-SK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sk-SK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sk-SK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sk-SK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sk-SK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sk-SK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sk-SK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sk-SK" sz="4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pre</m:t>
                    </m:r>
                    <m:r>
                      <a:rPr lang="sk-SK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sk-SK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sk-SK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sk-SK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sk-SK" sz="4400" dirty="0" smtClean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87798"/>
                <a:ext cx="9144000" cy="4936802"/>
              </a:xfrm>
              <a:blipFill rotWithShape="0">
                <a:blip r:embed="rId2"/>
                <a:stretch>
                  <a:fillRect l="-2067" t="-259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4575" y="3856199"/>
            <a:ext cx="451485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1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Morfologické operácie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055840"/>
          </a:xfrm>
        </p:spPr>
        <p:txBody>
          <a:bodyPr>
            <a:normAutofit/>
          </a:bodyPr>
          <a:lstStyle/>
          <a:p>
            <a:r>
              <a:rPr lang="sk-SK" sz="4400" dirty="0" smtClean="0">
                <a:latin typeface="+mj-lt"/>
              </a:rPr>
              <a:t>Sú vzťahom dvoch množín: obrazu </a:t>
            </a:r>
            <a:r>
              <a:rPr lang="sk-SK" sz="4400" i="1" dirty="0" smtClean="0">
                <a:latin typeface="+mj-lt"/>
              </a:rPr>
              <a:t>X</a:t>
            </a:r>
            <a:r>
              <a:rPr lang="sk-SK" sz="4400" dirty="0" smtClean="0">
                <a:latin typeface="+mj-lt"/>
              </a:rPr>
              <a:t> a bodovej množiny </a:t>
            </a:r>
            <a:r>
              <a:rPr lang="sk-SK" sz="4400" i="1" dirty="0" smtClean="0">
                <a:latin typeface="+mj-lt"/>
              </a:rPr>
              <a:t>B</a:t>
            </a:r>
            <a:r>
              <a:rPr lang="sk-SK" sz="4400" dirty="0" smtClean="0">
                <a:latin typeface="+mj-lt"/>
              </a:rPr>
              <a:t>, nazývanej  </a:t>
            </a:r>
            <a:r>
              <a:rPr lang="sk-SK" sz="4400" dirty="0" err="1" smtClean="0">
                <a:latin typeface="+mj-lt"/>
              </a:rPr>
              <a:t>štruk-turálny</a:t>
            </a:r>
            <a:r>
              <a:rPr lang="sk-SK" sz="4400" dirty="0" smtClean="0">
                <a:latin typeface="+mj-lt"/>
              </a:rPr>
              <a:t> prvok, ktorá prechádza celý obraz a jej vzťah (buď 0 alebo 1) sa ukladá do výstupného obrazu </a:t>
            </a:r>
          </a:p>
          <a:p>
            <a:r>
              <a:rPr lang="sk-SK" sz="4400" i="1" dirty="0" smtClean="0">
                <a:latin typeface="+mj-lt"/>
              </a:rPr>
              <a:t>B </a:t>
            </a:r>
            <a:r>
              <a:rPr lang="sk-SK" sz="4400" dirty="0" smtClean="0">
                <a:latin typeface="+mj-lt"/>
              </a:rPr>
              <a:t>má lokálny počiatok, ktorý môže ale nemusí byť súčasťou bodovej množiny</a:t>
            </a:r>
            <a:endParaRPr lang="sk-SK" sz="4400" i="1" dirty="0" smtClean="0">
              <a:latin typeface="+mj-lt"/>
            </a:endParaRPr>
          </a:p>
          <a:p>
            <a:endParaRPr lang="sk-SK" sz="44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54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Morfologické operácie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>
            <a:normAutofit/>
          </a:bodyPr>
          <a:lstStyle/>
          <a:p>
            <a:r>
              <a:rPr lang="sk-SK" sz="4400" dirty="0" smtClean="0">
                <a:latin typeface="Calibri" panose="020F0502020204030204" pitchFamily="34" charset="0"/>
              </a:rPr>
              <a:t>Príklady typických štrukturálnych prvkov</a:t>
            </a:r>
          </a:p>
          <a:p>
            <a:pPr marL="0" indent="0">
              <a:buNone/>
            </a:pPr>
            <a:endParaRPr lang="sk-SK" sz="4400" dirty="0" smtClean="0">
              <a:latin typeface="Calibri" panose="020F0502020204030204" pitchFamily="34" charset="0"/>
            </a:endParaRPr>
          </a:p>
          <a:p>
            <a:endParaRPr lang="sk-SK" sz="4400" dirty="0" smtClean="0">
              <a:latin typeface="Calibri" panose="020F0502020204030204" pitchFamily="34" charset="0"/>
            </a:endParaRPr>
          </a:p>
          <a:p>
            <a:r>
              <a:rPr lang="sk-SK" sz="4400" dirty="0" smtClean="0">
                <a:latin typeface="Calibri" panose="020F0502020204030204" pitchFamily="34" charset="0"/>
              </a:rPr>
              <a:t>Morfologické operácie majú kvantita-</a:t>
            </a:r>
            <a:r>
              <a:rPr lang="sk-SK" sz="4400" dirty="0" err="1" smtClean="0">
                <a:latin typeface="Calibri" panose="020F0502020204030204" pitchFamily="34" charset="0"/>
              </a:rPr>
              <a:t>tívnu</a:t>
            </a:r>
            <a:r>
              <a:rPr lang="sk-SK" sz="4400" dirty="0" smtClean="0">
                <a:latin typeface="Calibri" panose="020F0502020204030204" pitchFamily="34" charset="0"/>
              </a:rPr>
              <a:t> povahu a dajú sa efektívne realizovať </a:t>
            </a:r>
            <a:endParaRPr lang="sk-SK" sz="4400" dirty="0">
              <a:latin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475" y="2636912"/>
            <a:ext cx="5648325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5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Morfologické operácie III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r>
              <a:rPr lang="sk-SK" sz="4400" dirty="0" smtClean="0">
                <a:latin typeface="+mj-lt"/>
              </a:rPr>
              <a:t>Základné operácie sú </a:t>
            </a:r>
            <a:r>
              <a:rPr lang="sk-SK" sz="4400" b="1" dirty="0" smtClean="0">
                <a:latin typeface="+mj-lt"/>
              </a:rPr>
              <a:t>erózia</a:t>
            </a:r>
            <a:r>
              <a:rPr lang="sk-SK" sz="4400" dirty="0" smtClean="0">
                <a:latin typeface="+mj-lt"/>
              </a:rPr>
              <a:t> a </a:t>
            </a:r>
            <a:r>
              <a:rPr lang="sk-SK" sz="4400" b="1" dirty="0" smtClean="0">
                <a:latin typeface="+mj-lt"/>
              </a:rPr>
              <a:t>dilatácia </a:t>
            </a:r>
            <a:r>
              <a:rPr lang="sk-SK" sz="4400" dirty="0" smtClean="0">
                <a:latin typeface="+mj-lt"/>
              </a:rPr>
              <a:t>(nie sú inverzné!!)</a:t>
            </a:r>
          </a:p>
          <a:p>
            <a:r>
              <a:rPr lang="sk-SK" sz="4400" dirty="0" smtClean="0">
                <a:latin typeface="+mj-lt"/>
              </a:rPr>
              <a:t>Dilatácia rozťahuje objekt o najbližšie </a:t>
            </a:r>
            <a:r>
              <a:rPr lang="sk-SK" sz="4400" dirty="0" err="1" smtClean="0">
                <a:latin typeface="+mj-lt"/>
              </a:rPr>
              <a:t>pixle</a:t>
            </a:r>
            <a:r>
              <a:rPr lang="sk-SK" sz="4400" dirty="0" smtClean="0">
                <a:latin typeface="+mj-lt"/>
              </a:rPr>
              <a:t> z jeho okolia</a:t>
            </a:r>
          </a:p>
          <a:p>
            <a:r>
              <a:rPr lang="sk-SK" sz="4400" dirty="0" smtClean="0">
                <a:latin typeface="+mj-lt"/>
              </a:rPr>
              <a:t>Erózia stenčuje objekt</a:t>
            </a:r>
          </a:p>
          <a:p>
            <a:r>
              <a:rPr lang="sk-SK" sz="4400" dirty="0" smtClean="0">
                <a:latin typeface="+mj-lt"/>
              </a:rPr>
              <a:t>Ich kombináciou vznikne </a:t>
            </a:r>
            <a:r>
              <a:rPr lang="sk-SK" sz="4400" b="1" dirty="0" smtClean="0">
                <a:latin typeface="+mj-lt"/>
              </a:rPr>
              <a:t>otvorenie</a:t>
            </a:r>
            <a:r>
              <a:rPr lang="sk-SK" sz="4400" dirty="0" smtClean="0">
                <a:latin typeface="+mj-lt"/>
              </a:rPr>
              <a:t> a </a:t>
            </a:r>
            <a:r>
              <a:rPr lang="sk-SK" sz="4400" b="1" dirty="0" smtClean="0">
                <a:latin typeface="+mj-lt"/>
              </a:rPr>
              <a:t>uzavretie</a:t>
            </a:r>
            <a:endParaRPr lang="sk-SK" sz="4400" dirty="0" smtClean="0">
              <a:latin typeface="+mj-lt"/>
            </a:endParaRPr>
          </a:p>
          <a:p>
            <a:endParaRPr lang="sk-SK" sz="44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75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Dilatácia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85392"/>
                <a:ext cx="9144000" cy="4939208"/>
              </a:xfrm>
            </p:spPr>
            <p:txBody>
              <a:bodyPr>
                <a:normAutofit/>
              </a:bodyPr>
              <a:lstStyle/>
              <a:p>
                <a:r>
                  <a:rPr lang="sk-SK" sz="4400" dirty="0" smtClean="0">
                    <a:latin typeface="Calibri" panose="020F0502020204030204" pitchFamily="34" charset="0"/>
                  </a:rPr>
                  <a:t>Je založená na </a:t>
                </a:r>
                <a:r>
                  <a:rPr lang="sk-SK" sz="4400" dirty="0" err="1" smtClean="0">
                    <a:latin typeface="Calibri" panose="020F0502020204030204" pitchFamily="34" charset="0"/>
                  </a:rPr>
                  <a:t>Minkovského</a:t>
                </a:r>
                <a:r>
                  <a:rPr lang="sk-SK" sz="4400" dirty="0" smtClean="0">
                    <a:latin typeface="Calibri" panose="020F0502020204030204" pitchFamily="34" charset="0"/>
                  </a:rPr>
                  <a:t> súčte, t.j. </a:t>
                </a:r>
                <a:r>
                  <a:rPr lang="sk-SK" sz="4400" i="1" dirty="0" smtClean="0">
                    <a:latin typeface="Calibri" panose="020F0502020204030204" pitchFamily="34" charset="0"/>
                  </a:rPr>
                  <a:t>(</a:t>
                </a:r>
                <a:r>
                  <a:rPr lang="sk-SK" sz="4400" i="1" dirty="0" err="1" smtClean="0">
                    <a:latin typeface="Calibri" panose="020F0502020204030204" pitchFamily="34" charset="0"/>
                  </a:rPr>
                  <a:t>a,b</a:t>
                </a:r>
                <a:r>
                  <a:rPr lang="sk-SK" sz="4400" i="1" dirty="0" smtClean="0">
                    <a:latin typeface="Calibri" panose="020F0502020204030204" pitchFamily="34" charset="0"/>
                  </a:rPr>
                  <a:t>) +(</a:t>
                </a:r>
                <a:r>
                  <a:rPr lang="sk-SK" sz="4400" i="1" dirty="0" err="1" smtClean="0">
                    <a:latin typeface="Calibri" panose="020F0502020204030204" pitchFamily="34" charset="0"/>
                  </a:rPr>
                  <a:t>c,d</a:t>
                </a:r>
                <a:r>
                  <a:rPr lang="sk-SK" sz="4400" i="1" dirty="0" smtClean="0">
                    <a:latin typeface="Calibri" panose="020F0502020204030204" pitchFamily="34" charset="0"/>
                  </a:rPr>
                  <a:t>) = (</a:t>
                </a:r>
                <a:r>
                  <a:rPr lang="sk-SK" sz="4400" i="1" dirty="0" err="1" smtClean="0">
                    <a:latin typeface="Calibri" panose="020F0502020204030204" pitchFamily="34" charset="0"/>
                  </a:rPr>
                  <a:t>a+c,b+d</a:t>
                </a:r>
                <a:r>
                  <a:rPr lang="sk-SK" sz="4400" i="1" dirty="0" smtClean="0">
                    <a:latin typeface="Calibri" panose="020F0502020204030204" pitchFamily="34" charset="0"/>
                  </a:rPr>
                  <a:t>)</a:t>
                </a:r>
              </a:p>
              <a:p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GB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sk-SK" sz="3600" i="1" dirty="0" smtClean="0">
                  <a:latin typeface="Calibri" panose="020F0502020204030204" pitchFamily="34" charset="0"/>
                </a:endParaRPr>
              </a:p>
              <a:p>
                <a:r>
                  <a:rPr lang="sk-SK" sz="4000" dirty="0" smtClean="0">
                    <a:latin typeface="Calibri" panose="020F0502020204030204" pitchFamily="34" charset="0"/>
                  </a:rPr>
                  <a:t>Ak </a:t>
                </a:r>
                <a:r>
                  <a:rPr lang="sk-SK" sz="4000" i="1" dirty="0" smtClean="0">
                    <a:latin typeface="Calibri" panose="020F0502020204030204" pitchFamily="34" charset="0"/>
                  </a:rPr>
                  <a:t>X </a:t>
                </a:r>
                <a:r>
                  <a:rPr lang="sk-SK" sz="4000" dirty="0" smtClean="0">
                    <a:latin typeface="Calibri" panose="020F0502020204030204" pitchFamily="34" charset="0"/>
                  </a:rPr>
                  <a:t>= </a:t>
                </a:r>
                <a:r>
                  <a:rPr lang="en-GB" sz="4000" dirty="0" smtClean="0">
                    <a:latin typeface="Calibri" panose="020F0502020204030204" pitchFamily="34" charset="0"/>
                  </a:rPr>
                  <a:t>{</a:t>
                </a:r>
                <a:r>
                  <a:rPr lang="sk-SK" sz="4000" dirty="0" smtClean="0">
                    <a:latin typeface="Calibri" panose="020F0502020204030204" pitchFamily="34" charset="0"/>
                  </a:rPr>
                  <a:t>(1,0), (1,1), (1,2), (2,2), (0,3), (0,4)</a:t>
                </a:r>
                <a:r>
                  <a:rPr lang="en-GB" sz="4000" dirty="0" smtClean="0">
                    <a:latin typeface="Calibri" panose="020F0502020204030204" pitchFamily="34" charset="0"/>
                  </a:rPr>
                  <a:t>}</a:t>
                </a:r>
                <a:r>
                  <a:rPr lang="sk-SK" sz="4000" dirty="0" smtClean="0">
                    <a:latin typeface="Calibri" panose="020F0502020204030204" pitchFamily="34" charset="0"/>
                  </a:rPr>
                  <a:t> a </a:t>
                </a:r>
                <a:r>
                  <a:rPr lang="sk-SK" sz="4000" i="1" dirty="0" smtClean="0">
                    <a:latin typeface="Calibri" panose="020F0502020204030204" pitchFamily="34" charset="0"/>
                  </a:rPr>
                  <a:t>B </a:t>
                </a:r>
                <a:r>
                  <a:rPr lang="sk-SK" sz="4000" dirty="0" smtClean="0">
                    <a:latin typeface="Calibri" panose="020F0502020204030204" pitchFamily="34" charset="0"/>
                  </a:rPr>
                  <a:t>= </a:t>
                </a:r>
                <a:r>
                  <a:rPr lang="en-GB" sz="4000" dirty="0" smtClean="0">
                    <a:latin typeface="Calibri" panose="020F0502020204030204" pitchFamily="34" charset="0"/>
                  </a:rPr>
                  <a:t>{</a:t>
                </a:r>
                <a:r>
                  <a:rPr lang="sk-SK" sz="4000" dirty="0" smtClean="0">
                    <a:latin typeface="Calibri" panose="020F0502020204030204" pitchFamily="34" charset="0"/>
                  </a:rPr>
                  <a:t>(0,0), (1,0)</a:t>
                </a:r>
                <a:r>
                  <a:rPr lang="en-GB" sz="4000" dirty="0" smtClean="0">
                    <a:latin typeface="Calibri" panose="020F0502020204030204" pitchFamily="34" charset="0"/>
                  </a:rPr>
                  <a:t>}</a:t>
                </a:r>
                <a:r>
                  <a:rPr lang="sk-SK" sz="4000" dirty="0" smtClean="0">
                    <a:latin typeface="Calibri" panose="020F0502020204030204" pitchFamily="34" charset="0"/>
                  </a:rPr>
                  <a:t>, potom </a:t>
                </a:r>
                <a14:m>
                  <m:oMath xmlns:m="http://schemas.openxmlformats.org/officeDocument/2006/math">
                    <m:r>
                      <a:rPr lang="sk-SK" sz="40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sk-SK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  <m:r>
                      <a:rPr lang="sk-SK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sk-SK" sz="4000" dirty="0" smtClean="0">
                    <a:latin typeface="Calibri" panose="020F0502020204030204" pitchFamily="34" charset="0"/>
                  </a:rPr>
                  <a:t> = </a:t>
                </a:r>
                <a:r>
                  <a:rPr lang="en-GB" sz="4000" dirty="0" smtClean="0">
                    <a:latin typeface="Calibri" panose="020F0502020204030204" pitchFamily="34" charset="0"/>
                  </a:rPr>
                  <a:t>{</a:t>
                </a:r>
                <a:r>
                  <a:rPr lang="sk-SK" sz="4000" dirty="0">
                    <a:latin typeface="Calibri" panose="020F0502020204030204" pitchFamily="34" charset="0"/>
                  </a:rPr>
                  <a:t>(1,0), (1,1), (1,2), (2,2), (0,3), (0,4</a:t>
                </a:r>
                <a:r>
                  <a:rPr lang="sk-SK" sz="4000" dirty="0" smtClean="0">
                    <a:latin typeface="Calibri" panose="020F0502020204030204" pitchFamily="34" charset="0"/>
                  </a:rPr>
                  <a:t>)</a:t>
                </a:r>
                <a:r>
                  <a:rPr lang="en-GB" sz="4000" dirty="0" smtClean="0">
                    <a:latin typeface="Calibri" panose="020F0502020204030204" pitchFamily="34" charset="0"/>
                  </a:rPr>
                  <a:t>, </a:t>
                </a:r>
                <a:r>
                  <a:rPr lang="sk-SK" sz="4000" dirty="0" smtClean="0">
                    <a:latin typeface="Calibri" panose="020F0502020204030204" pitchFamily="34" charset="0"/>
                  </a:rPr>
                  <a:t>(</a:t>
                </a:r>
                <a:r>
                  <a:rPr lang="sk-SK" sz="4000" dirty="0">
                    <a:latin typeface="Calibri" panose="020F0502020204030204" pitchFamily="34" charset="0"/>
                  </a:rPr>
                  <a:t>2</a:t>
                </a:r>
                <a:r>
                  <a:rPr lang="sk-SK" sz="4000" dirty="0" smtClean="0">
                    <a:latin typeface="Calibri" panose="020F0502020204030204" pitchFamily="34" charset="0"/>
                  </a:rPr>
                  <a:t>,0</a:t>
                </a:r>
                <a:r>
                  <a:rPr lang="sk-SK" sz="4000" dirty="0">
                    <a:latin typeface="Calibri" panose="020F0502020204030204" pitchFamily="34" charset="0"/>
                  </a:rPr>
                  <a:t>), </a:t>
                </a:r>
                <a:r>
                  <a:rPr lang="sk-SK" sz="4000" dirty="0" smtClean="0">
                    <a:latin typeface="Calibri" panose="020F0502020204030204" pitchFamily="34" charset="0"/>
                  </a:rPr>
                  <a:t>(2,1</a:t>
                </a:r>
                <a:r>
                  <a:rPr lang="sk-SK" sz="4000" dirty="0">
                    <a:latin typeface="Calibri" panose="020F0502020204030204" pitchFamily="34" charset="0"/>
                  </a:rPr>
                  <a:t>), </a:t>
                </a:r>
                <a:r>
                  <a:rPr lang="sk-SK" sz="4000" dirty="0" smtClean="0">
                    <a:latin typeface="Calibri" panose="020F0502020204030204" pitchFamily="34" charset="0"/>
                  </a:rPr>
                  <a:t>(2,2</a:t>
                </a:r>
                <a:r>
                  <a:rPr lang="sk-SK" sz="4000" dirty="0">
                    <a:latin typeface="Calibri" panose="020F0502020204030204" pitchFamily="34" charset="0"/>
                  </a:rPr>
                  <a:t>), </a:t>
                </a:r>
                <a:r>
                  <a:rPr lang="sk-SK" sz="4000" dirty="0" smtClean="0">
                    <a:latin typeface="Calibri" panose="020F0502020204030204" pitchFamily="34" charset="0"/>
                  </a:rPr>
                  <a:t>(3,2</a:t>
                </a:r>
                <a:r>
                  <a:rPr lang="sk-SK" sz="4000" dirty="0">
                    <a:latin typeface="Calibri" panose="020F0502020204030204" pitchFamily="34" charset="0"/>
                  </a:rPr>
                  <a:t>), </a:t>
                </a:r>
                <a:r>
                  <a:rPr lang="sk-SK" sz="4000" dirty="0" smtClean="0">
                    <a:latin typeface="Calibri" panose="020F0502020204030204" pitchFamily="34" charset="0"/>
                  </a:rPr>
                  <a:t>(1,3</a:t>
                </a:r>
                <a:r>
                  <a:rPr lang="sk-SK" sz="4000" dirty="0">
                    <a:latin typeface="Calibri" panose="020F0502020204030204" pitchFamily="34" charset="0"/>
                  </a:rPr>
                  <a:t>), </a:t>
                </a:r>
                <a:r>
                  <a:rPr lang="sk-SK" sz="4000" dirty="0" smtClean="0">
                    <a:latin typeface="Calibri" panose="020F0502020204030204" pitchFamily="34" charset="0"/>
                  </a:rPr>
                  <a:t>(1,4</a:t>
                </a:r>
                <a:r>
                  <a:rPr lang="sk-SK" sz="4000" dirty="0">
                    <a:latin typeface="Calibri" panose="020F0502020204030204" pitchFamily="34" charset="0"/>
                  </a:rPr>
                  <a:t>)</a:t>
                </a:r>
                <a:r>
                  <a:rPr lang="en-GB" sz="4000" dirty="0" smtClean="0">
                    <a:latin typeface="Calibri" panose="020F0502020204030204" pitchFamily="34" charset="0"/>
                  </a:rPr>
                  <a:t>}</a:t>
                </a:r>
                <a:endParaRPr lang="sk-SK" sz="4000" dirty="0" smtClean="0">
                  <a:latin typeface="Calibri" panose="020F0502020204030204" pitchFamily="34" charset="0"/>
                </a:endParaRPr>
              </a:p>
              <a:p>
                <a:endParaRPr lang="sk-SK" sz="4200" dirty="0" smtClean="0">
                  <a:latin typeface="+mj-lt"/>
                </a:endParaRPr>
              </a:p>
              <a:p>
                <a:pPr lvl="1"/>
                <a:endParaRPr lang="sk-SK" sz="4200" dirty="0"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85392"/>
                <a:ext cx="9144000" cy="4939208"/>
              </a:xfrm>
              <a:blipFill rotWithShape="0">
                <a:blip r:embed="rId2"/>
                <a:stretch>
                  <a:fillRect l="-2067" t="-2466" r="-27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0569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Dilatácia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85392"/>
            <a:ext cx="9144000" cy="4939208"/>
          </a:xfrm>
        </p:spPr>
        <p:txBody>
          <a:bodyPr>
            <a:normAutofit/>
          </a:bodyPr>
          <a:lstStyle/>
          <a:p>
            <a:r>
              <a:rPr lang="sk-SK" sz="4400" dirty="0" smtClean="0">
                <a:latin typeface="Calibri" panose="020F0502020204030204" pitchFamily="34" charset="0"/>
              </a:rPr>
              <a:t>V obrazovom vyjadrení vyzerá príklad nasledovne:</a:t>
            </a:r>
          </a:p>
          <a:p>
            <a:endParaRPr lang="sk-SK" sz="4000" dirty="0" smtClean="0">
              <a:latin typeface="Calibri" panose="020F050202020403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034" y="2852936"/>
            <a:ext cx="6991211" cy="347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3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Dilatácia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85392"/>
            <a:ext cx="9144000" cy="4939208"/>
          </a:xfrm>
        </p:spPr>
        <p:txBody>
          <a:bodyPr>
            <a:normAutofit/>
          </a:bodyPr>
          <a:lstStyle/>
          <a:p>
            <a:r>
              <a:rPr lang="sk-SK" sz="4400" dirty="0" smtClean="0">
                <a:latin typeface="Calibri" panose="020F0502020204030204" pitchFamily="34" charset="0"/>
              </a:rPr>
              <a:t>Pri izotropnej dilatácii (iným </a:t>
            </a:r>
            <a:r>
              <a:rPr lang="sk-SK" sz="4400" dirty="0" err="1" smtClean="0">
                <a:latin typeface="Calibri" panose="020F0502020204030204" pitchFamily="34" charset="0"/>
              </a:rPr>
              <a:t>štruktu-rálnym</a:t>
            </a:r>
            <a:r>
              <a:rPr lang="sk-SK" sz="4400" dirty="0" smtClean="0">
                <a:latin typeface="Calibri" panose="020F0502020204030204" pitchFamily="34" charset="0"/>
              </a:rPr>
              <a:t> prvkom) je výsledok takýto:</a:t>
            </a:r>
          </a:p>
          <a:p>
            <a:endParaRPr lang="sk-SK" sz="4000" dirty="0" smtClean="0">
              <a:latin typeface="Calibri" panose="020F0502020204030204" pitchFamily="34" charset="0"/>
            </a:endParaRPr>
          </a:p>
          <a:p>
            <a:endParaRPr lang="sk-SK" sz="4200" dirty="0" smtClean="0">
              <a:latin typeface="+mj-lt"/>
            </a:endParaRPr>
          </a:p>
          <a:p>
            <a:pPr lvl="1"/>
            <a:endParaRPr lang="sk-SK" sz="4200" dirty="0">
              <a:latin typeface="Calibri" panose="020F050202020403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848093"/>
            <a:ext cx="7053314" cy="350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40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Dilatácia IV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13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85392"/>
                <a:ext cx="9144000" cy="5472608"/>
              </a:xfrm>
            </p:spPr>
            <p:txBody>
              <a:bodyPr>
                <a:normAutofit/>
              </a:bodyPr>
              <a:lstStyle/>
              <a:p>
                <a:r>
                  <a:rPr lang="sk-SK" sz="4400" dirty="0" smtClean="0">
                    <a:latin typeface="Calibri" panose="020F0502020204030204" pitchFamily="34" charset="0"/>
                  </a:rPr>
                  <a:t>Dilatácia je komutatívna, asociatívna a invariantná na posunutie</a:t>
                </a:r>
              </a:p>
              <a:p>
                <a:r>
                  <a:rPr lang="sk-SK" sz="4400" dirty="0" smtClean="0">
                    <a:latin typeface="Calibri" panose="020F0502020204030204" pitchFamily="34" charset="0"/>
                  </a:rPr>
                  <a:t>Možno ju tiež vyjadriť ako posunutie bodových množín, čo sa dá využiť na zrýchlenie výpočtu, lebo posunutie je jedna inštrukcia </a:t>
                </a:r>
              </a:p>
              <a:p>
                <a14:m>
                  <m:oMath xmlns:m="http://schemas.openxmlformats.org/officeDocument/2006/math">
                    <m:r>
                      <a:rPr lang="sk-SK" sz="4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⊕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⋃"/>
                        <m:supHide m:val="on"/>
                        <m:ctrlPr>
                          <a:rPr lang="sk-SK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sk-SK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sk-SK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sk-SK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sk-SK" sz="4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4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sk-SK" sz="4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e>
                    </m:nary>
                  </m:oMath>
                </a14:m>
                <a:endParaRPr lang="sk-SK" sz="4000" dirty="0" smtClean="0">
                  <a:latin typeface="Calibri" panose="020F0502020204030204" pitchFamily="34" charset="0"/>
                </a:endParaRPr>
              </a:p>
              <a:p>
                <a:endParaRPr lang="sk-SK" sz="4200" dirty="0" smtClean="0">
                  <a:latin typeface="+mj-lt"/>
                </a:endParaRPr>
              </a:p>
              <a:p>
                <a:pPr lvl="1"/>
                <a:endParaRPr lang="sk-SK" sz="4200" dirty="0"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85392"/>
                <a:ext cx="9144000" cy="5472608"/>
              </a:xfrm>
              <a:blipFill rotWithShape="0">
                <a:blip r:embed="rId2"/>
                <a:stretch>
                  <a:fillRect l="-2067" t="-2227" r="-39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4690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Dilatácia 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85392"/>
            <a:ext cx="9144000" cy="4939208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Príklad dilatácie, kde reprezentatívny bod nie je súčasťou štrukturálneho prvku</a:t>
            </a:r>
            <a:endParaRPr lang="sk-SK" sz="4000" dirty="0" smtClean="0">
              <a:latin typeface="Calibri" panose="020F0502020204030204" pitchFamily="34" charset="0"/>
            </a:endParaRPr>
          </a:p>
          <a:p>
            <a:endParaRPr lang="sk-SK" sz="4200" dirty="0" smtClean="0">
              <a:latin typeface="+mj-lt"/>
            </a:endParaRPr>
          </a:p>
          <a:p>
            <a:pPr lvl="1"/>
            <a:endParaRPr lang="sk-SK" sz="4200" dirty="0">
              <a:latin typeface="Calibri" panose="020F050202020403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87" y="3501008"/>
            <a:ext cx="8133025" cy="282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9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Dilatácia VI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85392"/>
            <a:ext cx="9144000" cy="4939208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Ešte dve ukážky dilatácie:</a:t>
            </a:r>
            <a:endParaRPr lang="sk-SK" sz="4000" dirty="0" smtClean="0">
              <a:latin typeface="Calibri" panose="020F0502020204030204" pitchFamily="34" charset="0"/>
            </a:endParaRPr>
          </a:p>
          <a:p>
            <a:endParaRPr lang="sk-SK" sz="4200" dirty="0" smtClean="0">
              <a:latin typeface="+mj-lt"/>
            </a:endParaRPr>
          </a:p>
          <a:p>
            <a:pPr lvl="1"/>
            <a:endParaRPr lang="sk-SK" sz="4200" dirty="0">
              <a:latin typeface="Calibri" panose="020F050202020403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84" y="2086285"/>
            <a:ext cx="9163084" cy="427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70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Dilatácia VII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85392"/>
            <a:ext cx="9144000" cy="4939208"/>
          </a:xfrm>
        </p:spPr>
        <p:txBody>
          <a:bodyPr>
            <a:normAutofit/>
          </a:bodyPr>
          <a:lstStyle/>
          <a:p>
            <a:endParaRPr lang="sk-SK" sz="4200" dirty="0" smtClean="0">
              <a:latin typeface="+mj-lt"/>
            </a:endParaRPr>
          </a:p>
          <a:p>
            <a:pPr lvl="1"/>
            <a:endParaRPr lang="sk-SK" sz="4200" dirty="0">
              <a:latin typeface="Calibri" panose="020F050202020403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803" y="1097219"/>
            <a:ext cx="6482393" cy="525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17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Erózia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85392"/>
                <a:ext cx="9144000" cy="5472608"/>
              </a:xfrm>
            </p:spPr>
            <p:txBody>
              <a:bodyPr>
                <a:normAutofit/>
              </a:bodyPr>
              <a:lstStyle/>
              <a:p>
                <a:r>
                  <a:rPr lang="sk-SK" sz="4400" dirty="0" smtClean="0">
                    <a:latin typeface="Calibri" panose="020F0502020204030204" pitchFamily="34" charset="0"/>
                  </a:rPr>
                  <a:t>Je založená na </a:t>
                </a:r>
                <a:r>
                  <a:rPr lang="sk-SK" sz="4400" dirty="0" err="1" smtClean="0">
                    <a:latin typeface="Calibri" panose="020F0502020204030204" pitchFamily="34" charset="0"/>
                  </a:rPr>
                  <a:t>Minkovského</a:t>
                </a:r>
                <a:r>
                  <a:rPr lang="sk-SK" sz="4400" dirty="0" smtClean="0">
                    <a:latin typeface="Calibri" panose="020F0502020204030204" pitchFamily="34" charset="0"/>
                  </a:rPr>
                  <a:t> </a:t>
                </a:r>
                <a:r>
                  <a:rPr lang="sk-SK" sz="4400" dirty="0" err="1" smtClean="0">
                    <a:latin typeface="Calibri" panose="020F0502020204030204" pitchFamily="34" charset="0"/>
                  </a:rPr>
                  <a:t>rozdieli</a:t>
                </a:r>
                <a:r>
                  <a:rPr lang="sk-SK" sz="4400" dirty="0" smtClean="0">
                    <a:latin typeface="Calibri" panose="020F0502020204030204" pitchFamily="34" charset="0"/>
                  </a:rPr>
                  <a:t> a je duálna k dilatácii (ale nie inverzná) </a:t>
                </a:r>
              </a:p>
              <a:p>
                <a14:m>
                  <m:oMath xmlns:m="http://schemas.openxmlformats.org/officeDocument/2006/math">
                    <m:r>
                      <a:rPr lang="sk-SK" sz="4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⊖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sk-SK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r>
                          <a:rPr lang="sk-SK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GB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sk-SK" sz="4000" i="1" dirty="0" smtClean="0">
                  <a:latin typeface="Calibri" panose="020F0502020204030204" pitchFamily="34" charset="0"/>
                </a:endParaRPr>
              </a:p>
              <a:p>
                <a:r>
                  <a:rPr lang="sk-SK" sz="4400" dirty="0" smtClean="0">
                    <a:latin typeface="Calibri" panose="020F0502020204030204" pitchFamily="34" charset="0"/>
                  </a:rPr>
                  <a:t>Ak </a:t>
                </a:r>
                <a:r>
                  <a:rPr lang="sk-SK" sz="4400" i="1" dirty="0" smtClean="0">
                    <a:latin typeface="Calibri" panose="020F0502020204030204" pitchFamily="34" charset="0"/>
                  </a:rPr>
                  <a:t>X </a:t>
                </a:r>
                <a:r>
                  <a:rPr lang="sk-SK" sz="4400" dirty="0" smtClean="0">
                    <a:latin typeface="Calibri" panose="020F0502020204030204" pitchFamily="34" charset="0"/>
                  </a:rPr>
                  <a:t>= </a:t>
                </a:r>
                <a:r>
                  <a:rPr lang="en-GB" sz="4400" dirty="0" smtClean="0">
                    <a:latin typeface="Calibri" panose="020F0502020204030204" pitchFamily="34" charset="0"/>
                  </a:rPr>
                  <a:t>{</a:t>
                </a:r>
                <a:r>
                  <a:rPr lang="sk-SK" sz="4400" dirty="0" smtClean="0">
                    <a:latin typeface="Calibri" panose="020F0502020204030204" pitchFamily="34" charset="0"/>
                  </a:rPr>
                  <a:t>(1,0), (1,1), (1,2), (2,2), (0,3), (1,3), (2,3), (3,3), (1,4)</a:t>
                </a:r>
                <a:r>
                  <a:rPr lang="en-GB" sz="4400" dirty="0" smtClean="0">
                    <a:latin typeface="Calibri" panose="020F0502020204030204" pitchFamily="34" charset="0"/>
                  </a:rPr>
                  <a:t>}</a:t>
                </a:r>
                <a:r>
                  <a:rPr lang="sk-SK" sz="4400" dirty="0" smtClean="0">
                    <a:latin typeface="Calibri" panose="020F0502020204030204" pitchFamily="34" charset="0"/>
                  </a:rPr>
                  <a:t> a </a:t>
                </a:r>
                <a:r>
                  <a:rPr lang="sk-SK" sz="4400" i="1" dirty="0" smtClean="0">
                    <a:latin typeface="Calibri" panose="020F0502020204030204" pitchFamily="34" charset="0"/>
                  </a:rPr>
                  <a:t>B </a:t>
                </a:r>
                <a:r>
                  <a:rPr lang="sk-SK" sz="4400" dirty="0" smtClean="0">
                    <a:latin typeface="Calibri" panose="020F0502020204030204" pitchFamily="34" charset="0"/>
                  </a:rPr>
                  <a:t>= </a:t>
                </a:r>
                <a:r>
                  <a:rPr lang="en-GB" sz="4400" dirty="0" smtClean="0">
                    <a:latin typeface="Calibri" panose="020F0502020204030204" pitchFamily="34" charset="0"/>
                  </a:rPr>
                  <a:t>{</a:t>
                </a:r>
                <a:r>
                  <a:rPr lang="sk-SK" sz="4400" dirty="0" smtClean="0">
                    <a:latin typeface="Calibri" panose="020F0502020204030204" pitchFamily="34" charset="0"/>
                  </a:rPr>
                  <a:t>(0,0), (1,0)</a:t>
                </a:r>
                <a:r>
                  <a:rPr lang="en-GB" sz="4400" dirty="0" smtClean="0">
                    <a:latin typeface="Calibri" panose="020F0502020204030204" pitchFamily="34" charset="0"/>
                  </a:rPr>
                  <a:t>}</a:t>
                </a:r>
                <a:r>
                  <a:rPr lang="sk-SK" sz="4400" dirty="0" smtClean="0">
                    <a:latin typeface="Calibri" panose="020F0502020204030204" pitchFamily="34" charset="0"/>
                  </a:rPr>
                  <a:t>, potom </a:t>
                </a:r>
                <a14:m>
                  <m:oMath xmlns:m="http://schemas.openxmlformats.org/officeDocument/2006/math">
                    <m:r>
                      <a:rPr lang="sk-SK" sz="44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sk-SK" sz="4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⊝</m:t>
                    </m:r>
                    <m:r>
                      <a:rPr lang="sk-SK" sz="4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sk-SK" sz="4400" dirty="0" smtClean="0">
                    <a:latin typeface="Calibri" panose="020F0502020204030204" pitchFamily="34" charset="0"/>
                  </a:rPr>
                  <a:t> = </a:t>
                </a:r>
                <a:r>
                  <a:rPr lang="en-GB" sz="4400" dirty="0" smtClean="0">
                    <a:latin typeface="Calibri" panose="020F0502020204030204" pitchFamily="34" charset="0"/>
                  </a:rPr>
                  <a:t>{</a:t>
                </a:r>
                <a:r>
                  <a:rPr lang="sk-SK" sz="4400" dirty="0" smtClean="0">
                    <a:latin typeface="Calibri" panose="020F0502020204030204" pitchFamily="34" charset="0"/>
                  </a:rPr>
                  <a:t>(</a:t>
                </a:r>
                <a:r>
                  <a:rPr lang="sk-SK" sz="4400" dirty="0">
                    <a:latin typeface="Calibri" panose="020F0502020204030204" pitchFamily="34" charset="0"/>
                  </a:rPr>
                  <a:t>0,3</a:t>
                </a:r>
                <a:r>
                  <a:rPr lang="sk-SK" sz="4400" dirty="0" smtClean="0">
                    <a:latin typeface="Calibri" panose="020F0502020204030204" pitchFamily="34" charset="0"/>
                  </a:rPr>
                  <a:t>), (1,3</a:t>
                </a:r>
                <a:r>
                  <a:rPr lang="sk-SK" sz="4400" dirty="0">
                    <a:latin typeface="Calibri" panose="020F0502020204030204" pitchFamily="34" charset="0"/>
                  </a:rPr>
                  <a:t>), </a:t>
                </a:r>
                <a:r>
                  <a:rPr lang="sk-SK" sz="4400" dirty="0" smtClean="0">
                    <a:latin typeface="Calibri" panose="020F0502020204030204" pitchFamily="34" charset="0"/>
                  </a:rPr>
                  <a:t>(2,3)</a:t>
                </a:r>
                <a:r>
                  <a:rPr lang="en-GB" sz="4400" dirty="0" smtClean="0">
                    <a:latin typeface="Calibri" panose="020F0502020204030204" pitchFamily="34" charset="0"/>
                  </a:rPr>
                  <a:t>}</a:t>
                </a:r>
                <a:endParaRPr lang="sk-SK" sz="4400" dirty="0" smtClean="0">
                  <a:latin typeface="Calibri" panose="020F0502020204030204" pitchFamily="34" charset="0"/>
                </a:endParaRPr>
              </a:p>
              <a:p>
                <a:endParaRPr lang="sk-SK" sz="4200" dirty="0" smtClean="0">
                  <a:latin typeface="+mj-lt"/>
                </a:endParaRPr>
              </a:p>
              <a:p>
                <a:pPr lvl="1"/>
                <a:endParaRPr lang="sk-SK" sz="4200" dirty="0"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85392"/>
                <a:ext cx="9144000" cy="5472608"/>
              </a:xfrm>
              <a:blipFill rotWithShape="0">
                <a:blip r:embed="rId2"/>
                <a:stretch>
                  <a:fillRect l="-2067" t="-2227" r="-22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144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Erózia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27848"/>
          </a:xfrm>
        </p:spPr>
        <p:txBody>
          <a:bodyPr>
            <a:normAutofit/>
          </a:bodyPr>
          <a:lstStyle/>
          <a:p>
            <a:r>
              <a:rPr lang="sk-SK" sz="4400" dirty="0" smtClean="0">
                <a:latin typeface="Calibri" panose="020F0502020204030204" pitchFamily="34" charset="0"/>
              </a:rPr>
              <a:t>Obrazovo vyjadrený príklad:</a:t>
            </a:r>
            <a:endParaRPr lang="sk-SK" sz="4400" dirty="0" smtClean="0">
              <a:latin typeface="Calibri" panose="020F0502020204030204" pitchFamily="34" charset="0"/>
            </a:endParaRPr>
          </a:p>
          <a:p>
            <a:endParaRPr lang="sk-SK" sz="4200" dirty="0" smtClean="0">
              <a:latin typeface="+mj-lt"/>
            </a:endParaRPr>
          </a:p>
          <a:p>
            <a:pPr lvl="1"/>
            <a:endParaRPr lang="sk-SK" sz="4200" dirty="0">
              <a:latin typeface="Calibri" panose="020F050202020403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66" y="1988840"/>
            <a:ext cx="8216379" cy="436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48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Erózia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85392"/>
            <a:ext cx="9144000" cy="4939208"/>
          </a:xfrm>
        </p:spPr>
        <p:txBody>
          <a:bodyPr>
            <a:normAutofit/>
          </a:bodyPr>
          <a:lstStyle/>
          <a:p>
            <a:r>
              <a:rPr lang="sk-SK" sz="4400" dirty="0" smtClean="0">
                <a:latin typeface="Calibri" panose="020F0502020204030204" pitchFamily="34" charset="0"/>
              </a:rPr>
              <a:t>Pri izotropnej erózii (iným </a:t>
            </a:r>
            <a:r>
              <a:rPr lang="sk-SK" sz="4400" dirty="0" err="1" smtClean="0">
                <a:latin typeface="Calibri" panose="020F0502020204030204" pitchFamily="34" charset="0"/>
              </a:rPr>
              <a:t>štruktu-rálnym</a:t>
            </a:r>
            <a:r>
              <a:rPr lang="sk-SK" sz="4400" dirty="0" smtClean="0">
                <a:latin typeface="Calibri" panose="020F0502020204030204" pitchFamily="34" charset="0"/>
              </a:rPr>
              <a:t> prvkom) je výsledok takýto:</a:t>
            </a:r>
          </a:p>
          <a:p>
            <a:endParaRPr lang="sk-SK" sz="4000" dirty="0" smtClean="0">
              <a:latin typeface="Calibri" panose="020F0502020204030204" pitchFamily="34" charset="0"/>
            </a:endParaRPr>
          </a:p>
          <a:p>
            <a:endParaRPr lang="sk-SK" sz="4200" dirty="0" smtClean="0">
              <a:latin typeface="+mj-lt"/>
            </a:endParaRPr>
          </a:p>
          <a:p>
            <a:pPr lvl="1"/>
            <a:endParaRPr lang="sk-SK" sz="4200" dirty="0">
              <a:latin typeface="Calibri" panose="020F050202020403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41" y="2884686"/>
            <a:ext cx="7067317" cy="347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41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Erózia IV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85392"/>
                <a:ext cx="9144000" cy="5472608"/>
              </a:xfrm>
            </p:spPr>
            <p:txBody>
              <a:bodyPr>
                <a:normAutofit/>
              </a:bodyPr>
              <a:lstStyle/>
              <a:p>
                <a:r>
                  <a:rPr lang="sk-SK" sz="4400" dirty="0" smtClean="0">
                    <a:latin typeface="Calibri" panose="020F0502020204030204" pitchFamily="34" charset="0"/>
                  </a:rPr>
                  <a:t>Erózia nie je komutatívna, ale je invariantná voči posunutiu</a:t>
                </a:r>
              </a:p>
              <a:p>
                <a:r>
                  <a:rPr lang="sk-SK" sz="4400" dirty="0" smtClean="0">
                    <a:latin typeface="Calibri" panose="020F0502020204030204" pitchFamily="34" charset="0"/>
                  </a:rPr>
                  <a:t>Možno ju tiež vyjadriť ako posunutie bodových množín nasledovne</a:t>
                </a:r>
              </a:p>
              <a:p>
                <a14:m>
                  <m:oMath xmlns:m="http://schemas.openxmlformats.org/officeDocument/2006/math">
                    <m:r>
                      <a:rPr lang="sk-SK" sz="4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⊖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⋂"/>
                        <m:supHide m:val="on"/>
                        <m:ctrlPr>
                          <a:rPr lang="sk-SK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sk-SK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sk-SK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sk-SK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sk-SK" sz="4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4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sk-SK" sz="4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sk-SK" sz="4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e>
                    </m:nary>
                  </m:oMath>
                </a14:m>
                <a:endParaRPr lang="sk-SK" sz="4000" dirty="0" smtClean="0">
                  <a:latin typeface="Calibri" panose="020F0502020204030204" pitchFamily="34" charset="0"/>
                </a:endParaRPr>
              </a:p>
              <a:p>
                <a:r>
                  <a:rPr lang="sk-SK" sz="4400" dirty="0" smtClean="0">
                    <a:latin typeface="Calibri" panose="020F0502020204030204" pitchFamily="34" charset="0"/>
                  </a:rPr>
                  <a:t>Pomocou erózie a odčítania dostane-</a:t>
                </a:r>
                <a:r>
                  <a:rPr lang="sk-SK" sz="4400" dirty="0" err="1" smtClean="0">
                    <a:latin typeface="Calibri" panose="020F0502020204030204" pitchFamily="34" charset="0"/>
                  </a:rPr>
                  <a:t>me</a:t>
                </a:r>
                <a:r>
                  <a:rPr lang="sk-SK" sz="4400" dirty="0" smtClean="0">
                    <a:latin typeface="Calibri" panose="020F0502020204030204" pitchFamily="34" charset="0"/>
                  </a:rPr>
                  <a:t> hranicu obrazu </a:t>
                </a:r>
                <a14:m>
                  <m:oMath xmlns:m="http://schemas.openxmlformats.org/officeDocument/2006/math">
                    <m:r>
                      <a:rPr lang="sk-SK" sz="4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4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sk-SK" sz="4800" b="0" i="1" smtClean="0">
                        <a:latin typeface="Cambria Math" panose="02040503050406030204" pitchFamily="18" charset="0"/>
                      </a:rPr>
                      <m:t>−(</m:t>
                    </m:r>
                    <m:r>
                      <a:rPr lang="sk-SK" sz="44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sk-SK" sz="4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⊖</m:t>
                    </m:r>
                    <m:r>
                      <a:rPr lang="sk-SK" sz="4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sk-SK" sz="4400" dirty="0" smtClean="0">
                    <a:latin typeface="Calibri" panose="020F0502020204030204" pitchFamily="34" charset="0"/>
                  </a:rPr>
                  <a:t>)</a:t>
                </a:r>
              </a:p>
              <a:p>
                <a:endParaRPr lang="sk-SK" sz="4200" dirty="0" smtClean="0">
                  <a:latin typeface="+mj-lt"/>
                </a:endParaRPr>
              </a:p>
              <a:p>
                <a:pPr lvl="1"/>
                <a:endParaRPr lang="sk-SK" sz="4200" dirty="0"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85392"/>
                <a:ext cx="9144000" cy="5472608"/>
              </a:xfrm>
              <a:blipFill rotWithShape="0">
                <a:blip r:embed="rId2"/>
                <a:stretch>
                  <a:fillRect l="-2067" t="-222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9345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Erózia 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85392"/>
            <a:ext cx="9144000" cy="5472608"/>
          </a:xfrm>
        </p:spPr>
        <p:txBody>
          <a:bodyPr>
            <a:normAutofit/>
          </a:bodyPr>
          <a:lstStyle/>
          <a:p>
            <a:endParaRPr lang="sk-SK" sz="4200" dirty="0" smtClean="0">
              <a:latin typeface="+mj-lt"/>
            </a:endParaRPr>
          </a:p>
          <a:p>
            <a:pPr lvl="1"/>
            <a:endParaRPr lang="sk-SK" sz="4200" dirty="0">
              <a:latin typeface="Calibri" panose="020F050202020403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45" y="1941828"/>
            <a:ext cx="9156045" cy="441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7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Erózia VI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85392"/>
            <a:ext cx="9144000" cy="4939208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Ešte dve ukážky erózie:</a:t>
            </a:r>
            <a:endParaRPr lang="sk-SK" sz="4000" dirty="0" smtClean="0">
              <a:latin typeface="Calibri" panose="020F0502020204030204" pitchFamily="34" charset="0"/>
            </a:endParaRPr>
          </a:p>
          <a:p>
            <a:endParaRPr lang="sk-SK" sz="4200" dirty="0" smtClean="0">
              <a:latin typeface="+mj-lt"/>
            </a:endParaRPr>
          </a:p>
          <a:p>
            <a:pPr lvl="1"/>
            <a:endParaRPr lang="sk-SK" sz="4200" dirty="0">
              <a:latin typeface="Calibri" panose="020F050202020403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0889"/>
            <a:ext cx="9158892" cy="393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79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Erózia VII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85392"/>
            <a:ext cx="9144000" cy="4939208"/>
          </a:xfrm>
        </p:spPr>
        <p:txBody>
          <a:bodyPr>
            <a:normAutofit/>
          </a:bodyPr>
          <a:lstStyle/>
          <a:p>
            <a:endParaRPr lang="sk-SK" sz="4200" dirty="0" smtClean="0">
              <a:latin typeface="+mj-lt"/>
            </a:endParaRPr>
          </a:p>
          <a:p>
            <a:pPr lvl="1"/>
            <a:endParaRPr lang="sk-SK" sz="4200" dirty="0">
              <a:latin typeface="Calibri" panose="020F050202020403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21" y="1228502"/>
            <a:ext cx="9223622" cy="512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Otvorenie a uzavretie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24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385392"/>
                <a:ext cx="9144000" cy="5472608"/>
              </a:xfrm>
            </p:spPr>
            <p:txBody>
              <a:bodyPr>
                <a:normAutofit/>
              </a:bodyPr>
              <a:lstStyle/>
              <a:p>
                <a:r>
                  <a:rPr lang="sk-SK" sz="4000" b="1" dirty="0" smtClean="0">
                    <a:latin typeface="Calibri" panose="020F0502020204030204" pitchFamily="34" charset="0"/>
                  </a:rPr>
                  <a:t>Otvorenie </a:t>
                </a:r>
                <a:r>
                  <a:rPr lang="sk-SK" sz="4000" dirty="0" smtClean="0">
                    <a:latin typeface="Calibri" panose="020F0502020204030204" pitchFamily="34" charset="0"/>
                  </a:rPr>
                  <a:t>je erózia, za ktorou nasleduje dilatácia </a:t>
                </a:r>
                <a14:m>
                  <m:oMath xmlns:m="http://schemas.openxmlformats.org/officeDocument/2006/math">
                    <m:r>
                      <a:rPr lang="sk-SK" sz="4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∘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=(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⊖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)⨁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sk-SK" sz="4000" b="1" dirty="0" smtClean="0">
                  <a:latin typeface="Calibri" panose="020F0502020204030204" pitchFamily="34" charset="0"/>
                </a:endParaRPr>
              </a:p>
              <a:p>
                <a:r>
                  <a:rPr lang="sk-SK" sz="4000" b="1" dirty="0" smtClean="0">
                    <a:latin typeface="+mj-lt"/>
                  </a:rPr>
                  <a:t>Uzavretie</a:t>
                </a:r>
                <a:r>
                  <a:rPr lang="sk-SK" sz="4000" dirty="0" smtClean="0">
                    <a:latin typeface="+mj-lt"/>
                  </a:rPr>
                  <a:t> je dilatácia, za ktorou nasleduje erózia </a:t>
                </a:r>
                <a14:m>
                  <m:oMath xmlns:m="http://schemas.openxmlformats.org/officeDocument/2006/math">
                    <m:r>
                      <a:rPr lang="sk-SK" sz="4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sk-SK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sk-SK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sk-SK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⊕</m:t>
                        </m:r>
                        <m:r>
                          <a:rPr lang="sk-SK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⊝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sk-SK" sz="4000" b="0" dirty="0" smtClean="0">
                  <a:latin typeface="+mj-lt"/>
                  <a:ea typeface="Cambria Math" panose="02040503050406030204" pitchFamily="18" charset="0"/>
                </a:endParaRPr>
              </a:p>
              <a:p>
                <a:r>
                  <a:rPr lang="sk-SK" sz="4000" dirty="0" smtClean="0">
                    <a:latin typeface="+mj-lt"/>
                  </a:rPr>
                  <a:t>Obe operácie sú </a:t>
                </a:r>
                <a:r>
                  <a:rPr lang="sk-SK" sz="4000" dirty="0" err="1" smtClean="0">
                    <a:latin typeface="+mj-lt"/>
                  </a:rPr>
                  <a:t>idempotentné</a:t>
                </a:r>
                <a:r>
                  <a:rPr lang="sk-SK" sz="4000" dirty="0" smtClean="0">
                    <a:latin typeface="+mj-lt"/>
                  </a:rPr>
                  <a:t>, t.j. ich opätovná aplikácia nemení pôvodný výsledok </a:t>
                </a:r>
                <a:endParaRPr lang="sk-SK" sz="4000" dirty="0" smtClean="0">
                  <a:latin typeface="+mj-lt"/>
                </a:endParaRPr>
              </a:p>
              <a:p>
                <a:pPr lvl="1"/>
                <a:endParaRPr lang="sk-SK" sz="4200" dirty="0"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85392"/>
                <a:ext cx="9144000" cy="5472608"/>
              </a:xfrm>
              <a:blipFill rotWithShape="0">
                <a:blip r:embed="rId2"/>
                <a:stretch>
                  <a:fillRect l="-1800" t="-2004" r="-22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3536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Otvorenie a uzavretie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25</a:t>
            </a:fld>
            <a:endParaRPr lang="en-US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" y="1451898"/>
            <a:ext cx="5420481" cy="2572109"/>
          </a:xfr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571" y="4147182"/>
            <a:ext cx="5401429" cy="26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Otvorenie a uzavretie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r>
              <a:rPr lang="sk-SK" sz="4000" b="1" dirty="0" smtClean="0">
                <a:latin typeface="Calibri" panose="020F0502020204030204" pitchFamily="34" charset="0"/>
              </a:rPr>
              <a:t>Otvorenie                                                      </a:t>
            </a:r>
            <a:r>
              <a:rPr lang="sk-SK" sz="4000" dirty="0" smtClean="0">
                <a:latin typeface="Calibri" panose="020F0502020204030204" pitchFamily="34" charset="0"/>
              </a:rPr>
              <a:t>na tom                                                       istom </a:t>
            </a:r>
            <a:r>
              <a:rPr lang="sk-SK" sz="4000" dirty="0" err="1" smtClean="0">
                <a:latin typeface="Calibri" panose="020F0502020204030204" pitchFamily="34" charset="0"/>
              </a:rPr>
              <a:t>objek</a:t>
            </a:r>
            <a:r>
              <a:rPr lang="sk-SK" sz="4000" dirty="0" smtClean="0">
                <a:latin typeface="Calibri" panose="020F0502020204030204" pitchFamily="34" charset="0"/>
              </a:rPr>
              <a:t>-                                                         </a:t>
            </a:r>
            <a:r>
              <a:rPr lang="sk-SK" sz="4000" dirty="0" err="1" smtClean="0">
                <a:latin typeface="Calibri" panose="020F0502020204030204" pitchFamily="34" charset="0"/>
              </a:rPr>
              <a:t>te</a:t>
            </a:r>
            <a:endParaRPr lang="sk-SK" sz="4000" dirty="0" smtClean="0">
              <a:latin typeface="+mj-lt"/>
            </a:endParaRPr>
          </a:p>
          <a:p>
            <a:pPr lvl="1"/>
            <a:endParaRPr lang="sk-SK" sz="4200" dirty="0">
              <a:latin typeface="Calibri" panose="020F050202020403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244431"/>
            <a:ext cx="6084168" cy="561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85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Otvorenie a uzavretie IV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85392"/>
            <a:ext cx="9144000" cy="5472608"/>
          </a:xfrm>
        </p:spPr>
        <p:txBody>
          <a:bodyPr>
            <a:normAutofit/>
          </a:bodyPr>
          <a:lstStyle/>
          <a:p>
            <a:r>
              <a:rPr lang="sk-SK" sz="4000" b="1" dirty="0" smtClean="0">
                <a:latin typeface="Calibri" panose="020F0502020204030204" pitchFamily="34" charset="0"/>
              </a:rPr>
              <a:t>Uzavret</a:t>
            </a:r>
            <a:r>
              <a:rPr lang="sk-SK" sz="4000" b="1" dirty="0" smtClean="0">
                <a:latin typeface="Calibri" panose="020F0502020204030204" pitchFamily="34" charset="0"/>
              </a:rPr>
              <a:t>ie </a:t>
            </a:r>
            <a:r>
              <a:rPr lang="sk-SK" sz="4000" dirty="0" smtClean="0">
                <a:latin typeface="Calibri" panose="020F0502020204030204" pitchFamily="34" charset="0"/>
              </a:rPr>
              <a:t>na tom istom objekte</a:t>
            </a:r>
            <a:endParaRPr lang="sk-SK" sz="4000" dirty="0" smtClean="0">
              <a:latin typeface="+mj-lt"/>
            </a:endParaRPr>
          </a:p>
          <a:p>
            <a:pPr lvl="1"/>
            <a:endParaRPr lang="sk-SK" sz="4200" dirty="0">
              <a:latin typeface="Calibri" panose="020F050202020403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200" y="2008933"/>
            <a:ext cx="7525800" cy="484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24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Použitie morfologických operácií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85392"/>
            <a:ext cx="9144000" cy="5472608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Morfologická filtrácia:</a:t>
            </a:r>
          </a:p>
          <a:p>
            <a:endParaRPr lang="sk-SK" sz="4000" dirty="0" smtClean="0">
              <a:latin typeface="+mj-lt"/>
            </a:endParaRPr>
          </a:p>
          <a:p>
            <a:pPr lvl="1"/>
            <a:endParaRPr lang="sk-SK" sz="4200" dirty="0">
              <a:latin typeface="Calibri" panose="020F050202020403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48" y="2060848"/>
            <a:ext cx="8003503" cy="429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95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Použitie morfologických operácií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85392"/>
            <a:ext cx="9144000" cy="5472608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Morfologická segmentácia:</a:t>
            </a:r>
          </a:p>
          <a:p>
            <a:endParaRPr lang="sk-SK" sz="4000" dirty="0" smtClean="0">
              <a:latin typeface="+mj-lt"/>
            </a:endParaRPr>
          </a:p>
          <a:p>
            <a:pPr lvl="1"/>
            <a:endParaRPr lang="sk-SK" sz="4200" dirty="0">
              <a:latin typeface="Calibri" panose="020F050202020403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93" y="2060847"/>
            <a:ext cx="8289213" cy="429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60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err="1" smtClean="0"/>
              <a:t>Šedotónové</a:t>
            </a:r>
            <a:r>
              <a:rPr lang="sk-SK" sz="5400" dirty="0" smtClean="0"/>
              <a:t> morfologické operácie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85392"/>
            <a:ext cx="9144000" cy="5472608"/>
          </a:xfrm>
        </p:spPr>
        <p:txBody>
          <a:bodyPr>
            <a:normAutofit/>
          </a:bodyPr>
          <a:lstStyle/>
          <a:p>
            <a:r>
              <a:rPr lang="sk-SK" sz="4400" dirty="0" smtClean="0">
                <a:latin typeface="Calibri" panose="020F0502020204030204" pitchFamily="34" charset="0"/>
              </a:rPr>
              <a:t>Definujú sa pomocou povrchu funkcie (to sú maximálne hodnoty funkcie) a tzv. </a:t>
            </a:r>
            <a:r>
              <a:rPr lang="sk-SK" sz="4400" dirty="0" err="1" smtClean="0">
                <a:latin typeface="Calibri" panose="020F0502020204030204" pitchFamily="34" charset="0"/>
              </a:rPr>
              <a:t>umbry</a:t>
            </a:r>
            <a:r>
              <a:rPr lang="sk-SK" sz="4400" dirty="0" smtClean="0">
                <a:latin typeface="Calibri" panose="020F0502020204030204" pitchFamily="34" charset="0"/>
              </a:rPr>
              <a:t> (to je priestor pod nimi)</a:t>
            </a:r>
          </a:p>
          <a:p>
            <a:r>
              <a:rPr lang="sk-SK" sz="4400" dirty="0" smtClean="0">
                <a:latin typeface="Calibri" panose="020F0502020204030204" pitchFamily="34" charset="0"/>
              </a:rPr>
              <a:t>Pomocou týchto pojmov</a:t>
            </a:r>
            <a:r>
              <a:rPr lang="sk-SK" sz="4400" dirty="0" smtClean="0">
                <a:latin typeface="Calibri" panose="020F0502020204030204" pitchFamily="34" charset="0"/>
              </a:rPr>
              <a:t> sa prevedie definícia </a:t>
            </a:r>
            <a:r>
              <a:rPr lang="sk-SK" sz="4400" dirty="0" err="1" smtClean="0">
                <a:latin typeface="Calibri" panose="020F0502020204030204" pitchFamily="34" charset="0"/>
              </a:rPr>
              <a:t>šedotónovej</a:t>
            </a:r>
            <a:r>
              <a:rPr lang="sk-SK" sz="4400" dirty="0" smtClean="0">
                <a:latin typeface="Calibri" panose="020F0502020204030204" pitchFamily="34" charset="0"/>
              </a:rPr>
              <a:t> erózie a </a:t>
            </a:r>
            <a:r>
              <a:rPr lang="sk-SK" sz="4400" dirty="0" err="1" smtClean="0">
                <a:latin typeface="Calibri" panose="020F0502020204030204" pitchFamily="34" charset="0"/>
              </a:rPr>
              <a:t>dilatá-cie</a:t>
            </a:r>
            <a:r>
              <a:rPr lang="sk-SK" sz="4400" dirty="0" smtClean="0">
                <a:latin typeface="Calibri" panose="020F0502020204030204" pitchFamily="34" charset="0"/>
              </a:rPr>
              <a:t> na definíciu cez binárnu eróziu a dilatáciu</a:t>
            </a:r>
            <a:endParaRPr lang="sk-SK" sz="4400" dirty="0" smtClean="0">
              <a:latin typeface="+mj-lt"/>
            </a:endParaRPr>
          </a:p>
          <a:p>
            <a:pPr lvl="1"/>
            <a:endParaRPr lang="sk-SK" sz="4200" dirty="0">
              <a:latin typeface="Calibri" panose="020F050202020403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408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err="1" smtClean="0"/>
              <a:t>Šedotónové</a:t>
            </a:r>
            <a:r>
              <a:rPr lang="sk-SK" sz="5400" dirty="0" smtClean="0"/>
              <a:t> morfologické operácie 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85392"/>
            <a:ext cx="9144000" cy="5472608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Morfologická filtrácia: a) bunky v </a:t>
            </a:r>
            <a:r>
              <a:rPr lang="sk-SK" sz="4000" dirty="0" err="1" smtClean="0">
                <a:latin typeface="Calibri" panose="020F0502020204030204" pitchFamily="34" charset="0"/>
              </a:rPr>
              <a:t>mikro-skopickom</a:t>
            </a:r>
            <a:r>
              <a:rPr lang="sk-SK" sz="4000" dirty="0" smtClean="0">
                <a:latin typeface="Calibri" panose="020F0502020204030204" pitchFamily="34" charset="0"/>
              </a:rPr>
              <a:t> obraze so šumom b) </a:t>
            </a:r>
            <a:r>
              <a:rPr lang="sk-SK" sz="4000" dirty="0" err="1" smtClean="0">
                <a:latin typeface="Calibri" panose="020F0502020204030204" pitchFamily="34" charset="0"/>
              </a:rPr>
              <a:t>erodo-vaný</a:t>
            </a:r>
            <a:r>
              <a:rPr lang="sk-SK" sz="4000" dirty="0" smtClean="0">
                <a:latin typeface="Calibri" panose="020F0502020204030204" pitchFamily="34" charset="0"/>
              </a:rPr>
              <a:t> obraz c) dilatácia </a:t>
            </a:r>
            <a:r>
              <a:rPr lang="sk-SK" sz="4000" dirty="0">
                <a:latin typeface="Calibri" panose="020F0502020204030204" pitchFamily="34" charset="0"/>
              </a:rPr>
              <a:t>o</a:t>
            </a:r>
            <a:r>
              <a:rPr lang="sk-SK" sz="4000" dirty="0" smtClean="0">
                <a:latin typeface="Calibri" panose="020F0502020204030204" pitchFamily="34" charset="0"/>
              </a:rPr>
              <a:t>brazu z b) – šum zmizol d) rekonštruované bunky</a:t>
            </a:r>
            <a:endParaRPr lang="sk-SK" sz="4000" dirty="0" smtClean="0">
              <a:latin typeface="+mj-lt"/>
            </a:endParaRPr>
          </a:p>
          <a:p>
            <a:pPr lvl="1"/>
            <a:endParaRPr lang="sk-SK" sz="4200" dirty="0">
              <a:latin typeface="Calibri" panose="020F050202020403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7345"/>
            <a:ext cx="9144000" cy="242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62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Využitie morfologických operácií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Rozponávanie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85392"/>
            <a:ext cx="9144000" cy="5472608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Získanie hranice</a:t>
            </a:r>
          </a:p>
          <a:p>
            <a:r>
              <a:rPr lang="sk-SK" sz="4000" dirty="0" smtClean="0">
                <a:latin typeface="Calibri" panose="020F0502020204030204" pitchFamily="34" charset="0"/>
              </a:rPr>
              <a:t>Morfologická filtrácia</a:t>
            </a:r>
          </a:p>
          <a:p>
            <a:r>
              <a:rPr lang="sk-SK" sz="4000" dirty="0" smtClean="0">
                <a:latin typeface="Calibri" panose="020F0502020204030204" pitchFamily="34" charset="0"/>
              </a:rPr>
              <a:t>Morfologická segmentácia</a:t>
            </a:r>
          </a:p>
          <a:p>
            <a:r>
              <a:rPr lang="sk-SK" sz="4000" dirty="0" smtClean="0">
                <a:latin typeface="Calibri" panose="020F0502020204030204" pitchFamily="34" charset="0"/>
              </a:rPr>
              <a:t>Získanie kostry oblasti</a:t>
            </a:r>
          </a:p>
          <a:p>
            <a:r>
              <a:rPr lang="sk-SK" sz="4000" dirty="0" smtClean="0">
                <a:latin typeface="+mj-lt"/>
              </a:rPr>
              <a:t>Rozdelenie oblasti na                              časti pomocou erózie </a:t>
            </a:r>
            <a:endParaRPr lang="sk-SK" sz="4000" dirty="0" smtClean="0">
              <a:latin typeface="+mj-lt"/>
            </a:endParaRPr>
          </a:p>
          <a:p>
            <a:pPr lvl="1"/>
            <a:endParaRPr lang="sk-SK" sz="4200" dirty="0">
              <a:latin typeface="Calibri" panose="020F050202020403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9231" y="4365104"/>
            <a:ext cx="4334769" cy="1320796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78" y="5548648"/>
            <a:ext cx="1331639" cy="130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40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1718</TotalTime>
  <Words>861</Words>
  <Application>Microsoft Office PowerPoint</Application>
  <PresentationFormat>Prezentácia na obrazovke (4:3)</PresentationFormat>
  <Paragraphs>155</Paragraphs>
  <Slides>32</Slides>
  <Notes>2</Notes>
  <HiddenSlides>0</HiddenSlides>
  <MMClips>0</MMClips>
  <ScaleCrop>false</ScaleCrop>
  <HeadingPairs>
    <vt:vector size="8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32</vt:i4>
      </vt:variant>
    </vt:vector>
  </HeadingPairs>
  <TitlesOfParts>
    <vt:vector size="39" baseType="lpstr">
      <vt:lpstr>Arial</vt:lpstr>
      <vt:lpstr>Calibri</vt:lpstr>
      <vt:lpstr>Cambria Math</vt:lpstr>
      <vt:lpstr>Constantia</vt:lpstr>
      <vt:lpstr>Wingdings 2</vt:lpstr>
      <vt:lpstr>Flow</vt:lpstr>
      <vt:lpstr>Microsoft Equation 3.0</vt:lpstr>
      <vt:lpstr>Základy počítačovej grafiky  a spracovania obrazu</vt:lpstr>
      <vt:lpstr>Matematická morfológia</vt:lpstr>
      <vt:lpstr>Matematická morfológia II</vt:lpstr>
      <vt:lpstr>Využitie morfológie</vt:lpstr>
      <vt:lpstr>Bodová množina</vt:lpstr>
      <vt:lpstr>Posunutie bodovej množiny</vt:lpstr>
      <vt:lpstr>Morfologické operácie</vt:lpstr>
      <vt:lpstr>Morfologické operácie II</vt:lpstr>
      <vt:lpstr>Morfologické operácie III</vt:lpstr>
      <vt:lpstr>Dilatácia</vt:lpstr>
      <vt:lpstr>Dilatácia II</vt:lpstr>
      <vt:lpstr>Dilatácia III</vt:lpstr>
      <vt:lpstr>Dilatácia IV</vt:lpstr>
      <vt:lpstr>Dilatácia V</vt:lpstr>
      <vt:lpstr>Dilatácia VI</vt:lpstr>
      <vt:lpstr>Dilatácia VII</vt:lpstr>
      <vt:lpstr>Erózia</vt:lpstr>
      <vt:lpstr>Erózia II</vt:lpstr>
      <vt:lpstr>Erózia III</vt:lpstr>
      <vt:lpstr>Erózia IV</vt:lpstr>
      <vt:lpstr>Erózia V</vt:lpstr>
      <vt:lpstr>Erózia VI</vt:lpstr>
      <vt:lpstr>Erózia VII</vt:lpstr>
      <vt:lpstr>Otvorenie a uzavretie</vt:lpstr>
      <vt:lpstr>Otvorenie a uzavretie II</vt:lpstr>
      <vt:lpstr>Otvorenie a uzavretie III</vt:lpstr>
      <vt:lpstr>Otvorenie a uzavretie IV</vt:lpstr>
      <vt:lpstr>Použitie morfologických operácií</vt:lpstr>
      <vt:lpstr>Použitie morfologických operácií</vt:lpstr>
      <vt:lpstr>Šedotónové morfologické operácie</vt:lpstr>
      <vt:lpstr>Šedotónové morfologické operácie </vt:lpstr>
      <vt:lpstr>Využitie morfologických operácií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133</cp:revision>
  <dcterms:created xsi:type="dcterms:W3CDTF">2015-07-27T05:27:08Z</dcterms:created>
  <dcterms:modified xsi:type="dcterms:W3CDTF">2016-05-01T23:16:01Z</dcterms:modified>
</cp:coreProperties>
</file>