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4"/>
  </p:notesMasterIdLst>
  <p:sldIdLst>
    <p:sldId id="256" r:id="rId2"/>
    <p:sldId id="257" r:id="rId3"/>
    <p:sldId id="329" r:id="rId4"/>
    <p:sldId id="304" r:id="rId5"/>
    <p:sldId id="312" r:id="rId6"/>
    <p:sldId id="259" r:id="rId7"/>
    <p:sldId id="260" r:id="rId8"/>
    <p:sldId id="262" r:id="rId9"/>
    <p:sldId id="263" r:id="rId10"/>
    <p:sldId id="273" r:id="rId11"/>
    <p:sldId id="265" r:id="rId12"/>
    <p:sldId id="266" r:id="rId13"/>
    <p:sldId id="275" r:id="rId14"/>
    <p:sldId id="276" r:id="rId15"/>
    <p:sldId id="277" r:id="rId16"/>
    <p:sldId id="278" r:id="rId17"/>
    <p:sldId id="272" r:id="rId18"/>
    <p:sldId id="281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283" r:id="rId29"/>
    <p:sldId id="284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30" r:id="rId46"/>
    <p:sldId id="286" r:id="rId47"/>
    <p:sldId id="310" r:id="rId48"/>
    <p:sldId id="289" r:id="rId49"/>
    <p:sldId id="298" r:id="rId50"/>
    <p:sldId id="300" r:id="rId51"/>
    <p:sldId id="302" r:id="rId52"/>
    <p:sldId id="30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9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92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29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My vidíme mačku ale počítač vidí jednotlivé </a:t>
            </a:r>
            <a:r>
              <a:rPr lang="sk-SK" dirty="0" err="1" smtClean="0"/>
              <a:t>pixle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6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24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94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40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19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01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Ten rámec je dostatočne široký.</a:t>
            </a:r>
            <a:r>
              <a:rPr lang="sk-SK" baseline="0" dirty="0" smtClean="0"/>
              <a:t> Môže to byť rozpoznávanie jedla, určovanie počtu kalórií v jedle. Je to ľubovoľná úloha, kde sú k dispozícii obrazy objektov a k nim označenie triedy, do ktorej patria. V časti aplikácie si o tom povieme viac.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70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5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EFD44-12C7-4979-9115-070A4F7E0C8E}" type="datetime1">
              <a:rPr lang="en-US" smtClean="0"/>
              <a:t>9/22/2020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61E2E263-F830-404A-887D-316D5B9B0E96}" type="datetime1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6FDF-E3D6-4A48-B6C0-8B8D47719347}" type="datetime1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1E34-0148-4795-9B96-82C478954F1A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AB3F-56A5-43B9-B7DD-6FD7FC0F3B08}" type="datetime1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29C7-2CC7-4E48-9AE5-FF2CE540B39B}" type="datetime1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1AAB-257E-4FAE-8EDF-E074AB1B62FB}" type="datetime1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3A13-CBC7-481D-B278-463E709D6A55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8320-2D13-4D1C-9CA9-42D1B2450189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C24C-EFAC-4EBA-9271-26DD7F714A1B}" type="datetime1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FB5E-3722-4308-A6A4-B72DE8E275EA}" type="datetime1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F2BEBF-9A99-4C00-9052-6282C847160A}" type="datetime1">
              <a:rPr lang="en-US" smtClean="0"/>
              <a:t>9/22/2020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lan.ftacnik@uniba.s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ilanft@gmail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Úvod do spracovania obrazu</a:t>
            </a:r>
            <a:endParaRPr lang="sk-SK" sz="3200" dirty="0" smtClean="0"/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Kontakty</a:t>
            </a:r>
            <a:r>
              <a:rPr lang="en-US" sz="5400" dirty="0" smtClean="0"/>
              <a:t> </a:t>
            </a:r>
            <a:r>
              <a:rPr lang="sk-SK" sz="5400" dirty="0" smtClean="0"/>
              <a:t>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+mj-lt"/>
              </a:rPr>
              <a:t>Doc. RNDr. Milan Ftáčnik, CSc. (</a:t>
            </a:r>
            <a:r>
              <a:rPr lang="en-US" sz="4000" dirty="0" smtClean="0">
                <a:latin typeface="+mj-lt"/>
              </a:rPr>
              <a:t>M</a:t>
            </a:r>
            <a:r>
              <a:rPr lang="sk-SK" sz="4000" dirty="0" smtClean="0">
                <a:latin typeface="+mj-lt"/>
              </a:rPr>
              <a:t>159 a I4)</a:t>
            </a:r>
            <a:endParaRPr lang="en-US" sz="4000" dirty="0" smtClean="0">
              <a:latin typeface="+mj-lt"/>
            </a:endParaRPr>
          </a:p>
          <a:p>
            <a:pPr lvl="1"/>
            <a:r>
              <a:rPr lang="en-US" sz="4000" dirty="0" smtClean="0"/>
              <a:t>www.sccg.sk/~ftacnik</a:t>
            </a:r>
            <a:endParaRPr lang="sk-SK" sz="3800" dirty="0" smtClean="0">
              <a:latin typeface="+mj-lt"/>
            </a:endParaRPr>
          </a:p>
          <a:p>
            <a:pPr lvl="1"/>
            <a:r>
              <a:rPr lang="sk-SK" sz="3600" dirty="0" smtClean="0">
                <a:latin typeface="+mj-lt"/>
                <a:hlinkClick r:id="rId3"/>
              </a:rPr>
              <a:t>milan.ftacnik@uniba.sk</a:t>
            </a:r>
            <a:endParaRPr lang="sk-SK" sz="3600" dirty="0" smtClean="0">
              <a:latin typeface="+mj-lt"/>
            </a:endParaRPr>
          </a:p>
          <a:p>
            <a:pPr lvl="1"/>
            <a:r>
              <a:rPr lang="sk-SK" sz="3600" dirty="0" smtClean="0">
                <a:latin typeface="+mj-lt"/>
                <a:hlinkClick r:id="rId4"/>
              </a:rPr>
              <a:t>milanft@gmail.com</a:t>
            </a:r>
            <a:endParaRPr lang="en-US" sz="3600" dirty="0" smtClean="0">
              <a:latin typeface="+mj-lt"/>
            </a:endParaRPr>
          </a:p>
          <a:p>
            <a:pPr lvl="1"/>
            <a:r>
              <a:rPr lang="sk-SK" sz="3600" dirty="0" smtClean="0">
                <a:latin typeface="+mj-lt"/>
              </a:rPr>
              <a:t>Konzultácie: Streda od 11:30 do 13:00</a:t>
            </a:r>
            <a:endParaRPr lang="en-US" sz="3600" dirty="0" smtClean="0">
              <a:latin typeface="+mj-lt"/>
            </a:endParaRPr>
          </a:p>
          <a:p>
            <a:pPr lvl="1"/>
            <a:endParaRPr lang="sk-SK" sz="2000" dirty="0" smtClean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Počítačová grafika a videnie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736864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2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Počítačová grafika a videnie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1267"/>
            <a:ext cx="9144000" cy="4634631"/>
          </a:xfrm>
        </p:spPr>
      </p:pic>
    </p:spTree>
    <p:extLst>
      <p:ext uri="{BB962C8B-B14F-4D97-AF65-F5344CB8AC3E}">
        <p14:creationId xmlns:p14="http://schemas.microsoft.com/office/powerpoint/2010/main" val="34774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 histórie spracovania obrazu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Prvýkrát v roku 1920 – pri prenose obrazu z Európy do NYC podmorským káblom</a:t>
            </a:r>
          </a:p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Rozvoj od r. 1960 – satelitné snímky, medicínske obrazy, rozpoznávanie znakov</a:t>
            </a:r>
          </a:p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Od r. 1970 – lacnejšie počítače a špecializovaný </a:t>
            </a:r>
            <a:r>
              <a:rPr lang="sk-SK" sz="4200" dirty="0" smtClean="0">
                <a:latin typeface="+mj-lt"/>
              </a:rPr>
              <a:t>HW na spracovanie obrazu</a:t>
            </a:r>
            <a:endParaRPr lang="sk-SK" sz="42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Od r. 2000 – počítače nahradili </a:t>
            </a:r>
            <a:r>
              <a:rPr lang="sk-SK" sz="4200" dirty="0" smtClean="0">
                <a:latin typeface="+mj-lt"/>
              </a:rPr>
              <a:t>HW a pridali sa nové senzory – stále sa rozširujú aplikácie</a:t>
            </a:r>
            <a:endParaRPr lang="sk-SK" sz="42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Počítač pracuje s intenzitami jasu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64904"/>
            <a:ext cx="5261103" cy="375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Počítač pracuje s intenzitami jasu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04" y="2564904"/>
            <a:ext cx="5261103" cy="375969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5103" y="2564904"/>
            <a:ext cx="3830699" cy="379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Videnie umožňuje ľuďom vnímať a rozumieť svetu okolo </a:t>
            </a:r>
            <a:r>
              <a:rPr lang="sk-SK" sz="3600" dirty="0" smtClean="0">
                <a:latin typeface="Calibri" panose="020F0502020204030204" pitchFamily="34" charset="0"/>
              </a:rPr>
              <a:t>nich, aj priestorovým vzťahom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Počítačom </a:t>
            </a:r>
            <a:r>
              <a:rPr lang="sk-SK" sz="3600" dirty="0">
                <a:latin typeface="Calibri" panose="020F0502020204030204" pitchFamily="34" charset="0"/>
              </a:rPr>
              <a:t>to chceme napodobniť.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Paradox umelej inteligencie: To, čo sa ľudia učia prirodzene a veľmi rýchlo, to sa počítače učia pomaly a naopak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Svet je 3D a vstup pre </a:t>
            </a:r>
            <a:r>
              <a:rPr lang="sk-SK" sz="3600" dirty="0" smtClean="0">
                <a:latin typeface="Calibri" panose="020F0502020204030204" pitchFamily="34" charset="0"/>
              </a:rPr>
              <a:t>počítač </a:t>
            </a:r>
            <a:r>
              <a:rPr lang="sk-SK" sz="3600" dirty="0">
                <a:latin typeface="Calibri" panose="020F0502020204030204" pitchFamily="34" charset="0"/>
              </a:rPr>
              <a:t>je </a:t>
            </a:r>
            <a:r>
              <a:rPr lang="sk-SK" sz="3600" dirty="0" smtClean="0">
                <a:latin typeface="Calibri" panose="020F0502020204030204" pitchFamily="34" charset="0"/>
              </a:rPr>
              <a:t>2D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Do jednej jasovej hodnoty sa prejavia faktory:</a:t>
            </a: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Calibri" panose="020F0502020204030204" pitchFamily="34" charset="0"/>
              </a:rPr>
              <a:t> </a:t>
            </a:r>
            <a:endParaRPr lang="sk-SK" sz="3200" dirty="0" smtClean="0">
              <a:latin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Calibri" panose="020F0502020204030204" pitchFamily="34" charset="0"/>
              </a:rPr>
              <a:t> </a:t>
            </a:r>
            <a:endParaRPr lang="sk-SK" sz="3200" dirty="0" smtClean="0">
              <a:latin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Calibri" panose="020F0502020204030204" pitchFamily="34" charset="0"/>
              </a:rPr>
              <a:t> </a:t>
            </a:r>
            <a:endParaRPr lang="sk-SK" sz="3200" dirty="0" smtClean="0">
              <a:latin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Calibri" panose="020F0502020204030204" pitchFamily="34" charset="0"/>
              </a:rPr>
              <a:t> </a:t>
            </a:r>
            <a:endParaRPr lang="sk-SK" sz="32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Svet je 3D a vstup pre </a:t>
            </a:r>
            <a:r>
              <a:rPr lang="sk-SK" sz="3600" dirty="0" smtClean="0">
                <a:latin typeface="Calibri" panose="020F0502020204030204" pitchFamily="34" charset="0"/>
              </a:rPr>
              <a:t>počítač </a:t>
            </a:r>
            <a:r>
              <a:rPr lang="sk-SK" sz="3600" dirty="0">
                <a:latin typeface="Calibri" panose="020F0502020204030204" pitchFamily="34" charset="0"/>
              </a:rPr>
              <a:t>je </a:t>
            </a:r>
            <a:r>
              <a:rPr lang="sk-SK" sz="3600" dirty="0" smtClean="0">
                <a:latin typeface="Calibri" panose="020F0502020204030204" pitchFamily="34" charset="0"/>
              </a:rPr>
              <a:t>2D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Do jednej jasovej hodnoty sa prejavia: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</a:rPr>
              <a:t>Geometrické vlastnosti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</a:rPr>
              <a:t>Koeficient odrazivosti viditeľných plôch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</a:rPr>
              <a:t>Osvetlenie scény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</a:rPr>
              <a:t>Pozícia pozorovateľa </a:t>
            </a:r>
            <a:endParaRPr lang="sk-SK" sz="3200" dirty="0">
              <a:latin typeface="Calibri" panose="020F0502020204030204" pitchFamily="34" charset="0"/>
            </a:endParaRPr>
          </a:p>
          <a:p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614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Zástupný symbol obsahu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96144"/>
            <a:ext cx="6737176" cy="5028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Zástupný symbol obsahu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64" y="1196587"/>
            <a:ext cx="6624736" cy="5127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5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Zástupný symbol obsah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19256" cy="5055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Zástupný symbol obsah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47248" cy="4911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Zástupný symbol obsah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064896" cy="5127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56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3" y="1581876"/>
            <a:ext cx="9152533" cy="4709741"/>
          </a:xfrm>
        </p:spPr>
      </p:pic>
    </p:spTree>
    <p:extLst>
      <p:ext uri="{BB962C8B-B14F-4D97-AF65-F5344CB8AC3E}">
        <p14:creationId xmlns:p14="http://schemas.microsoft.com/office/powerpoint/2010/main" val="2496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Čo vieme z 2D povedať o 3D?</a:t>
            </a:r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81537"/>
            <a:ext cx="9144001" cy="463463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Čo vieme z 2D povedať o 3D?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03251"/>
            <a:ext cx="9144000" cy="4634631"/>
          </a:xfrm>
        </p:spPr>
      </p:pic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Klasifikácia </a:t>
            </a:r>
            <a:r>
              <a:rPr lang="sk-SK" sz="5400" dirty="0" smtClean="0"/>
              <a:t>– rozpoznávanie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Kľúčová úloha v počítačovom videní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predpoklad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je daná množina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diskrétnych označení tried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pes, mačka, lietadlo, auto, ...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Vstup: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Výstup: meno triedy</a:t>
            </a: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  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mačka  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766727"/>
            <a:ext cx="2447472" cy="3445607"/>
          </a:xfrm>
          <a:prstGeom prst="rect">
            <a:avLst/>
          </a:prstGeom>
        </p:spPr>
      </p:pic>
      <p:sp>
        <p:nvSpPr>
          <p:cNvPr id="7" name="Šípka doprava 6"/>
          <p:cNvSpPr/>
          <p:nvPr/>
        </p:nvSpPr>
        <p:spPr>
          <a:xfrm>
            <a:off x="3094528" y="5517232"/>
            <a:ext cx="25922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65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Problém: </a:t>
            </a:r>
            <a:r>
              <a:rPr lang="sk-SK" sz="5400" dirty="0" smtClean="0"/>
              <a:t>sémantický rozdiel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      Čo počítač vidí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je iba veľkou mriežkou 					čísiel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zi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0,255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Napr. 800x600x3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(3 kanály RGB)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6149"/>
            <a:ext cx="2941215" cy="414070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25" y="1196752"/>
            <a:ext cx="3752434" cy="27363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Obdĺžnik 9"/>
          <p:cNvSpPr/>
          <p:nvPr/>
        </p:nvSpPr>
        <p:spPr>
          <a:xfrm>
            <a:off x="1691680" y="3573016"/>
            <a:ext cx="720080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4" name="Rovná spojnica 13"/>
          <p:cNvCxnSpPr/>
          <p:nvPr/>
        </p:nvCxnSpPr>
        <p:spPr>
          <a:xfrm flipV="1">
            <a:off x="2411760" y="1196752"/>
            <a:ext cx="2376264" cy="2376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nica 17"/>
          <p:cNvCxnSpPr/>
          <p:nvPr/>
        </p:nvCxnSpPr>
        <p:spPr>
          <a:xfrm flipV="1">
            <a:off x="2411760" y="3933056"/>
            <a:ext cx="2375065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5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Výzvy: </a:t>
            </a:r>
            <a:r>
              <a:rPr lang="sk-SK" sz="5400" dirty="0" smtClean="0"/>
              <a:t>zmena miesta snímania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menia,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 sa hýbe kamera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117" y="1412776"/>
            <a:ext cx="2429730" cy="342062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1412777"/>
            <a:ext cx="2574134" cy="1876764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3779912" y="2852936"/>
            <a:ext cx="576064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1" name="Rovná spojnica 10"/>
          <p:cNvCxnSpPr/>
          <p:nvPr/>
        </p:nvCxnSpPr>
        <p:spPr>
          <a:xfrm flipV="1">
            <a:off x="4355976" y="1412776"/>
            <a:ext cx="1224136" cy="144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 flipV="1">
            <a:off x="4355976" y="3212976"/>
            <a:ext cx="122413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o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54" y="1699239"/>
            <a:ext cx="1493088" cy="1134959"/>
          </a:xfrm>
          <a:prstGeom prst="rect">
            <a:avLst/>
          </a:prstGeom>
        </p:spPr>
      </p:pic>
      <p:sp>
        <p:nvSpPr>
          <p:cNvPr id="22" name="Voľný tvar 21"/>
          <p:cNvSpPr/>
          <p:nvPr/>
        </p:nvSpPr>
        <p:spPr>
          <a:xfrm>
            <a:off x="611560" y="2834198"/>
            <a:ext cx="4230262" cy="3066809"/>
          </a:xfrm>
          <a:custGeom>
            <a:avLst/>
            <a:gdLst>
              <a:gd name="connsiteX0" fmla="*/ 127991 w 4280266"/>
              <a:gd name="connsiteY0" fmla="*/ 0 h 2973676"/>
              <a:gd name="connsiteX1" fmla="*/ 517735 w 4280266"/>
              <a:gd name="connsiteY1" fmla="*/ 2773181 h 2973676"/>
              <a:gd name="connsiteX2" fmla="*/ 4280266 w 4280266"/>
              <a:gd name="connsiteY2" fmla="*/ 2758191 h 297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266" h="2973676">
                <a:moveTo>
                  <a:pt x="127991" y="0"/>
                </a:moveTo>
                <a:cubicBezTo>
                  <a:pt x="-23160" y="1156741"/>
                  <a:pt x="-174311" y="2313483"/>
                  <a:pt x="517735" y="2773181"/>
                </a:cubicBezTo>
                <a:cubicBezTo>
                  <a:pt x="1209781" y="3232880"/>
                  <a:pt x="4280266" y="2758191"/>
                  <a:pt x="4280266" y="27581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35" name="Rovná spojnica 34"/>
          <p:cNvCxnSpPr>
            <a:endCxn id="22" idx="2"/>
          </p:cNvCxnSpPr>
          <p:nvPr/>
        </p:nvCxnSpPr>
        <p:spPr>
          <a:xfrm>
            <a:off x="4572000" y="5589240"/>
            <a:ext cx="269822" cy="895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nica 36"/>
          <p:cNvCxnSpPr/>
          <p:nvPr/>
        </p:nvCxnSpPr>
        <p:spPr>
          <a:xfrm flipV="1">
            <a:off x="4572000" y="5678773"/>
            <a:ext cx="269822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45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výrazné pozadie</a:t>
            </a:r>
            <a:endParaRPr lang="sk-SK" sz="54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44407"/>
            <a:ext cx="9144000" cy="3372751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9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osvetlenie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170" y="1118995"/>
            <a:ext cx="6080495" cy="28866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570" y="4005631"/>
            <a:ext cx="5595454" cy="284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deformácie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8358"/>
            <a:ext cx="5292080" cy="278586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39" y="3954226"/>
            <a:ext cx="5253062" cy="289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3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zakrytie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79" y="1107776"/>
            <a:ext cx="7514842" cy="296310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4106496"/>
            <a:ext cx="3697232" cy="275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7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err="1" smtClean="0"/>
              <a:t>vnútrotriedna</a:t>
            </a:r>
            <a:r>
              <a:rPr lang="sk-SK" sz="5400" dirty="0" smtClean="0"/>
              <a:t> variácia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" y="1275150"/>
            <a:ext cx="9115972" cy="50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8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Chceme, aby robil klasifikáciu obrazu, t.j. jeho vstupom je obraz a výstupom označenie triedy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rozdiel napr. od triedenia zoznamu čísiel,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nie je žiadny zrejmý postup,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naprogramo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algoritmus pre rozpoznávanie mačky, alebo iných tried obrazov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076" y="2636912"/>
            <a:ext cx="48278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Úrovne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Nižšia úroveň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Snímanie, predspracovanie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Stredná úroveň</a:t>
            </a: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+mj-lt"/>
              </a:rPr>
              <a:t>S</a:t>
            </a:r>
            <a:r>
              <a:rPr lang="sk-SK" sz="3200" dirty="0" smtClean="0">
                <a:latin typeface="+mj-lt"/>
              </a:rPr>
              <a:t>egmentácia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Vyššia úroveň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Popis príznakmi, rozpoznávanie, porozumenie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Disciplíny pre prácu s obrazom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Spracovanie obrazu </a:t>
            </a:r>
            <a:r>
              <a:rPr lang="sk-SK" sz="3600" dirty="0" smtClean="0">
                <a:latin typeface="+mj-lt"/>
              </a:rPr>
              <a:t>(Image </a:t>
            </a:r>
            <a:r>
              <a:rPr lang="sk-SK" sz="3600" dirty="0" err="1" smtClean="0">
                <a:latin typeface="+mj-lt"/>
              </a:rPr>
              <a:t>processing</a:t>
            </a:r>
            <a:r>
              <a:rPr lang="sk-SK" sz="3600" dirty="0">
                <a:latin typeface="+mj-lt"/>
              </a:rPr>
              <a:t>)</a:t>
            </a:r>
            <a:r>
              <a:rPr lang="sk-SK" sz="3600" b="1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– snímanie, predspracovanie, segmentácia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Analýza obrazu </a:t>
            </a:r>
            <a:r>
              <a:rPr lang="sk-SK" sz="3600" dirty="0" smtClean="0">
                <a:latin typeface="+mj-lt"/>
              </a:rPr>
              <a:t>(Image Analysis)</a:t>
            </a:r>
            <a:endParaRPr lang="sk-SK" sz="3600" b="1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Rozpoznávanie obrazcov </a:t>
            </a:r>
            <a:r>
              <a:rPr lang="sk-SK" sz="3600" dirty="0" smtClean="0">
                <a:latin typeface="+mj-lt"/>
              </a:rPr>
              <a:t>(Pattern </a:t>
            </a:r>
            <a:r>
              <a:rPr lang="sk-SK" sz="3600" dirty="0" err="1" smtClean="0">
                <a:latin typeface="+mj-lt"/>
              </a:rPr>
              <a:t>recognition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Počítačové videnie </a:t>
            </a:r>
            <a:r>
              <a:rPr lang="sk-SK" sz="3600" dirty="0" smtClean="0">
                <a:latin typeface="+mj-lt"/>
              </a:rPr>
              <a:t>(Computer Vision) – rieši úlohy porozumenia 3D svetu</a:t>
            </a:r>
            <a:endParaRPr lang="sk-SK" sz="3600" b="1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Skúmanie človeka </a:t>
            </a:r>
            <a:r>
              <a:rPr lang="sk-SK" sz="4000" dirty="0" smtClean="0">
                <a:latin typeface="Calibri" panose="020F0502020204030204" pitchFamily="34" charset="0"/>
              </a:rPr>
              <a:t>(rozpoznávanie tváre, pohybu, kostry, znakovej reči,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5395262" cy="275158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385" y="3573016"/>
            <a:ext cx="4115615" cy="27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7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2.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Pôdohospodárstvo</a:t>
            </a:r>
            <a:r>
              <a:rPr lang="sk-SK" sz="4000" dirty="0" smtClean="0">
                <a:latin typeface="Calibri" panose="020F0502020204030204" pitchFamily="34" charset="0"/>
              </a:rPr>
              <a:t> (triedenie potravín, zrelosť úrody, kontrola pri balení)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725" y="3356992"/>
            <a:ext cx="3814075" cy="292049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5" y="3996297"/>
            <a:ext cx="3686476" cy="228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3.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Priemyselné aplikácie </a:t>
            </a:r>
            <a:r>
              <a:rPr lang="sk-SK" sz="4000" dirty="0" smtClean="0">
                <a:latin typeface="Calibri" panose="020F0502020204030204" pitchFamily="34" charset="0"/>
              </a:rPr>
              <a:t>(kontrola pri montáži, robotické zváranie, ...)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12976"/>
            <a:ext cx="4156750" cy="311162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00239"/>
            <a:ext cx="4716016" cy="312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>
                <a:latin typeface="Calibri" panose="020F0502020204030204" pitchFamily="34" charset="0"/>
              </a:rPr>
              <a:t>4</a:t>
            </a:r>
            <a:r>
              <a:rPr lang="sk-SK" sz="4000" dirty="0" smtClean="0">
                <a:latin typeface="Calibri" panose="020F0502020204030204" pitchFamily="34" charset="0"/>
              </a:rPr>
              <a:t>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Doprava</a:t>
            </a:r>
            <a:r>
              <a:rPr lang="sk-SK" sz="4000" dirty="0" smtClean="0">
                <a:latin typeface="Calibri" panose="020F0502020204030204" pitchFamily="34" charset="0"/>
              </a:rPr>
              <a:t> (počet vozidiel, ŠPZ, jazdné pruhy, autonómne auto, ...)</a:t>
            </a:r>
            <a:endParaRPr lang="sk-SK" sz="40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629" y="4221089"/>
            <a:ext cx="3142291" cy="219960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44" y="2650307"/>
            <a:ext cx="3112256" cy="2074837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6557"/>
            <a:ext cx="4497629" cy="29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5.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Robotika</a:t>
            </a:r>
            <a:r>
              <a:rPr lang="sk-SK" sz="4000" dirty="0" smtClean="0">
                <a:latin typeface="Calibri" panose="020F0502020204030204" pitchFamily="34" charset="0"/>
              </a:rPr>
              <a:t> (humanoidné roboty, hasičské, nanorobotika, </a:t>
            </a:r>
            <a:r>
              <a:rPr lang="sk-SK" sz="4000" dirty="0" err="1" smtClean="0">
                <a:latin typeface="Calibri" panose="020F0502020204030204" pitchFamily="34" charset="0"/>
              </a:rPr>
              <a:t>robotfutbal</a:t>
            </a:r>
            <a:r>
              <a:rPr lang="sk-SK" sz="4000" dirty="0" smtClean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982" y="3738354"/>
            <a:ext cx="4016018" cy="258172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14" y="3738354"/>
            <a:ext cx="1617882" cy="2581726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753134"/>
            <a:ext cx="3860069" cy="25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2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6.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Meteorológia</a:t>
            </a:r>
            <a:r>
              <a:rPr lang="sk-SK" sz="4000" dirty="0" smtClean="0">
                <a:latin typeface="Calibri" panose="020F0502020204030204" pitchFamily="34" charset="0"/>
              </a:rPr>
              <a:t> (predpoveď počasia, predpoveď cyklónov a veľkých búrok)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79" y="3279067"/>
            <a:ext cx="4826544" cy="306140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012" y="3279067"/>
            <a:ext cx="3854001" cy="30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>
                <a:latin typeface="Calibri" panose="020F0502020204030204" pitchFamily="34" charset="0"/>
              </a:rPr>
              <a:t>7</a:t>
            </a:r>
            <a:r>
              <a:rPr lang="sk-SK" sz="4000" dirty="0" smtClean="0">
                <a:latin typeface="Calibri" panose="020F0502020204030204" pitchFamily="34" charset="0"/>
              </a:rPr>
              <a:t>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Diaľkový prieskum zeme </a:t>
            </a:r>
            <a:r>
              <a:rPr lang="sk-SK" sz="4000" dirty="0" smtClean="0">
                <a:latin typeface="Calibri" panose="020F0502020204030204" pitchFamily="34" charset="0"/>
              </a:rPr>
              <a:t>(poškodenie lesa vo V. Tatrách, rozsah rybolovu,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1128"/>
            <a:ext cx="3851920" cy="288522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87" y="3439379"/>
            <a:ext cx="5186413" cy="29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8.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Kriminalistika</a:t>
            </a:r>
            <a:r>
              <a:rPr lang="sk-SK" sz="4000" dirty="0" smtClean="0">
                <a:latin typeface="Calibri" panose="020F0502020204030204" pitchFamily="34" charset="0"/>
              </a:rPr>
              <a:t> (rozpoznávanie odtlačkov prstov, topánok, stôp po autách,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04" y="3290366"/>
            <a:ext cx="2483768" cy="306598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58436"/>
            <a:ext cx="4790882" cy="31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9.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Bezpečnosť</a:t>
            </a:r>
            <a:r>
              <a:rPr lang="sk-SK" sz="4000" dirty="0" smtClean="0">
                <a:latin typeface="Calibri" panose="020F0502020204030204" pitchFamily="34" charset="0"/>
              </a:rPr>
              <a:t> (vizuálna kontrola priestorov, autentifikácia vstupu, ...)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02" y="3221152"/>
            <a:ext cx="4473293" cy="311932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98" y="3221152"/>
            <a:ext cx="3137699" cy="31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10.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Medicína</a:t>
            </a:r>
            <a:r>
              <a:rPr lang="sk-SK" sz="4000" dirty="0" smtClean="0">
                <a:latin typeface="Calibri" panose="020F0502020204030204" pitchFamily="34" charset="0"/>
              </a:rPr>
              <a:t> (CT, NMR, RTG a </a:t>
            </a:r>
            <a:r>
              <a:rPr lang="sk-SK" sz="4000" dirty="0" err="1" smtClean="0">
                <a:latin typeface="Calibri" panose="020F0502020204030204" pitchFamily="34" charset="0"/>
              </a:rPr>
              <a:t>ultra</a:t>
            </a:r>
            <a:r>
              <a:rPr lang="sk-SK" sz="4000" dirty="0" smtClean="0">
                <a:latin typeface="Calibri" panose="020F0502020204030204" pitchFamily="34" charset="0"/>
              </a:rPr>
              <a:t>-zvukové snímky, analýza orgánov,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435" y="3219450"/>
            <a:ext cx="4667250" cy="31623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5" y="3333750"/>
            <a:ext cx="3810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3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11.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Zlepšenie obrazu a videa </a:t>
            </a:r>
            <a:r>
              <a:rPr lang="sk-SK" sz="4000" dirty="0" smtClean="0">
                <a:latin typeface="Calibri" panose="020F0502020204030204" pitchFamily="34" charset="0"/>
              </a:rPr>
              <a:t>(korekcia rozostrenia, pohybu, červených očí,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17" y="3429000"/>
            <a:ext cx="5292925" cy="279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12.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OCR</a:t>
            </a:r>
            <a:r>
              <a:rPr lang="sk-SK" sz="4000" dirty="0" smtClean="0">
                <a:latin typeface="Calibri" panose="020F0502020204030204" pitchFamily="34" charset="0"/>
              </a:rPr>
              <a:t> (tlačené, ručne písané písmo, arabské, čínske, rímske, latinské, ...)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3101"/>
            <a:ext cx="4211960" cy="29815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26815"/>
            <a:ext cx="3779912" cy="282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7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13.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Komerčné aplikácie </a:t>
            </a:r>
            <a:r>
              <a:rPr lang="sk-SK" sz="4000" dirty="0" smtClean="0">
                <a:latin typeface="Calibri" panose="020F0502020204030204" pitchFamily="34" charset="0"/>
              </a:rPr>
              <a:t>(kontrola bankoviek, čítačka EAN a QR kódu,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3" y="3472830"/>
            <a:ext cx="2843807" cy="284380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2830"/>
            <a:ext cx="6575493" cy="282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14.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Spracovanie dokumentov </a:t>
            </a:r>
            <a:r>
              <a:rPr lang="sk-SK" sz="4000" dirty="0" smtClean="0">
                <a:latin typeface="Calibri" panose="020F0502020204030204" pitchFamily="34" charset="0"/>
              </a:rPr>
              <a:t>(</a:t>
            </a:r>
            <a:r>
              <a:rPr lang="sk-SK" sz="4000" dirty="0" err="1" smtClean="0">
                <a:latin typeface="Calibri" panose="020F0502020204030204" pitchFamily="34" charset="0"/>
              </a:rPr>
              <a:t>rozpoz-návanie</a:t>
            </a:r>
            <a:r>
              <a:rPr lang="sk-SK" sz="4000" dirty="0" smtClean="0">
                <a:latin typeface="Calibri" panose="020F0502020204030204" pitchFamily="34" charset="0"/>
              </a:rPr>
              <a:t> PSČ, schém, podpisu, ... 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18" y="3271348"/>
            <a:ext cx="3347864" cy="305325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43960"/>
            <a:ext cx="3820715" cy="30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15.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Kultúra a šport </a:t>
            </a:r>
            <a:r>
              <a:rPr lang="sk-SK" sz="4000" dirty="0" smtClean="0">
                <a:latin typeface="Calibri" panose="020F0502020204030204" pitchFamily="34" charset="0"/>
              </a:rPr>
              <a:t>(kultúrne dedičstvo, určenie obrazu, anotácia zápasu)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9547"/>
            <a:ext cx="5616624" cy="281694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080" y="3539547"/>
            <a:ext cx="3336920" cy="275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8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Boom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Zhruba od roku 2012 nastal obrovský boom rozpoznávania objektov – vďaka </a:t>
            </a:r>
            <a:r>
              <a:rPr lang="sk-SK" sz="3600" dirty="0" err="1" smtClean="0">
                <a:latin typeface="Calibri" panose="020F0502020204030204" pitchFamily="34" charset="0"/>
              </a:rPr>
              <a:t>konvolučným</a:t>
            </a:r>
            <a:r>
              <a:rPr lang="sk-SK" sz="3600" dirty="0" smtClean="0">
                <a:latin typeface="Calibri" panose="020F0502020204030204" pitchFamily="34" charset="0"/>
              </a:rPr>
              <a:t> neurónovým sieťam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Bol predstavený projekt </a:t>
            </a:r>
            <a:r>
              <a:rPr lang="sk-SK" sz="3600" dirty="0" err="1" smtClean="0">
                <a:latin typeface="Calibri" panose="020F0502020204030204" pitchFamily="34" charset="0"/>
              </a:rPr>
              <a:t>ImageNet</a:t>
            </a:r>
            <a:r>
              <a:rPr lang="sk-SK" sz="3600" dirty="0" smtClean="0">
                <a:latin typeface="Calibri" panose="020F0502020204030204" pitchFamily="34" charset="0"/>
              </a:rPr>
              <a:t> a k tomu súťaž zameraná na najmenšiu chybu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Vďaka hlbokým neurónovým sieťam je úspešnosť lepšia ako u človeka (3,5% </a:t>
            </a:r>
            <a:r>
              <a:rPr lang="sk-SK" sz="3600" dirty="0" err="1" smtClean="0">
                <a:latin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</a:rPr>
              <a:t>. 5%)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2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Literatúra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GB" sz="3600" dirty="0" smtClean="0">
                <a:latin typeface="Calibri" panose="020F0502020204030204" pitchFamily="34" charset="0"/>
              </a:rPr>
              <a:t>Šonka</a:t>
            </a:r>
            <a:r>
              <a:rPr lang="sk-SK" sz="3600" dirty="0" smtClean="0">
                <a:latin typeface="Calibri" panose="020F0502020204030204" pitchFamily="34" charset="0"/>
              </a:rPr>
              <a:t> M.</a:t>
            </a:r>
            <a:r>
              <a:rPr lang="en-GB" sz="3600" dirty="0" smtClean="0">
                <a:latin typeface="Calibri" panose="020F0502020204030204" pitchFamily="34" charset="0"/>
              </a:rPr>
              <a:t>, Hlaváč</a:t>
            </a:r>
            <a:r>
              <a:rPr lang="sk-SK" sz="3600" dirty="0" smtClean="0">
                <a:latin typeface="Calibri" panose="020F0502020204030204" pitchFamily="34" charset="0"/>
              </a:rPr>
              <a:t> V.</a:t>
            </a:r>
            <a:r>
              <a:rPr lang="en-GB" sz="3600" dirty="0" smtClean="0">
                <a:latin typeface="Calibri" panose="020F0502020204030204" pitchFamily="34" charset="0"/>
              </a:rPr>
              <a:t>, Boyle</a:t>
            </a:r>
            <a:r>
              <a:rPr lang="sk-SK" sz="3600" dirty="0" smtClean="0">
                <a:latin typeface="Calibri" panose="020F0502020204030204" pitchFamily="34" charset="0"/>
              </a:rPr>
              <a:t> R.</a:t>
            </a:r>
            <a:r>
              <a:rPr lang="en-GB" sz="3600" dirty="0" smtClean="0">
                <a:latin typeface="Calibri" panose="020F0502020204030204" pitchFamily="34" charset="0"/>
              </a:rPr>
              <a:t>: </a:t>
            </a:r>
            <a:r>
              <a:rPr lang="en-GB" sz="3600" b="1" dirty="0">
                <a:latin typeface="Calibri" panose="020F0502020204030204" pitchFamily="34" charset="0"/>
              </a:rPr>
              <a:t>Image </a:t>
            </a:r>
            <a:r>
              <a:rPr lang="en-GB" sz="3600" b="1" dirty="0" smtClean="0">
                <a:latin typeface="Calibri" panose="020F0502020204030204" pitchFamily="34" charset="0"/>
              </a:rPr>
              <a:t>processing</a:t>
            </a:r>
            <a:r>
              <a:rPr lang="en-GB" sz="3600" b="1" dirty="0">
                <a:latin typeface="Calibri" panose="020F0502020204030204" pitchFamily="34" charset="0"/>
              </a:rPr>
              <a:t>, Analysis and Machine </a:t>
            </a:r>
            <a:r>
              <a:rPr lang="en-GB" sz="3600" b="1" dirty="0" smtClean="0">
                <a:latin typeface="Calibri" panose="020F0502020204030204" pitchFamily="34" charset="0"/>
              </a:rPr>
              <a:t>Vision</a:t>
            </a:r>
            <a:r>
              <a:rPr lang="en-GB" sz="3600" dirty="0" smtClean="0">
                <a:latin typeface="Calibri" panose="020F0502020204030204" pitchFamily="34" charset="0"/>
              </a:rPr>
              <a:t>,</a:t>
            </a:r>
            <a:r>
              <a:rPr lang="sk-SK" sz="3600" dirty="0" smtClean="0">
                <a:latin typeface="Calibri" panose="020F0502020204030204" pitchFamily="34" charset="0"/>
              </a:rPr>
              <a:t> 4</a:t>
            </a:r>
            <a:r>
              <a:rPr lang="sk-SK" sz="3600" baseline="30000" dirty="0" smtClean="0">
                <a:latin typeface="Calibri" panose="020F0502020204030204" pitchFamily="34" charset="0"/>
              </a:rPr>
              <a:t>th</a:t>
            </a:r>
            <a:r>
              <a:rPr lang="en-GB" sz="3600" dirty="0" smtClean="0">
                <a:latin typeface="Calibri" panose="020F0502020204030204" pitchFamily="34" charset="0"/>
              </a:rPr>
              <a:t> </a:t>
            </a:r>
            <a:r>
              <a:rPr lang="en-GB" sz="3600" dirty="0">
                <a:latin typeface="Calibri" panose="020F0502020204030204" pitchFamily="34" charset="0"/>
              </a:rPr>
              <a:t>edition</a:t>
            </a:r>
            <a:r>
              <a:rPr lang="en-GB" sz="3600" dirty="0" smtClean="0">
                <a:latin typeface="Calibri" panose="020F0502020204030204" pitchFamily="34" charset="0"/>
              </a:rPr>
              <a:t>,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en-GB" sz="3600" dirty="0" smtClean="0">
                <a:latin typeface="Calibri" panose="020F0502020204030204" pitchFamily="34" charset="0"/>
              </a:rPr>
              <a:t>20</a:t>
            </a:r>
            <a:r>
              <a:rPr lang="sk-SK" sz="3600" dirty="0" smtClean="0">
                <a:latin typeface="Calibri" panose="020F0502020204030204" pitchFamily="34" charset="0"/>
              </a:rPr>
              <a:t>14</a:t>
            </a:r>
            <a:r>
              <a:rPr lang="en-GB" sz="3600" dirty="0" smtClean="0">
                <a:latin typeface="Calibri" panose="020F0502020204030204" pitchFamily="34" charset="0"/>
              </a:rPr>
              <a:t>, </a:t>
            </a:r>
            <a:r>
              <a:rPr lang="en-GB" sz="3600" dirty="0">
                <a:latin typeface="Calibri" panose="020F0502020204030204" pitchFamily="34" charset="0"/>
              </a:rPr>
              <a:t>USA</a:t>
            </a:r>
            <a:endParaRPr lang="sk-SK" sz="3600" dirty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en-GB" sz="3600" dirty="0" smtClean="0">
                <a:latin typeface="Calibri" panose="020F0502020204030204" pitchFamily="34" charset="0"/>
              </a:rPr>
              <a:t>Gonzalez</a:t>
            </a:r>
            <a:r>
              <a:rPr lang="sk-SK" sz="3600" dirty="0" smtClean="0">
                <a:latin typeface="Calibri" panose="020F0502020204030204" pitchFamily="34" charset="0"/>
              </a:rPr>
              <a:t> R.</a:t>
            </a:r>
            <a:r>
              <a:rPr lang="en-GB" sz="3600" dirty="0" smtClean="0">
                <a:latin typeface="Calibri" panose="020F0502020204030204" pitchFamily="34" charset="0"/>
              </a:rPr>
              <a:t>, Woods</a:t>
            </a:r>
            <a:r>
              <a:rPr lang="sk-SK" sz="3600" dirty="0" smtClean="0">
                <a:latin typeface="Calibri" panose="020F0502020204030204" pitchFamily="34" charset="0"/>
              </a:rPr>
              <a:t> G.</a:t>
            </a:r>
            <a:r>
              <a:rPr lang="en-GB" sz="3600" dirty="0" smtClean="0">
                <a:latin typeface="Calibri" panose="020F0502020204030204" pitchFamily="34" charset="0"/>
              </a:rPr>
              <a:t>: </a:t>
            </a:r>
            <a:r>
              <a:rPr lang="en-GB" sz="3600" b="1" dirty="0">
                <a:latin typeface="Calibri" panose="020F0502020204030204" pitchFamily="34" charset="0"/>
              </a:rPr>
              <a:t>Digital Image Processing</a:t>
            </a:r>
            <a:r>
              <a:rPr lang="en-GB" sz="3600" dirty="0">
                <a:latin typeface="Calibri" panose="020F0502020204030204" pitchFamily="34" charset="0"/>
              </a:rPr>
              <a:t>, Addison Wesley, 3</a:t>
            </a:r>
            <a:r>
              <a:rPr lang="en-GB" sz="3600" baseline="30000" dirty="0">
                <a:latin typeface="Calibri" panose="020F0502020204030204" pitchFamily="34" charset="0"/>
              </a:rPr>
              <a:t>rd</a:t>
            </a:r>
            <a:r>
              <a:rPr lang="en-GB" sz="3600" dirty="0">
                <a:latin typeface="Calibri" panose="020F0502020204030204" pitchFamily="34" charset="0"/>
              </a:rPr>
              <a:t> edition, 2009</a:t>
            </a:r>
            <a:endParaRPr lang="sk-SK" sz="3600" dirty="0">
              <a:latin typeface="Calibri" panose="020F0502020204030204" pitchFamily="34" charset="0"/>
            </a:endParaRPr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Slovenská literatúra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+mj-lt"/>
              </a:rPr>
              <a:t>Ružický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E., Ferko A.: </a:t>
            </a:r>
            <a:r>
              <a:rPr lang="sk-SK" sz="3600" b="1" dirty="0" smtClean="0">
                <a:latin typeface="+mj-lt"/>
              </a:rPr>
              <a:t>Počítačová grafika a spracovanie obrazu</a:t>
            </a:r>
            <a:r>
              <a:rPr lang="sk-SK" sz="3600" dirty="0" smtClean="0">
                <a:latin typeface="+mj-lt"/>
              </a:rPr>
              <a:t>, SAPIENTIA, Bratislava, 1995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Šikudová E., Černeková Z., Benešová W., Haladová Z., Kučerová J.: </a:t>
            </a:r>
            <a:r>
              <a:rPr lang="sk-SK" sz="3600" b="1" dirty="0" smtClean="0">
                <a:latin typeface="+mj-lt"/>
              </a:rPr>
              <a:t>Počítačové videnie, detekcia a rozpoznávanie objektov</a:t>
            </a:r>
            <a:r>
              <a:rPr lang="sk-SK" sz="3600" dirty="0" smtClean="0">
                <a:latin typeface="+mj-lt"/>
              </a:rPr>
              <a:t>, WIKINA, Praha, 2014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7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Softvér na výučbu – počítačové videnie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Akademický open source softvér – </a:t>
            </a:r>
            <a:r>
              <a:rPr lang="sk-SK" sz="3600" b="1" dirty="0" err="1" smtClean="0">
                <a:latin typeface="Calibri" panose="020F0502020204030204" pitchFamily="34" charset="0"/>
              </a:rPr>
              <a:t>ImageJ</a:t>
            </a:r>
            <a:r>
              <a:rPr lang="sk-SK" sz="3600" b="1" dirty="0" smtClean="0">
                <a:latin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</a:rPr>
              <a:t>– teraz vo verzii ImageJ2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Stále viac algoritmov je v </a:t>
            </a:r>
            <a:r>
              <a:rPr lang="sk-SK" sz="3600" b="1" dirty="0" smtClean="0">
                <a:latin typeface="Calibri" panose="020F0502020204030204" pitchFamily="34" charset="0"/>
              </a:rPr>
              <a:t>MATLAB</a:t>
            </a:r>
            <a:r>
              <a:rPr lang="sk-SK" sz="3600" dirty="0" smtClean="0">
                <a:latin typeface="Calibri" panose="020F0502020204030204" pitchFamily="34" charset="0"/>
              </a:rPr>
              <a:t>-e, v ktorom budeme mať cvičenia, je aj open verzia </a:t>
            </a:r>
            <a:r>
              <a:rPr lang="sk-SK" sz="3600" b="1" dirty="0" err="1" smtClean="0">
                <a:latin typeface="Calibri" panose="020F0502020204030204" pitchFamily="34" charset="0"/>
              </a:rPr>
              <a:t>Octave</a:t>
            </a:r>
            <a:r>
              <a:rPr lang="sk-SK" sz="3600" dirty="0" smtClean="0">
                <a:latin typeface="Calibri" panose="020F0502020204030204" pitchFamily="34" charset="0"/>
              </a:rPr>
              <a:t>, aj keď nie je 100%-</a:t>
            </a:r>
            <a:r>
              <a:rPr lang="sk-SK" sz="3600" dirty="0" err="1" smtClean="0">
                <a:latin typeface="Calibri" panose="020F0502020204030204" pitchFamily="34" charset="0"/>
              </a:rPr>
              <a:t>ná</a:t>
            </a:r>
            <a:r>
              <a:rPr lang="sk-SK" sz="3600" dirty="0" smtClean="0">
                <a:latin typeface="Calibri" panose="020F0502020204030204" pitchFamily="34" charset="0"/>
              </a:rPr>
              <a:t> zhoda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Knižnica </a:t>
            </a:r>
            <a:r>
              <a:rPr lang="sk-SK" sz="3600" b="1" dirty="0" err="1" smtClean="0">
                <a:latin typeface="Calibri" panose="020F0502020204030204" pitchFamily="34" charset="0"/>
              </a:rPr>
              <a:t>OpenCV</a:t>
            </a:r>
            <a:r>
              <a:rPr lang="sk-SK" sz="3600" dirty="0" smtClean="0">
                <a:latin typeface="Calibri" panose="020F0502020204030204" pitchFamily="34" charset="0"/>
              </a:rPr>
              <a:t> a mnohé iné, kde sú hotové procedúry do viacerých jazykov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9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prednášky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335760"/>
          </a:xfrm>
        </p:spPr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1.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Snímanie obrazu, jeho vlastnosti a dáta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Predspracovanie obrazu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Segmentácia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(základné prístupy)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Určenie príznakov a rozpoznávanie obrazcov – základy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5. Neurónové siete pre počítačové videnie</a:t>
            </a:r>
            <a:endParaRPr lang="sk-SK" sz="3600" dirty="0"/>
          </a:p>
          <a:p>
            <a:pPr lvl="0"/>
            <a:endParaRPr lang="sk-SK" sz="4000" dirty="0">
              <a:latin typeface="Calibri" panose="020F0502020204030204" pitchFamily="34" charset="0"/>
            </a:endParaRPr>
          </a:p>
          <a:p>
            <a:pPr lvl="0"/>
            <a:endParaRPr lang="sk-SK" sz="4000" dirty="0"/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2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prednášky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Ďalšie prednášky sú na magisterskom štúdiu, vrátane samostatného zamerania S1 počítačová grafika a videnie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 tomu zaujímavé bakalárske a diplomové práce, vrátane uplatnenia v praxi (napr. vo firmách u našich bývalých absolventov, ale aj ďalších firmách, ktoré nasadzujú techniky počítačového videnia)</a:t>
            </a:r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2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Ď</a:t>
            </a:r>
            <a:r>
              <a:rPr lang="sk-SK" sz="5400" dirty="0" smtClean="0"/>
              <a:t>alšie prednášky na </a:t>
            </a:r>
            <a:r>
              <a:rPr lang="sk-SK" sz="5400" dirty="0"/>
              <a:t>M</a:t>
            </a:r>
            <a:r>
              <a:rPr lang="sk-SK" sz="5400" dirty="0" smtClean="0"/>
              <a:t>gr. štúdiu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10044608" cy="5452714"/>
          </a:xfrm>
        </p:spPr>
        <p:txBody>
          <a:bodyPr>
            <a:normAutofit fontScale="77500" lnSpcReduction="20000"/>
          </a:bodyPr>
          <a:lstStyle/>
          <a:p>
            <a:r>
              <a:rPr lang="sk-SK" sz="4000" b="1" dirty="0" smtClean="0">
                <a:latin typeface="+mj-lt"/>
              </a:rPr>
              <a:t>Blok S1: Počítačová grafika a videnie</a:t>
            </a:r>
          </a:p>
          <a:p>
            <a:pPr lvl="1"/>
            <a:r>
              <a:rPr lang="en-US" sz="2800" dirty="0" smtClean="0"/>
              <a:t>2-MPG-125/15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Počítačové videnie </a:t>
            </a:r>
          </a:p>
          <a:p>
            <a:pPr lvl="1"/>
            <a:r>
              <a:rPr lang="en-US" sz="2800" dirty="0" smtClean="0"/>
              <a:t>2-AIN-112/15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Pokročilé spracovanie obrazu</a:t>
            </a:r>
          </a:p>
          <a:p>
            <a:pPr lvl="1"/>
            <a:r>
              <a:rPr lang="en-US" sz="2800" dirty="0" smtClean="0"/>
              <a:t>2-AIN-134/14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Geometrické modelovanie v grafike</a:t>
            </a:r>
          </a:p>
          <a:p>
            <a:pPr lvl="1"/>
            <a:r>
              <a:rPr lang="en-US" sz="2800" dirty="0" smtClean="0"/>
              <a:t>2-AIN-128/15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Grafika v reálnom čase a výpočty na GPU</a:t>
            </a:r>
          </a:p>
          <a:p>
            <a:pPr lvl="1"/>
            <a:r>
              <a:rPr lang="en-US" sz="2800" dirty="0" smtClean="0"/>
              <a:t>2-AIN-127/15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Pokročilá počítačová grafika</a:t>
            </a:r>
          </a:p>
          <a:p>
            <a:pPr lvl="1"/>
            <a:r>
              <a:rPr lang="en-US" sz="2800" dirty="0" smtClean="0"/>
              <a:t>2-AIN-204/10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Rozpoznávanie obrazcov </a:t>
            </a:r>
          </a:p>
          <a:p>
            <a:pPr lvl="1"/>
            <a:r>
              <a:rPr lang="en-US" sz="2800" dirty="0" smtClean="0"/>
              <a:t>2-AIN-223/15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Virtuálna a rozšírená realita</a:t>
            </a:r>
          </a:p>
          <a:p>
            <a:pPr lvl="1"/>
            <a:r>
              <a:rPr lang="en-US" sz="2800" dirty="0" smtClean="0"/>
              <a:t>2-</a:t>
            </a:r>
            <a:r>
              <a:rPr lang="sk-SK" sz="2800" dirty="0" smtClean="0"/>
              <a:t>AIN-255</a:t>
            </a:r>
            <a:r>
              <a:rPr lang="en-US" sz="2800" dirty="0" smtClean="0"/>
              <a:t>/</a:t>
            </a:r>
            <a:r>
              <a:rPr lang="sk-SK" sz="2800" dirty="0" smtClean="0"/>
              <a:t>15 	</a:t>
            </a:r>
            <a:r>
              <a:rPr lang="sk-SK" sz="3800" dirty="0" smtClean="0">
                <a:latin typeface="+mj-lt"/>
              </a:rPr>
              <a:t>Spracovanie videa</a:t>
            </a:r>
          </a:p>
          <a:p>
            <a:pPr lvl="1"/>
            <a:r>
              <a:rPr lang="en-US" sz="2800" dirty="0" smtClean="0"/>
              <a:t>2-AIN-</a:t>
            </a:r>
            <a:r>
              <a:rPr lang="sk-SK" sz="2800" dirty="0" smtClean="0"/>
              <a:t>268</a:t>
            </a:r>
            <a:r>
              <a:rPr lang="en-US" sz="2800" dirty="0" smtClean="0"/>
              <a:t>/</a:t>
            </a:r>
            <a:r>
              <a:rPr lang="sk-SK" sz="2800" dirty="0" smtClean="0"/>
              <a:t>19 	</a:t>
            </a:r>
            <a:r>
              <a:rPr lang="sk-SK" sz="3800" dirty="0" smtClean="0">
                <a:latin typeface="+mj-lt"/>
              </a:rPr>
              <a:t>Neurónové siete pre počítačové videnie</a:t>
            </a:r>
          </a:p>
          <a:p>
            <a:pPr lvl="1"/>
            <a:r>
              <a:rPr lang="en-US" sz="2800" dirty="0" smtClean="0"/>
              <a:t>2-AIN-</a:t>
            </a:r>
            <a:r>
              <a:rPr lang="sk-SK" sz="2800" dirty="0" smtClean="0"/>
              <a:t>233</a:t>
            </a:r>
            <a:r>
              <a:rPr lang="en-US" sz="2800" dirty="0" smtClean="0"/>
              <a:t>/00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Aplikácie počítačového videnia</a:t>
            </a:r>
          </a:p>
          <a:p>
            <a:pPr lvl="1"/>
            <a:r>
              <a:rPr lang="en-US" sz="2800" dirty="0" smtClean="0"/>
              <a:t>2-AIN-2</a:t>
            </a:r>
            <a:r>
              <a:rPr lang="sk-SK" sz="2800" dirty="0" smtClean="0"/>
              <a:t>22</a:t>
            </a:r>
            <a:r>
              <a:rPr lang="en-US" sz="2800" dirty="0" smtClean="0"/>
              <a:t>/00</a:t>
            </a:r>
            <a:r>
              <a:rPr lang="sk-SK" sz="2800" dirty="0" smtClean="0"/>
              <a:t>	</a:t>
            </a:r>
            <a:r>
              <a:rPr lang="sk-SK" sz="3800" dirty="0" smtClean="0">
                <a:latin typeface="+mj-lt"/>
              </a:rPr>
              <a:t>Aplikácie počítačovej grafiky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4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Požiadavky na ukončenie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Cvičenia</a:t>
            </a:r>
            <a:r>
              <a:rPr lang="en-US" sz="3600" dirty="0" smtClean="0">
                <a:latin typeface="+mj-lt"/>
              </a:rPr>
              <a:t>/</a:t>
            </a:r>
            <a:r>
              <a:rPr lang="sk-SK" sz="3600" dirty="0" smtClean="0">
                <a:latin typeface="+mj-lt"/>
              </a:rPr>
              <a:t>skúšk</a:t>
            </a:r>
            <a:r>
              <a:rPr lang="en-US" sz="3600" dirty="0" smtClean="0">
                <a:latin typeface="+mj-lt"/>
              </a:rPr>
              <a:t>a:</a:t>
            </a:r>
            <a:r>
              <a:rPr lang="sk-SK" sz="3600" dirty="0" smtClean="0">
                <a:latin typeface="+mj-lt"/>
              </a:rPr>
              <a:t> </a:t>
            </a:r>
            <a:r>
              <a:rPr lang="en-US" sz="3600" dirty="0" smtClean="0">
                <a:latin typeface="+mj-lt"/>
              </a:rPr>
              <a:t>50/50 </a:t>
            </a:r>
            <a:r>
              <a:rPr lang="sk-SK" sz="3600" dirty="0" smtClean="0">
                <a:latin typeface="+mj-lt"/>
              </a:rPr>
              <a:t>bodov – aspoň 50%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Hodnotenie z cvičení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Účasť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Projekt zo spracovania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Písomná skúška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Plus ústne doskúšanie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0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1691</TotalTime>
  <Words>1518</Words>
  <Application>Microsoft Office PowerPoint</Application>
  <PresentationFormat>Prezentácia na obrazovke (4:3)</PresentationFormat>
  <Paragraphs>295</Paragraphs>
  <Slides>52</Slides>
  <Notes>14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52</vt:i4>
      </vt:variant>
    </vt:vector>
  </HeadingPairs>
  <TitlesOfParts>
    <vt:vector size="56" baseType="lpstr">
      <vt:lpstr>Calibri</vt:lpstr>
      <vt:lpstr>Constantia</vt:lpstr>
      <vt:lpstr>Wingdings 2</vt:lpstr>
      <vt:lpstr>Flow</vt:lpstr>
      <vt:lpstr>Základy počítačovej grafiky  a spracovania obrazu</vt:lpstr>
      <vt:lpstr>Kontakty  </vt:lpstr>
      <vt:lpstr>Počítačová grafika a videnie</vt:lpstr>
      <vt:lpstr>Počítačová grafika a videnie</vt:lpstr>
      <vt:lpstr>Z histórie spracovania obrazu</vt:lpstr>
      <vt:lpstr>Počítačové videnie je zložité</vt:lpstr>
      <vt:lpstr>Počítačové videnie je zložité</vt:lpstr>
      <vt:lpstr>Počítačové videnie je zložité II</vt:lpstr>
      <vt:lpstr>Počítačové videnie je zložité III</vt:lpstr>
      <vt:lpstr>Počítačové videnie je zložité III</vt:lpstr>
      <vt:lpstr>Perspektívne zobrazenie</vt:lpstr>
      <vt:lpstr>Perspektívne zobrazenie II</vt:lpstr>
      <vt:lpstr>Perspektívne zobrazenie III</vt:lpstr>
      <vt:lpstr>Perspektívne zobrazenie IV</vt:lpstr>
      <vt:lpstr>Perspektívne zobrazenie V</vt:lpstr>
      <vt:lpstr>Perspektívne zobrazenie VI</vt:lpstr>
      <vt:lpstr>Čo vieme z 2D povedať o 3D?</vt:lpstr>
      <vt:lpstr>Čo vieme z 2D povedať o 3D?</vt:lpstr>
      <vt:lpstr>Klasifikácia – rozpoznávanie obrazu</vt:lpstr>
      <vt:lpstr>Problém: sémantický rozdiel</vt:lpstr>
      <vt:lpstr>Výzvy: zmena miesta snímania</vt:lpstr>
      <vt:lpstr>Výzvy: výrazné pozadie</vt:lpstr>
      <vt:lpstr>Výzvy: osvetlenie</vt:lpstr>
      <vt:lpstr>Výzvy: deformácie</vt:lpstr>
      <vt:lpstr>Výzvy: zakrytie</vt:lpstr>
      <vt:lpstr>Výzvy: vnútrotriedna variácia</vt:lpstr>
      <vt:lpstr>Klasifikátor</vt:lpstr>
      <vt:lpstr>Úrovne počítačového videnia</vt:lpstr>
      <vt:lpstr>Disciplíny pre prácu s obrazom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Boom počítačového videnia</vt:lpstr>
      <vt:lpstr>Literatúra</vt:lpstr>
      <vt:lpstr>Slovenská literatúra</vt:lpstr>
      <vt:lpstr>Softvér na výučbu – počítačové videnie</vt:lpstr>
      <vt:lpstr>Obsah prednášky</vt:lpstr>
      <vt:lpstr>Obsah prednášky II</vt:lpstr>
      <vt:lpstr>Ďalšie prednášky na Mgr. štúdiu</vt:lpstr>
      <vt:lpstr>Požiadavky na ukončenie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103</cp:revision>
  <dcterms:created xsi:type="dcterms:W3CDTF">2015-07-27T05:27:08Z</dcterms:created>
  <dcterms:modified xsi:type="dcterms:W3CDTF">2020-09-22T20:44:25Z</dcterms:modified>
</cp:coreProperties>
</file>