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70"/>
  </p:notesMasterIdLst>
  <p:sldIdLst>
    <p:sldId id="256" r:id="rId2"/>
    <p:sldId id="258" r:id="rId3"/>
    <p:sldId id="259" r:id="rId4"/>
    <p:sldId id="260" r:id="rId5"/>
    <p:sldId id="262" r:id="rId6"/>
    <p:sldId id="263" r:id="rId7"/>
    <p:sldId id="273" r:id="rId8"/>
    <p:sldId id="265" r:id="rId9"/>
    <p:sldId id="286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327" r:id="rId21"/>
    <p:sldId id="328" r:id="rId22"/>
    <p:sldId id="287" r:id="rId23"/>
    <p:sldId id="276" r:id="rId24"/>
    <p:sldId id="351" r:id="rId25"/>
    <p:sldId id="298" r:id="rId26"/>
    <p:sldId id="272" r:id="rId27"/>
    <p:sldId id="302" r:id="rId28"/>
    <p:sldId id="304" r:id="rId29"/>
    <p:sldId id="303" r:id="rId30"/>
    <p:sldId id="281" r:id="rId31"/>
    <p:sldId id="284" r:id="rId32"/>
    <p:sldId id="306" r:id="rId33"/>
    <p:sldId id="305" r:id="rId34"/>
    <p:sldId id="307" r:id="rId35"/>
    <p:sldId id="329" r:id="rId36"/>
    <p:sldId id="330" r:id="rId37"/>
    <p:sldId id="331" r:id="rId38"/>
    <p:sldId id="332" r:id="rId39"/>
    <p:sldId id="333" r:id="rId40"/>
    <p:sldId id="350" r:id="rId41"/>
    <p:sldId id="314" r:id="rId42"/>
    <p:sldId id="315" r:id="rId43"/>
    <p:sldId id="316" r:id="rId44"/>
    <p:sldId id="317" r:id="rId45"/>
    <p:sldId id="318" r:id="rId46"/>
    <p:sldId id="319" r:id="rId47"/>
    <p:sldId id="320" r:id="rId48"/>
    <p:sldId id="321" r:id="rId49"/>
    <p:sldId id="323" r:id="rId50"/>
    <p:sldId id="324" r:id="rId51"/>
    <p:sldId id="325" r:id="rId52"/>
    <p:sldId id="326" r:id="rId53"/>
    <p:sldId id="334" r:id="rId54"/>
    <p:sldId id="335" r:id="rId55"/>
    <p:sldId id="336" r:id="rId56"/>
    <p:sldId id="337" r:id="rId57"/>
    <p:sldId id="338" r:id="rId58"/>
    <p:sldId id="339" r:id="rId59"/>
    <p:sldId id="340" r:id="rId60"/>
    <p:sldId id="341" r:id="rId61"/>
    <p:sldId id="342" r:id="rId62"/>
    <p:sldId id="343" r:id="rId63"/>
    <p:sldId id="344" r:id="rId64"/>
    <p:sldId id="345" r:id="rId65"/>
    <p:sldId id="346" r:id="rId66"/>
    <p:sldId id="347" r:id="rId67"/>
    <p:sldId id="348" r:id="rId68"/>
    <p:sldId id="349" r:id="rId6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9/26/2020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295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957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824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148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598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E954-A5E3-4E68-9876-4B088FA06938}" type="datetime1">
              <a:rPr lang="en-US" smtClean="0"/>
              <a:t>9/26/2020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B7B09562-4236-4ADD-9847-4E075E383D3F}" type="datetime1">
              <a:rPr lang="en-US" smtClean="0"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912A-8928-49ED-9988-549C45DC23DE}" type="datetime1">
              <a:rPr lang="en-US" smtClean="0"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2E168-A000-4BA8-9CC4-0E6F69C0262D}" type="datetime1">
              <a:rPr lang="en-US" smtClean="0"/>
              <a:t>9/26/2020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8B3D1-4729-46ED-895E-4669ACA66A3E}" type="datetime1">
              <a:rPr lang="en-US" smtClean="0"/>
              <a:t>9/26/2020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2D1E4-A3D1-496E-B3D4-3B5EB374127C}" type="datetime1">
              <a:rPr lang="en-US" smtClean="0"/>
              <a:t>9/26/2020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0AE06-DAAD-4384-8D1A-CCD6AB58400E}" type="datetime1">
              <a:rPr lang="en-US" smtClean="0"/>
              <a:t>9/26/2020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689E7-9977-45CC-9447-A7915E5552A4}" type="datetime1">
              <a:rPr lang="en-US" smtClean="0"/>
              <a:t>9/26/2020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334D0-D1D3-40F7-8BC7-FB752A70516E}" type="datetime1">
              <a:rPr lang="en-US" smtClean="0"/>
              <a:t>9/26/2020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D9EA-BD55-4EBD-BDF5-4B0A33A9B378}" type="datetime1">
              <a:rPr lang="en-US" smtClean="0"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08D76-61D3-45A5-93C8-21E02ACEF1AD}" type="datetime1">
              <a:rPr lang="en-US" smtClean="0"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F208389-3A4A-4275-B6DB-59AEBFCE971F}" type="datetime1">
              <a:rPr lang="en-US" smtClean="0"/>
              <a:t>9/26/2020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Základy počítačovej grafiky </a:t>
            </a:r>
            <a:br>
              <a:rPr lang="sk-SK" dirty="0" smtClean="0"/>
            </a:br>
            <a:r>
              <a:rPr lang="sk-SK" dirty="0" smtClean="0"/>
              <a:t>a spracovania obrazu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068960"/>
            <a:ext cx="7854696" cy="1928656"/>
          </a:xfrm>
        </p:spPr>
        <p:txBody>
          <a:bodyPr>
            <a:normAutofit/>
          </a:bodyPr>
          <a:lstStyle/>
          <a:p>
            <a:pPr algn="ctr"/>
            <a:endParaRPr lang="sk-SK" sz="4400" dirty="0" smtClean="0"/>
          </a:p>
          <a:p>
            <a:pPr algn="ctr"/>
            <a:r>
              <a:rPr lang="sk-SK" sz="5400" dirty="0" smtClean="0"/>
              <a:t>Snímanie obrazu</a:t>
            </a:r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Základy vizuálneho vnímania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38912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Ľudské vnímanie je </a:t>
            </a:r>
            <a:r>
              <a:rPr lang="sk-SK" sz="3600" dirty="0">
                <a:latin typeface="+mj-lt"/>
              </a:rPr>
              <a:t>citlivé na </a:t>
            </a:r>
            <a:r>
              <a:rPr lang="sk-SK" sz="3600" dirty="0" smtClean="0">
                <a:latin typeface="+mj-lt"/>
              </a:rPr>
              <a:t>kontrast</a:t>
            </a:r>
            <a:r>
              <a:rPr lang="sk-SK" sz="3600" dirty="0">
                <a:latin typeface="+mj-lt"/>
              </a:rPr>
              <a:t>, ostrosť, vnímanie hranice a </a:t>
            </a:r>
            <a:r>
              <a:rPr lang="sk-SK" sz="3600" dirty="0" smtClean="0">
                <a:latin typeface="+mj-lt"/>
              </a:rPr>
              <a:t>farbu 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Každé </a:t>
            </a:r>
            <a:r>
              <a:rPr lang="sk-SK" sz="3600" dirty="0">
                <a:latin typeface="+mj-lt"/>
              </a:rPr>
              <a:t>z nich môže vytvárať vizuálne </a:t>
            </a:r>
            <a:r>
              <a:rPr lang="sk-SK" sz="3600" dirty="0" smtClean="0">
                <a:latin typeface="+mj-lt"/>
              </a:rPr>
              <a:t>paradoxy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Uvedieme kontrast, ostrosť a hranicu, farebné modely sú podrobnejšie uvedené v časti prednášky o počítačovej grafike</a:t>
            </a:r>
            <a:endParaRPr lang="sk-SK" sz="3600" dirty="0">
              <a:latin typeface="+mj-lt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13861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Kontrast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483981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Je to pomer medzi priemerným jasom objektu a pozadia, ľudské oko reaguje na jas logaritmicky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Vizuálny 						  paradox:					    Podmienený   		                                   kontrast ==&gt;</a:t>
            </a:r>
          </a:p>
          <a:p>
            <a:endParaRPr lang="sk-SK" sz="4400" dirty="0" smtClean="0">
              <a:latin typeface="+mj-lt"/>
            </a:endParaRPr>
          </a:p>
          <a:p>
            <a:endParaRPr lang="sk-SK" sz="44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921066"/>
            <a:ext cx="6003710" cy="39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70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Ostrosť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</a:t>
            </a:fld>
            <a:endParaRPr lang="en-US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508518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Je </a:t>
            </a:r>
            <a:r>
              <a:rPr lang="sk-SK" sz="3600" dirty="0">
                <a:latin typeface="+mj-lt"/>
              </a:rPr>
              <a:t>schopnosť nájsť detaily v obraze 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Ľudské </a:t>
            </a:r>
            <a:r>
              <a:rPr lang="sk-SK" sz="3600" dirty="0">
                <a:latin typeface="+mj-lt"/>
              </a:rPr>
              <a:t>oko je senzitívnejšie na náhle zmeny jasu </a:t>
            </a:r>
            <a:r>
              <a:rPr lang="sk-SK" sz="3600" dirty="0" smtClean="0">
                <a:latin typeface="+mj-lt"/>
              </a:rPr>
              <a:t>- </a:t>
            </a:r>
            <a:r>
              <a:rPr lang="sk-SK" sz="3600" dirty="0">
                <a:latin typeface="+mj-lt"/>
              </a:rPr>
              <a:t>m</a:t>
            </a:r>
            <a:r>
              <a:rPr lang="sk-SK" sz="3600" dirty="0" smtClean="0">
                <a:latin typeface="+mj-lt"/>
              </a:rPr>
              <a:t>inimálna </a:t>
            </a:r>
            <a:r>
              <a:rPr lang="sk-SK" sz="3600" dirty="0">
                <a:latin typeface="+mj-lt"/>
              </a:rPr>
              <a:t>vzdialenosť </a:t>
            </a:r>
            <a:r>
              <a:rPr lang="sk-SK" sz="3600" dirty="0" smtClean="0">
                <a:latin typeface="+mj-lt"/>
              </a:rPr>
              <a:t>dvoch rozlíšiteľných </a:t>
            </a:r>
            <a:r>
              <a:rPr lang="sk-SK" sz="3600" dirty="0">
                <a:latin typeface="+mj-lt"/>
              </a:rPr>
              <a:t>bodov je 0,16 mm </a:t>
            </a:r>
            <a:endParaRPr lang="sk-SK" sz="3600" dirty="0" smtClean="0">
              <a:latin typeface="+mj-lt"/>
            </a:endParaRP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Rozlíšenie obrazu má byť také, aké je maximálne rozlíšenie pozorovateľa (netreba sa naháňať za </a:t>
            </a:r>
            <a:r>
              <a:rPr lang="sk-SK" sz="3600" dirty="0" err="1" smtClean="0">
                <a:latin typeface="+mj-lt"/>
              </a:rPr>
              <a:t>megapixlami</a:t>
            </a:r>
            <a:r>
              <a:rPr lang="sk-SK" sz="3600" dirty="0" smtClean="0">
                <a:latin typeface="+mj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9421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Hranice objektu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Pre rozpoznávanie nesú najviac informácie</a:t>
            </a:r>
          </a:p>
          <a:p>
            <a:pPr>
              <a:spcBef>
                <a:spcPts val="1800"/>
              </a:spcBef>
            </a:pPr>
            <a:r>
              <a:rPr lang="sk-SK" sz="3600" dirty="0" err="1" smtClean="0">
                <a:latin typeface="Calibri" panose="020F0502020204030204" pitchFamily="34" charset="0"/>
              </a:rPr>
              <a:t>Ebbinghausova</a:t>
            </a:r>
            <a:r>
              <a:rPr lang="sk-SK" sz="3600" dirty="0" smtClean="0">
                <a:latin typeface="Calibri" panose="020F0502020204030204" pitchFamily="34" charset="0"/>
              </a:rPr>
              <a:t> 					       ilúzia </a:t>
            </a:r>
            <a:r>
              <a:rPr lang="sk-SK" sz="3600" dirty="0"/>
              <a:t>==&gt;</a:t>
            </a:r>
          </a:p>
          <a:p>
            <a:pPr marL="0" indent="0">
              <a:spcBef>
                <a:spcPts val="1800"/>
              </a:spcBef>
              <a:buNone/>
            </a:pPr>
            <a:endParaRPr lang="sk-SK" sz="3600" dirty="0" smtClean="0">
              <a:latin typeface="Calibri" panose="020F0502020204030204" pitchFamily="34" charset="0"/>
            </a:endParaRPr>
          </a:p>
          <a:p>
            <a:endParaRPr lang="sk-SK" sz="4400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sk-SK" sz="4400" dirty="0" smtClean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</a:t>
            </a:fld>
            <a:endParaRPr lang="en-US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324998"/>
            <a:ext cx="5526919" cy="3912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4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Ďalšie ilúzie a paradoxy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84784"/>
            <a:ext cx="7631791" cy="5102952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40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Modelovanie obrazu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628799"/>
            <a:ext cx="9144000" cy="5092675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Spojitá alebo diskrétna funkcia </a:t>
            </a:r>
            <a:r>
              <a:rPr lang="sk-SK" sz="3600" i="1" dirty="0" smtClean="0">
                <a:latin typeface="+mj-lt"/>
              </a:rPr>
              <a:t>f(x,y)</a:t>
            </a:r>
            <a:r>
              <a:rPr lang="sk-SK" sz="3600" dirty="0" smtClean="0">
                <a:latin typeface="+mj-lt"/>
              </a:rPr>
              <a:t>, ktorá pre bod </a:t>
            </a:r>
            <a:r>
              <a:rPr lang="sk-SK" sz="3600" i="1" dirty="0" smtClean="0">
                <a:latin typeface="+mj-lt"/>
              </a:rPr>
              <a:t>(x,y) </a:t>
            </a:r>
            <a:r>
              <a:rPr lang="sk-SK" sz="3600" dirty="0" smtClean="0">
                <a:latin typeface="+mj-lt"/>
              </a:rPr>
              <a:t>obsahuje hodnotu jasu</a:t>
            </a:r>
          </a:p>
          <a:p>
            <a:pPr>
              <a:spcBef>
                <a:spcPts val="1800"/>
              </a:spcBef>
            </a:pPr>
            <a:r>
              <a:rPr lang="sk-SK" sz="3600" i="1" dirty="0" smtClean="0">
                <a:latin typeface="+mj-lt"/>
              </a:rPr>
              <a:t>f(x,y) = i(x,y).r(x,y) – </a:t>
            </a:r>
            <a:r>
              <a:rPr lang="sk-SK" sz="3600" dirty="0" smtClean="0">
                <a:latin typeface="+mj-lt"/>
              </a:rPr>
              <a:t>zjednodušený model s dvoma faktormi</a:t>
            </a:r>
            <a:endParaRPr lang="sk-SK" sz="3600" i="1" dirty="0" smtClean="0">
              <a:latin typeface="+mj-lt"/>
            </a:endParaRPr>
          </a:p>
          <a:p>
            <a:pPr>
              <a:spcBef>
                <a:spcPts val="1800"/>
              </a:spcBef>
            </a:pPr>
            <a:r>
              <a:rPr lang="sk-SK" sz="3600" i="1" dirty="0" smtClean="0">
                <a:latin typeface="+mj-lt"/>
              </a:rPr>
              <a:t>i – </a:t>
            </a:r>
            <a:r>
              <a:rPr lang="sk-SK" sz="3600" dirty="0" smtClean="0">
                <a:latin typeface="+mj-lt"/>
              </a:rPr>
              <a:t>osvetlenie, 9000 cd – deň, 0,1 cd noc</a:t>
            </a:r>
          </a:p>
          <a:p>
            <a:pPr>
              <a:spcBef>
                <a:spcPts val="1800"/>
              </a:spcBef>
            </a:pPr>
            <a:r>
              <a:rPr lang="sk-SK" sz="3600" i="1" dirty="0" smtClean="0">
                <a:latin typeface="+mj-lt"/>
              </a:rPr>
              <a:t>r – </a:t>
            </a:r>
            <a:r>
              <a:rPr lang="sk-SK" sz="3600" dirty="0" smtClean="0">
                <a:latin typeface="+mj-lt"/>
              </a:rPr>
              <a:t>odrazivosť, 0,93 – sneh, 0,01 – hodváb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Preto má </a:t>
            </a:r>
            <a:r>
              <a:rPr lang="sk-SK" sz="3600" i="1" dirty="0" smtClean="0">
                <a:latin typeface="+mj-lt"/>
              </a:rPr>
              <a:t>f </a:t>
            </a:r>
            <a:r>
              <a:rPr lang="sk-SK" sz="3600" dirty="0" smtClean="0">
                <a:latin typeface="+mj-lt"/>
              </a:rPr>
              <a:t>hodnotu z intervalu </a:t>
            </a:r>
            <a:r>
              <a:rPr lang="sk-SK" sz="3600" i="1" dirty="0" smtClean="0">
                <a:latin typeface="+mj-lt"/>
              </a:rPr>
              <a:t>[0,L]</a:t>
            </a:r>
            <a:endParaRPr lang="sk-SK" sz="36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35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Snímanie (získanie) obrazu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508518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Zahrňuje proces vzorkovania a kvantovania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</a:rPr>
              <a:t>Vzorkovanie</a:t>
            </a:r>
            <a:r>
              <a:rPr lang="sk-SK" sz="3600" dirty="0" smtClean="0">
                <a:latin typeface="Calibri" panose="020F0502020204030204" pitchFamily="34" charset="0"/>
              </a:rPr>
              <a:t> zachytí spojitý obraz do diskrétnej matice </a:t>
            </a:r>
            <a:r>
              <a:rPr lang="sk-SK" sz="3600" i="1" dirty="0" smtClean="0">
                <a:latin typeface="Calibri" panose="020F0502020204030204" pitchFamily="34" charset="0"/>
              </a:rPr>
              <a:t>M x N, </a:t>
            </a:r>
            <a:r>
              <a:rPr lang="sk-SK" sz="3600" dirty="0" smtClean="0">
                <a:latin typeface="Calibri" panose="020F0502020204030204" pitchFamily="34" charset="0"/>
              </a:rPr>
              <a:t>to je digitálny obraz</a:t>
            </a:r>
            <a:endParaRPr lang="sk-SK" sz="3600" i="1" dirty="0" smtClean="0">
              <a:latin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</a:rPr>
              <a:t>Kvantovanie</a:t>
            </a:r>
            <a:r>
              <a:rPr lang="sk-SK" sz="3600" dirty="0" smtClean="0">
                <a:latin typeface="Calibri" panose="020F0502020204030204" pitchFamily="34" charset="0"/>
              </a:rPr>
              <a:t> – spojitý obor hodnôt sa rozdelí na diskrétny počet </a:t>
            </a:r>
            <a:r>
              <a:rPr lang="sk-SK" sz="3600" i="1" dirty="0" smtClean="0">
                <a:latin typeface="Calibri" panose="020F0502020204030204" pitchFamily="34" charset="0"/>
              </a:rPr>
              <a:t>K </a:t>
            </a:r>
            <a:r>
              <a:rPr lang="sk-SK" sz="3600" dirty="0" smtClean="0">
                <a:latin typeface="Calibri" panose="020F0502020204030204" pitchFamily="34" charset="0"/>
              </a:rPr>
              <a:t>intervalov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Pixel – názov pre nedeliteľný obrazový bod (</a:t>
            </a:r>
            <a:r>
              <a:rPr lang="sk-SK" sz="3600" dirty="0" err="1" smtClean="0">
                <a:latin typeface="Calibri" panose="020F0502020204030204" pitchFamily="34" charset="0"/>
              </a:rPr>
              <a:t>picture</a:t>
            </a:r>
            <a:r>
              <a:rPr lang="sk-SK" sz="3600" dirty="0" smtClean="0">
                <a:latin typeface="Calibri" panose="020F0502020204030204" pitchFamily="34" charset="0"/>
              </a:rPr>
              <a:t> element)</a:t>
            </a:r>
          </a:p>
          <a:p>
            <a:endParaRPr lang="sk-SK" sz="4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38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9" y="299425"/>
            <a:ext cx="9144000" cy="1080120"/>
          </a:xfrm>
        </p:spPr>
        <p:txBody>
          <a:bodyPr>
            <a:normAutofit/>
          </a:bodyPr>
          <a:lstStyle/>
          <a:p>
            <a:pPr algn="ctr"/>
            <a:endParaRPr lang="sk-SK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" y="-15367"/>
            <a:ext cx="9140231" cy="6371718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37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923"/>
            <a:ext cx="9144000" cy="6364273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52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44001" cy="6356350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76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356350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41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356350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8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59"/>
            <a:ext cx="9144000" cy="6362910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32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455"/>
            <a:ext cx="9126192" cy="5991945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27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18" y="1858"/>
            <a:ext cx="9168053" cy="6019430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" y="0"/>
            <a:ext cx="9140268" cy="5847929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4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24" y="0"/>
            <a:ext cx="9140267" cy="5847929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52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253391"/>
          </a:xfr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36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r"/>
            <a:r>
              <a:rPr lang="sk-SK" sz="5400" dirty="0" smtClean="0"/>
              <a:t>Vzorkovanie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389120"/>
          </a:xfrm>
        </p:spPr>
        <p:txBody>
          <a:bodyPr>
            <a:normAutofit/>
          </a:bodyPr>
          <a:lstStyle/>
          <a:p>
            <a:pPr algn="r">
              <a:spcBef>
                <a:spcPts val="1800"/>
              </a:spcBef>
            </a:pPr>
            <a:r>
              <a:rPr lang="sk-SK" sz="4400" dirty="0" smtClean="0">
                <a:latin typeface="Calibri" panose="020F0502020204030204" pitchFamily="34" charset="0"/>
              </a:rPr>
              <a:t>  </a:t>
            </a:r>
            <a:r>
              <a:rPr lang="sk-SK" sz="3600" dirty="0" smtClean="0">
                <a:latin typeface="Calibri" panose="020F0502020204030204" pitchFamily="34" charset="0"/>
              </a:rPr>
              <a:t>256x  256</a:t>
            </a:r>
          </a:p>
          <a:p>
            <a:pPr algn="r"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1366x  768</a:t>
            </a:r>
          </a:p>
          <a:p>
            <a:pPr algn="r"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1920x1080</a:t>
            </a:r>
          </a:p>
          <a:p>
            <a:pPr algn="r"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4096x2304</a:t>
            </a:r>
          </a:p>
          <a:p>
            <a:pPr algn="r"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8192x4608</a:t>
            </a:r>
            <a:endParaRPr lang="sk-SK" sz="3600" dirty="0">
              <a:latin typeface="Calibri" panose="020F0502020204030204" pitchFamily="34" charset="0"/>
            </a:endParaRP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9" y="140670"/>
            <a:ext cx="5709569" cy="618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14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r"/>
            <a:r>
              <a:rPr lang="sk-SK" sz="5400" dirty="0" smtClean="0"/>
              <a:t>Kvantovanie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21</a:t>
            </a:fld>
            <a:endParaRPr lang="en-US"/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695800"/>
          </a:xfrm>
        </p:spPr>
        <p:txBody>
          <a:bodyPr>
            <a:normAutofit/>
          </a:bodyPr>
          <a:lstStyle/>
          <a:p>
            <a:pPr algn="r">
              <a:spcBef>
                <a:spcPts val="1200"/>
              </a:spcBef>
            </a:pPr>
            <a:r>
              <a:rPr lang="sk-SK" sz="3600" dirty="0" smtClean="0">
                <a:latin typeface="+mj-lt"/>
              </a:rPr>
              <a:t>Môžu byť tiene,</a:t>
            </a:r>
          </a:p>
          <a:p>
            <a:pPr marL="0" indent="0" algn="r">
              <a:spcBef>
                <a:spcPts val="1200"/>
              </a:spcBef>
              <a:buNone/>
            </a:pPr>
            <a:r>
              <a:rPr lang="sk-SK" sz="3600" dirty="0" smtClean="0">
                <a:latin typeface="+mj-lt"/>
              </a:rPr>
              <a:t>falošné kontúry</a:t>
            </a:r>
          </a:p>
          <a:p>
            <a:pPr algn="r">
              <a:spcBef>
                <a:spcPts val="2400"/>
              </a:spcBef>
            </a:pPr>
            <a:r>
              <a:rPr lang="sk-SK" sz="3600" dirty="0" smtClean="0">
                <a:latin typeface="+mj-lt"/>
              </a:rPr>
              <a:t> Minimálne 100</a:t>
            </a:r>
          </a:p>
          <a:p>
            <a:pPr marL="0" indent="0" algn="r">
              <a:spcBef>
                <a:spcPts val="1200"/>
              </a:spcBef>
              <a:buNone/>
            </a:pPr>
            <a:r>
              <a:rPr lang="sk-SK" sz="3600" dirty="0">
                <a:latin typeface="+mj-lt"/>
              </a:rPr>
              <a:t>j</a:t>
            </a:r>
            <a:r>
              <a:rPr lang="sk-SK" sz="3600" dirty="0" smtClean="0">
                <a:latin typeface="+mj-lt"/>
              </a:rPr>
              <a:t>asových úrovní</a:t>
            </a:r>
          </a:p>
          <a:p>
            <a:pPr marL="0" indent="0" algn="r">
              <a:spcBef>
                <a:spcPts val="1200"/>
              </a:spcBef>
              <a:buNone/>
            </a:pPr>
            <a:r>
              <a:rPr lang="sk-SK" sz="3600" dirty="0" smtClean="0">
                <a:latin typeface="+mj-lt"/>
              </a:rPr>
              <a:t>aby nevznikali       </a:t>
            </a:r>
            <a:endParaRPr lang="sk-SK" sz="3600" dirty="0">
              <a:latin typeface="+mj-lt"/>
            </a:endParaRP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664"/>
            <a:ext cx="5392599" cy="591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06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Snímacie zariadenia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30120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Digitálna (analógová) kamera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Fotoaparát (mobil), Skener, Laser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Medicínske snímacie zariadenia (CT, MRI, </a:t>
            </a:r>
            <a:r>
              <a:rPr lang="sk-SK" sz="3600" dirty="0" err="1" smtClean="0">
                <a:latin typeface="+mj-lt"/>
              </a:rPr>
              <a:t>Rtg</a:t>
            </a:r>
            <a:r>
              <a:rPr lang="sk-SK" sz="3600" dirty="0" smtClean="0">
                <a:latin typeface="+mj-lt"/>
              </a:rPr>
              <a:t>)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Má zmysel honba za </a:t>
            </a:r>
            <a:r>
              <a:rPr lang="sk-SK" sz="3600" dirty="0" err="1" smtClean="0">
                <a:latin typeface="+mj-lt"/>
              </a:rPr>
              <a:t>megapixlami</a:t>
            </a:r>
            <a:r>
              <a:rPr lang="sk-SK" sz="3600" dirty="0" smtClean="0">
                <a:latin typeface="+mj-lt"/>
              </a:rPr>
              <a:t>?</a:t>
            </a:r>
          </a:p>
          <a:p>
            <a:pPr>
              <a:spcBef>
                <a:spcPts val="1800"/>
              </a:spcBef>
            </a:pPr>
            <a:r>
              <a:rPr lang="sk-SK" sz="3600" dirty="0">
                <a:latin typeface="+mj-lt"/>
              </a:rPr>
              <a:t>Shannonova veta (o hustote vzorkovania</a:t>
            </a:r>
            <a:r>
              <a:rPr lang="sk-SK" sz="3600" dirty="0" smtClean="0">
                <a:latin typeface="+mj-lt"/>
              </a:rPr>
              <a:t>): Rozlíšenie obrazu má byť aspoň polovica rozmeru najmenšieho detailu v obraze</a:t>
            </a:r>
            <a:endParaRPr lang="sk-SK" sz="3600" dirty="0">
              <a:latin typeface="+mj-lt"/>
            </a:endParaRPr>
          </a:p>
          <a:p>
            <a:endParaRPr lang="sk-SK" sz="4400" dirty="0" smtClean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54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Prevzorkovanie</a:t>
            </a:r>
            <a:r>
              <a:rPr lang="sk-SK" sz="5400" dirty="0" smtClean="0"/>
              <a:t> a interpolácia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Po nasnímaní niekedy znížime (zvýšime) hustotu </a:t>
            </a:r>
            <a:r>
              <a:rPr lang="sk-SK" sz="3600" dirty="0" smtClean="0">
                <a:latin typeface="Calibri" panose="020F0502020204030204" pitchFamily="34" charset="0"/>
              </a:rPr>
              <a:t>vzorkovania</a:t>
            </a:r>
            <a:endParaRPr lang="sk-SK" sz="3600" dirty="0" smtClean="0">
              <a:latin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924944"/>
            <a:ext cx="3527726" cy="339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5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Prevzorkovanie a </a:t>
            </a:r>
            <a:r>
              <a:rPr lang="sk-SK" sz="5400" dirty="0" smtClean="0"/>
              <a:t>interpolácia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Novú </a:t>
            </a:r>
            <a:r>
              <a:rPr lang="sk-SK" sz="3600" dirty="0" smtClean="0">
                <a:latin typeface="Calibri" panose="020F0502020204030204" pitchFamily="34" charset="0"/>
              </a:rPr>
              <a:t>hodnotu pixla </a:t>
            </a:r>
            <a:r>
              <a:rPr lang="sk-SK" sz="3600" dirty="0" smtClean="0">
                <a:latin typeface="Calibri" panose="020F0502020204030204" pitchFamily="34" charset="0"/>
              </a:rPr>
              <a:t>v </a:t>
            </a:r>
            <a:r>
              <a:rPr lang="sk-SK" sz="3600" dirty="0" err="1" smtClean="0">
                <a:latin typeface="Calibri" panose="020F0502020204030204" pitchFamily="34" charset="0"/>
              </a:rPr>
              <a:t>prevzorkovanom</a:t>
            </a:r>
            <a:r>
              <a:rPr lang="sk-SK" sz="3600" dirty="0" smtClean="0">
                <a:latin typeface="Calibri" panose="020F0502020204030204" pitchFamily="34" charset="0"/>
              </a:rPr>
              <a:t> obraze vypočítame </a:t>
            </a:r>
            <a:r>
              <a:rPr lang="sk-SK" sz="3600" dirty="0" smtClean="0">
                <a:latin typeface="Calibri" panose="020F0502020204030204" pitchFamily="34" charset="0"/>
              </a:rPr>
              <a:t>pomocou interpolácie:</a:t>
            </a:r>
          </a:p>
          <a:p>
            <a:pPr lvl="1"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Najbližší </a:t>
            </a:r>
            <a:r>
              <a:rPr lang="sk-SK" sz="3600" dirty="0" smtClean="0">
                <a:latin typeface="Calibri" panose="020F0502020204030204" pitchFamily="34" charset="0"/>
              </a:rPr>
              <a:t>sused – bude mať rovnakú hodnotu ako najbližší pixel v pôvodnom obraze </a:t>
            </a:r>
            <a:r>
              <a:rPr lang="sk-SK" sz="3600" dirty="0" smtClean="0">
                <a:latin typeface="Calibri" panose="020F0502020204030204" pitchFamily="34" charset="0"/>
              </a:rPr>
              <a:t>(vytvára artefakty)</a:t>
            </a:r>
          </a:p>
          <a:p>
            <a:pPr lvl="1"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Bilineárna interpolácia (je </a:t>
            </a:r>
            <a:r>
              <a:rPr lang="sk-SK" sz="3600" dirty="0" smtClean="0">
                <a:latin typeface="Calibri" panose="020F0502020204030204" pitchFamily="34" charset="0"/>
              </a:rPr>
              <a:t>zložitejšia</a:t>
            </a:r>
            <a:r>
              <a:rPr lang="sk-SK" sz="3600" dirty="0" smtClean="0">
                <a:latin typeface="Calibri" panose="020F0502020204030204" pitchFamily="34" charset="0"/>
              </a:rPr>
              <a:t>, ale </a:t>
            </a:r>
            <a:r>
              <a:rPr lang="sk-SK" sz="3600" dirty="0" smtClean="0">
                <a:latin typeface="Calibri" panose="020F0502020204030204" pitchFamily="34" charset="0"/>
              </a:rPr>
              <a:t>presnejšia</a:t>
            </a:r>
            <a:r>
              <a:rPr lang="sk-SK" sz="3600" dirty="0" smtClean="0">
                <a:latin typeface="Calibri" panose="020F0502020204030204" pitchFamily="34" charset="0"/>
              </a:rPr>
              <a:t>)</a:t>
            </a:r>
            <a:endParaRPr lang="sk-SK" sz="3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05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Bilineárna interpolácia</a:t>
            </a:r>
            <a:endParaRPr lang="sk-SK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628800"/>
                <a:ext cx="9144000" cy="4695800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Nová hodnota pixla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sk-SK" sz="3600" dirty="0" smtClean="0">
                    <a:latin typeface="+mj-lt"/>
                  </a:rPr>
                  <a:t> zo 4 susedov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  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sk-SK" sz="3600" dirty="0" smtClean="0">
                    <a:latin typeface="+mj-lt"/>
                  </a:rPr>
                  <a:t> 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>
                    <a:latin typeface="+mj-lt"/>
                  </a:rPr>
                  <a:t>Z</a:t>
                </a:r>
                <a:r>
                  <a:rPr lang="sk-SK" sz="3600" dirty="0" smtClean="0">
                    <a:latin typeface="+mj-lt"/>
                  </a:rPr>
                  <a:t>a predpokladu, že tí majú 		         súradnice: (0,0), (0,1), (1,0), (1,1),          	       potom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endParaRPr lang="sk-SK" sz="36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≈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0,0</m:t>
                          </m:r>
                        </m:e>
                      </m:d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sk-SK" sz="3600" b="0" dirty="0" smtClean="0">
                  <a:latin typeface="+mj-lt"/>
                  <a:ea typeface="Cambria Math" panose="02040503050406030204" pitchFamily="18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    +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0,1</m:t>
                          </m:r>
                        </m:e>
                      </m:d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sk-SK" sz="3600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sk-SK" sz="3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k-SK" sz="36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1,0</m:t>
                          </m:r>
                        </m:e>
                      </m:d>
                      <m:r>
                        <a:rPr lang="sk-SK" sz="36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sk-SK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sk-SK" sz="36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sk-SK" sz="3600" i="1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sk-SK" sz="3600" i="1" dirty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    +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1,1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𝑥𝑦</m:t>
                      </m:r>
                    </m:oMath>
                  </m:oMathPara>
                </a14:m>
                <a:endParaRPr lang="sk-SK" sz="3600" b="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628800"/>
                <a:ext cx="9144000" cy="4695800"/>
              </a:xfrm>
              <a:blipFill rotWithShape="0">
                <a:blip r:embed="rId3"/>
                <a:stretch>
                  <a:fillRect l="-1333" t="-285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25</a:t>
            </a:fld>
            <a:endParaRPr lang="en-US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694817"/>
            <a:ext cx="2875383" cy="402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69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Vlastnosti digitálneho obrazu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 lnSpcReduction="10000"/>
          </a:bodyPr>
          <a:lstStyle/>
          <a:p>
            <a:pPr>
              <a:spcBef>
                <a:spcPts val="1800"/>
              </a:spcBef>
            </a:pPr>
            <a:r>
              <a:rPr lang="sk-SK" sz="3900" dirty="0" smtClean="0">
                <a:latin typeface="Calibri" panose="020F0502020204030204" pitchFamily="34" charset="0"/>
              </a:rPr>
              <a:t>Vlastnosti sú metrické a </a:t>
            </a:r>
            <a:r>
              <a:rPr lang="sk-SK" sz="3900" dirty="0" err="1" smtClean="0">
                <a:latin typeface="Calibri" panose="020F0502020204030204" pitchFamily="34" charset="0"/>
              </a:rPr>
              <a:t>topologické</a:t>
            </a:r>
            <a:endParaRPr lang="sk-SK" sz="3900" dirty="0" smtClean="0">
              <a:latin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sk-SK" sz="3900" dirty="0" smtClean="0">
                <a:latin typeface="Calibri" panose="020F0502020204030204" pitchFamily="34" charset="0"/>
              </a:rPr>
              <a:t>Metrika (aproximácia euklidovskej)</a:t>
            </a:r>
          </a:p>
          <a:p>
            <a:pPr lvl="1">
              <a:spcBef>
                <a:spcPts val="1800"/>
              </a:spcBef>
            </a:pPr>
            <a:r>
              <a:rPr lang="sk-SK" sz="3900" dirty="0" err="1" smtClean="0">
                <a:latin typeface="Calibri" panose="020F0502020204030204" pitchFamily="34" charset="0"/>
              </a:rPr>
              <a:t>Manhattanská</a:t>
            </a:r>
            <a:r>
              <a:rPr lang="sk-SK" sz="3900" dirty="0" smtClean="0">
                <a:latin typeface="Calibri" panose="020F0502020204030204" pitchFamily="34" charset="0"/>
              </a:rPr>
              <a:t> – </a:t>
            </a:r>
          </a:p>
          <a:p>
            <a:pPr marL="393192" lvl="1" indent="0">
              <a:spcBef>
                <a:spcPts val="1200"/>
              </a:spcBef>
              <a:buNone/>
            </a:pPr>
            <a:r>
              <a:rPr lang="sk-SK" sz="3900" i="1" dirty="0" smtClean="0">
                <a:latin typeface="+mj-lt"/>
              </a:rPr>
              <a:t>d</a:t>
            </a:r>
            <a:r>
              <a:rPr lang="sk-SK" sz="3900" i="1" baseline="-25000" dirty="0" smtClean="0">
                <a:latin typeface="+mj-lt"/>
              </a:rPr>
              <a:t>4 </a:t>
            </a:r>
            <a:r>
              <a:rPr lang="sk-SK" sz="3900" i="1" dirty="0">
                <a:latin typeface="+mj-lt"/>
              </a:rPr>
              <a:t>[(i, j), (h, k)] = </a:t>
            </a:r>
            <a:r>
              <a:rPr lang="sk-SK" sz="3900" dirty="0">
                <a:latin typeface="+mj-lt"/>
                <a:sym typeface="Symbol" panose="05050102010706020507" pitchFamily="18" charset="2"/>
              </a:rPr>
              <a:t></a:t>
            </a:r>
            <a:r>
              <a:rPr lang="sk-SK" sz="3900" i="1" dirty="0">
                <a:latin typeface="+mj-lt"/>
              </a:rPr>
              <a:t>i - h </a:t>
            </a:r>
            <a:r>
              <a:rPr lang="sk-SK" sz="3900" dirty="0">
                <a:latin typeface="+mj-lt"/>
                <a:sym typeface="Symbol" panose="05050102010706020507" pitchFamily="18" charset="2"/>
              </a:rPr>
              <a:t></a:t>
            </a:r>
            <a:r>
              <a:rPr lang="sk-SK" sz="3900" i="1" dirty="0">
                <a:latin typeface="+mj-lt"/>
              </a:rPr>
              <a:t>+ </a:t>
            </a:r>
            <a:r>
              <a:rPr lang="sk-SK" sz="3900" dirty="0">
                <a:latin typeface="+mj-lt"/>
                <a:sym typeface="Symbol" panose="05050102010706020507" pitchFamily="18" charset="2"/>
              </a:rPr>
              <a:t></a:t>
            </a:r>
            <a:r>
              <a:rPr lang="sk-SK" sz="3900" i="1" dirty="0">
                <a:latin typeface="+mj-lt"/>
              </a:rPr>
              <a:t>j – k </a:t>
            </a:r>
            <a:r>
              <a:rPr lang="sk-SK" sz="3900" dirty="0">
                <a:latin typeface="+mj-lt"/>
                <a:sym typeface="Symbol" panose="05050102010706020507" pitchFamily="18" charset="2"/>
              </a:rPr>
              <a:t></a:t>
            </a:r>
            <a:endParaRPr lang="sk-SK" sz="3900" dirty="0">
              <a:latin typeface="+mj-lt"/>
            </a:endParaRPr>
          </a:p>
          <a:p>
            <a:pPr lvl="1">
              <a:spcBef>
                <a:spcPts val="2400"/>
              </a:spcBef>
            </a:pPr>
            <a:r>
              <a:rPr lang="sk-SK" sz="3900" dirty="0" smtClean="0">
                <a:latin typeface="Calibri" panose="020F0502020204030204" pitchFamily="34" charset="0"/>
              </a:rPr>
              <a:t>Šachovnicová –</a:t>
            </a:r>
          </a:p>
          <a:p>
            <a:pPr marL="393192" lvl="1" indent="0">
              <a:spcBef>
                <a:spcPts val="1200"/>
              </a:spcBef>
              <a:buNone/>
            </a:pPr>
            <a:r>
              <a:rPr lang="sk-SK" sz="3900" i="1" dirty="0">
                <a:latin typeface="+mj-lt"/>
              </a:rPr>
              <a:t>d</a:t>
            </a:r>
            <a:r>
              <a:rPr lang="sk-SK" sz="3900" i="1" baseline="-25000" dirty="0">
                <a:latin typeface="+mj-lt"/>
              </a:rPr>
              <a:t>8 </a:t>
            </a:r>
            <a:r>
              <a:rPr lang="sk-SK" sz="3900" i="1" dirty="0">
                <a:latin typeface="+mj-lt"/>
              </a:rPr>
              <a:t>[(i, j), (h, k)] = </a:t>
            </a:r>
            <a:r>
              <a:rPr lang="sk-SK" sz="3900" dirty="0">
                <a:latin typeface="+mj-lt"/>
              </a:rPr>
              <a:t>max</a:t>
            </a:r>
            <a:r>
              <a:rPr lang="sk-SK" sz="3900" i="1" dirty="0">
                <a:latin typeface="+mj-lt"/>
              </a:rPr>
              <a:t> </a:t>
            </a:r>
            <a:r>
              <a:rPr lang="sk-SK" sz="3900" dirty="0">
                <a:latin typeface="+mj-lt"/>
              </a:rPr>
              <a:t>{</a:t>
            </a:r>
            <a:r>
              <a:rPr lang="sk-SK" sz="3900" dirty="0">
                <a:latin typeface="+mj-lt"/>
                <a:sym typeface="Symbol" panose="05050102010706020507" pitchFamily="18" charset="2"/>
              </a:rPr>
              <a:t></a:t>
            </a:r>
            <a:r>
              <a:rPr lang="sk-SK" sz="3900" i="1" dirty="0">
                <a:latin typeface="+mj-lt"/>
              </a:rPr>
              <a:t>i - h </a:t>
            </a:r>
            <a:r>
              <a:rPr lang="sk-SK" sz="3900" dirty="0">
                <a:latin typeface="+mj-lt"/>
                <a:sym typeface="Symbol" panose="05050102010706020507" pitchFamily="18" charset="2"/>
              </a:rPr>
              <a:t></a:t>
            </a:r>
            <a:r>
              <a:rPr lang="sk-SK" sz="3900" i="1" dirty="0">
                <a:latin typeface="+mj-lt"/>
              </a:rPr>
              <a:t>, </a:t>
            </a:r>
            <a:r>
              <a:rPr lang="sk-SK" sz="3900" dirty="0">
                <a:latin typeface="+mj-lt"/>
                <a:sym typeface="Symbol" panose="05050102010706020507" pitchFamily="18" charset="2"/>
              </a:rPr>
              <a:t></a:t>
            </a:r>
            <a:r>
              <a:rPr lang="sk-SK" sz="3900" i="1" dirty="0">
                <a:latin typeface="+mj-lt"/>
              </a:rPr>
              <a:t>j – k </a:t>
            </a:r>
            <a:r>
              <a:rPr lang="sk-SK" sz="3900" dirty="0">
                <a:latin typeface="+mj-lt"/>
                <a:sym typeface="Symbol" panose="05050102010706020507" pitchFamily="18" charset="2"/>
              </a:rPr>
              <a:t></a:t>
            </a:r>
            <a:r>
              <a:rPr lang="sk-SK" sz="3900" dirty="0" smtClean="0">
                <a:latin typeface="+mj-lt"/>
              </a:rPr>
              <a:t>} </a:t>
            </a:r>
          </a:p>
          <a:p>
            <a:pPr lvl="1"/>
            <a:endParaRPr lang="sk-SK" sz="4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69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Vlastnosti digitálneho obrazu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27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4-(8-) </a:t>
            </a:r>
            <a:r>
              <a:rPr lang="sk-SK" sz="3600" b="1" dirty="0" smtClean="0">
                <a:latin typeface="Calibri" panose="020F0502020204030204" pitchFamily="34" charset="0"/>
              </a:rPr>
              <a:t>okolie</a:t>
            </a:r>
            <a:r>
              <a:rPr lang="sk-SK" sz="3600" dirty="0" smtClean="0">
                <a:latin typeface="Calibri" panose="020F0502020204030204" pitchFamily="34" charset="0"/>
              </a:rPr>
              <a:t> </a:t>
            </a:r>
            <a:r>
              <a:rPr lang="sk-SK" sz="3600" dirty="0" err="1" smtClean="0">
                <a:latin typeface="Calibri" panose="020F0502020204030204" pitchFamily="34" charset="0"/>
              </a:rPr>
              <a:t>pixla</a:t>
            </a:r>
            <a:r>
              <a:rPr lang="sk-SK" sz="3600" dirty="0" smtClean="0">
                <a:latin typeface="Calibri" panose="020F0502020204030204" pitchFamily="34" charset="0"/>
              </a:rPr>
              <a:t>, 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4-(8-) </a:t>
            </a:r>
            <a:r>
              <a:rPr lang="sk-SK" sz="3600" b="1" dirty="0" err="1" smtClean="0">
                <a:latin typeface="Calibri" panose="020F0502020204030204" pitchFamily="34" charset="0"/>
              </a:rPr>
              <a:t>susednosť</a:t>
            </a:r>
            <a:r>
              <a:rPr lang="sk-SK" sz="3600" dirty="0" smtClean="0">
                <a:latin typeface="Calibri" panose="020F0502020204030204" pitchFamily="34" charset="0"/>
              </a:rPr>
              <a:t>, </a:t>
            </a:r>
          </a:p>
          <a:p>
            <a:pPr>
              <a:spcBef>
                <a:spcPts val="1800"/>
              </a:spcBef>
            </a:pPr>
            <a:r>
              <a:rPr lang="sk-SK" sz="3600" b="1" dirty="0" smtClean="0">
                <a:latin typeface="Calibri" panose="020F0502020204030204" pitchFamily="34" charset="0"/>
              </a:rPr>
              <a:t>cesta</a:t>
            </a:r>
            <a:r>
              <a:rPr lang="sk-SK" sz="3600" dirty="0" smtClean="0">
                <a:latin typeface="Calibri" panose="020F0502020204030204" pitchFamily="34" charset="0"/>
              </a:rPr>
              <a:t> ako postupnosť susedných </a:t>
            </a:r>
            <a:r>
              <a:rPr lang="sk-SK" sz="3600" dirty="0" err="1" smtClean="0">
                <a:latin typeface="Calibri" panose="020F0502020204030204" pitchFamily="34" charset="0"/>
              </a:rPr>
              <a:t>pixlov</a:t>
            </a:r>
            <a:r>
              <a:rPr lang="sk-SK" sz="3600" dirty="0" smtClean="0">
                <a:latin typeface="Calibri" panose="020F0502020204030204" pitchFamily="34" charset="0"/>
              </a:rPr>
              <a:t>, </a:t>
            </a:r>
            <a:r>
              <a:rPr lang="sk-SK" sz="3600" b="1" dirty="0" smtClean="0">
                <a:latin typeface="Calibri" panose="020F0502020204030204" pitchFamily="34" charset="0"/>
              </a:rPr>
              <a:t>súvislá oblasť</a:t>
            </a:r>
            <a:r>
              <a:rPr lang="sk-SK" sz="3600" dirty="0" smtClean="0">
                <a:latin typeface="Calibri" panose="020F0502020204030204" pitchFamily="34" charset="0"/>
              </a:rPr>
              <a:t>, v nej z každého </a:t>
            </a:r>
            <a:r>
              <a:rPr lang="sk-SK" sz="3600" dirty="0" err="1" smtClean="0">
                <a:latin typeface="Calibri" panose="020F0502020204030204" pitchFamily="34" charset="0"/>
              </a:rPr>
              <a:t>pixla</a:t>
            </a:r>
            <a:r>
              <a:rPr lang="sk-SK" sz="3600" dirty="0" smtClean="0">
                <a:latin typeface="Calibri" panose="020F0502020204030204" pitchFamily="34" charset="0"/>
              </a:rPr>
              <a:t> do každého vedie cesta, </a:t>
            </a:r>
            <a:r>
              <a:rPr lang="sk-SK" sz="3600" b="1" dirty="0" smtClean="0">
                <a:latin typeface="Calibri" panose="020F0502020204030204" pitchFamily="34" charset="0"/>
              </a:rPr>
              <a:t>diera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Oblasť má </a:t>
            </a:r>
            <a:r>
              <a:rPr lang="sk-SK" sz="3600" b="1" dirty="0" smtClean="0">
                <a:latin typeface="Calibri" panose="020F0502020204030204" pitchFamily="34" charset="0"/>
              </a:rPr>
              <a:t>hranicu</a:t>
            </a:r>
            <a:r>
              <a:rPr lang="sk-SK" sz="3600" dirty="0" smtClean="0">
                <a:latin typeface="Calibri" panose="020F0502020204030204" pitchFamily="34" charset="0"/>
              </a:rPr>
              <a:t> (globálny pojem) ako postupnosť susedných hraničných pixlov</a:t>
            </a:r>
            <a:endParaRPr lang="sk-SK" sz="3600" dirty="0" smtClean="0">
              <a:latin typeface="+mj-lt"/>
            </a:endParaRPr>
          </a:p>
          <a:p>
            <a:pPr lvl="1"/>
            <a:endParaRPr lang="sk-SK" sz="4200" dirty="0">
              <a:latin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925" y="1452183"/>
            <a:ext cx="4440875" cy="191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71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Vlastnosti digitálneho obrazu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28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err="1" smtClean="0">
                <a:latin typeface="Calibri" panose="020F0502020204030204" pitchFamily="34" charset="0"/>
              </a:rPr>
              <a:t>Topologické</a:t>
            </a:r>
            <a:r>
              <a:rPr lang="sk-SK" sz="3600" dirty="0" smtClean="0">
                <a:latin typeface="Calibri" panose="020F0502020204030204" pitchFamily="34" charset="0"/>
              </a:rPr>
              <a:t> vlastnosti sú invariantné voči afinným transformáciám</a:t>
            </a:r>
          </a:p>
          <a:p>
            <a:pPr marL="274320" lvl="1" indent="-274320">
              <a:spcBef>
                <a:spcPts val="1800"/>
              </a:spcBef>
              <a:buClr>
                <a:schemeClr val="accent3"/>
              </a:buClr>
              <a:buSzPct val="95000"/>
            </a:pPr>
            <a:r>
              <a:rPr lang="sk-SK" sz="3600" dirty="0" smtClean="0">
                <a:latin typeface="Calibri" panose="020F0502020204030204" pitchFamily="34" charset="0"/>
              </a:rPr>
              <a:t>Eulerovo číslo = </a:t>
            </a:r>
            <a:r>
              <a:rPr lang="sk-SK" sz="3600" dirty="0" smtClean="0">
                <a:latin typeface="+mj-lt"/>
              </a:rPr>
              <a:t>S </a:t>
            </a:r>
            <a:r>
              <a:rPr lang="sk-SK" sz="3600" dirty="0">
                <a:latin typeface="+mj-lt"/>
              </a:rPr>
              <a:t>– H, kde S je počet súvislých oblastí a H je počet </a:t>
            </a:r>
            <a:r>
              <a:rPr lang="sk-SK" sz="3600" dirty="0" smtClean="0">
                <a:latin typeface="+mj-lt"/>
              </a:rPr>
              <a:t>dier</a:t>
            </a:r>
          </a:p>
          <a:p>
            <a:pPr marL="274320" lvl="1" indent="-274320">
              <a:spcBef>
                <a:spcPts val="1800"/>
              </a:spcBef>
              <a:buClr>
                <a:schemeClr val="accent3"/>
              </a:buClr>
              <a:buSzPct val="95000"/>
            </a:pPr>
            <a:r>
              <a:rPr lang="sk-SK" sz="3600" dirty="0" smtClean="0">
                <a:latin typeface="+mj-lt"/>
              </a:rPr>
              <a:t>Konvexnosť 						              a konkávnosť</a:t>
            </a:r>
            <a:endParaRPr lang="sk-SK" sz="4200" dirty="0" smtClean="0">
              <a:latin typeface="+mj-lt"/>
            </a:endParaRPr>
          </a:p>
          <a:p>
            <a:pPr lvl="1"/>
            <a:endParaRPr lang="sk-SK" sz="4200" dirty="0">
              <a:latin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4365104"/>
            <a:ext cx="6228184" cy="148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76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err="1" smtClean="0"/>
              <a:t>Ortogonálna</a:t>
            </a:r>
            <a:r>
              <a:rPr lang="sk-SK" sz="5400" dirty="0" smtClean="0"/>
              <a:t> mriežka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46400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Pri vzorkovaní uvažujeme </a:t>
            </a:r>
            <a:r>
              <a:rPr lang="sk-SK" sz="3600" dirty="0" err="1" smtClean="0">
                <a:latin typeface="Calibri" panose="020F0502020204030204" pitchFamily="34" charset="0"/>
              </a:rPr>
              <a:t>ortogonálnu</a:t>
            </a:r>
            <a:r>
              <a:rPr lang="sk-SK" sz="3600" dirty="0" smtClean="0">
                <a:latin typeface="Calibri" panose="020F0502020204030204" pitchFamily="34" charset="0"/>
              </a:rPr>
              <a:t> mriežku (aj keď vytvára paradoxy):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a) rôznobežky				                      sa nepretínajú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b) kružnica s 					         priamkou nemá 					   spoločný bod</a:t>
            </a:r>
          </a:p>
          <a:p>
            <a:endParaRPr lang="sk-SK" sz="4400" dirty="0" smtClean="0">
              <a:latin typeface="Calibri" panose="020F0502020204030204" pitchFamily="34" charset="0"/>
            </a:endParaRPr>
          </a:p>
          <a:p>
            <a:endParaRPr lang="sk-SK" sz="4400" dirty="0" smtClean="0">
              <a:latin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6926" y="2813005"/>
            <a:ext cx="5847074" cy="327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34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Histogram obrazu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Zobrazenie početnosti jasových úrovní v obraze </a:t>
            </a:r>
          </a:p>
          <a:p>
            <a:pPr>
              <a:spcBef>
                <a:spcPts val="1800"/>
              </a:spcBef>
            </a:pPr>
            <a:r>
              <a:rPr lang="sk-SK" sz="3600" dirty="0">
                <a:latin typeface="Calibri" panose="020F0502020204030204" pitchFamily="34" charset="0"/>
              </a:rPr>
              <a:t>G</a:t>
            </a:r>
            <a:r>
              <a:rPr lang="sk-SK" sz="3600" dirty="0" smtClean="0">
                <a:latin typeface="Calibri" panose="020F0502020204030204" pitchFamily="34" charset="0"/>
              </a:rPr>
              <a:t>lobálna 				                informácia 						               o intenzite 						       (jase) obrazu</a:t>
            </a:r>
          </a:p>
          <a:p>
            <a:endParaRPr lang="sk-SK" sz="4400" dirty="0">
              <a:latin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391533"/>
            <a:ext cx="5580112" cy="396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16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Kvalita obrazu (šum)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Kvalita ako rozdiel medzi ideálnym (</a:t>
                </a:r>
                <a:r>
                  <a:rPr lang="sk-SK" sz="3600" dirty="0" err="1" smtClean="0">
                    <a:latin typeface="+mj-lt"/>
                  </a:rPr>
                  <a:t>nezašume-ným</a:t>
                </a:r>
                <a:r>
                  <a:rPr lang="sk-SK" sz="3600" dirty="0" smtClean="0">
                    <a:latin typeface="+mj-lt"/>
                  </a:rPr>
                  <a:t>) obrazom </a:t>
                </a:r>
                <a:r>
                  <a:rPr lang="sk-SK" sz="3600" i="1" dirty="0" smtClean="0">
                    <a:latin typeface="+mj-lt"/>
                  </a:rPr>
                  <a:t>g</a:t>
                </a:r>
                <a:r>
                  <a:rPr lang="sk-SK" sz="3600" dirty="0" smtClean="0">
                    <a:latin typeface="+mj-lt"/>
                  </a:rPr>
                  <a:t> a skutočným obrazom </a:t>
                </a:r>
                <a:r>
                  <a:rPr lang="sk-SK" sz="3600" i="1" dirty="0" smtClean="0">
                    <a:latin typeface="+mj-lt"/>
                  </a:rPr>
                  <a:t>f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Skutočné obrazy sú vždy zašumené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Pomer signálu a šumu </a:t>
                </a:r>
                <a:r>
                  <a:rPr lang="sk-SK" sz="3600" i="1" dirty="0" smtClean="0">
                    <a:latin typeface="+mj-lt"/>
                  </a:rPr>
                  <a:t>SNR = F/E,</a:t>
                </a:r>
                <a:r>
                  <a:rPr lang="sk-SK" sz="3600" dirty="0">
                    <a:latin typeface="+mj-lt"/>
                  </a:rPr>
                  <a:t> </a:t>
                </a:r>
                <a:r>
                  <a:rPr lang="sk-SK" sz="3600" dirty="0" smtClean="0">
                    <a:latin typeface="+mj-lt"/>
                  </a:rPr>
                  <a:t>kde		 </a:t>
                </a:r>
                <a14:m>
                  <m:oMath xmlns:m="http://schemas.openxmlformats.org/officeDocument/2006/math">
                    <m:r>
                      <a:rPr lang="sk-SK" sz="3600" b="0" i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supHide m:val="on"/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sk-SK" sz="3600" dirty="0" smtClean="0">
                    <a:latin typeface="+mj-lt"/>
                  </a:rPr>
                  <a:t> a rozloženie šumu je</a:t>
                </a:r>
                <a14:m>
                  <m:oMath xmlns:m="http://schemas.openxmlformats.org/officeDocument/2006/math">
                    <m:r>
                      <a:rPr lang="sk-SK" sz="3600">
                        <a:latin typeface="Cambria Math" panose="02040503050406030204" pitchFamily="18" charset="0"/>
                      </a:rPr>
                      <m:t> </m:t>
                    </m:r>
                    <m:r>
                      <a:rPr lang="sk-SK" sz="36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supHide m:val="on"/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sk-SK" sz="3600" dirty="0" smtClean="0">
                  <a:latin typeface="+mj-lt"/>
                </a:endParaRPr>
              </a:p>
              <a:p>
                <a:endParaRPr lang="sk-SK" sz="44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  <a:blipFill rotWithShape="0">
                <a:blip r:embed="rId2"/>
                <a:stretch>
                  <a:fillRect l="-1533" t="-1976" r="-6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232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2789328" cy="2448272"/>
          </a:xfrm>
        </p:spPr>
        <p:txBody>
          <a:bodyPr>
            <a:normAutofit fontScale="90000"/>
          </a:bodyPr>
          <a:lstStyle/>
          <a:p>
            <a:r>
              <a:rPr lang="sk-SK" sz="5400" dirty="0" smtClean="0"/>
              <a:t>  Pomer </a:t>
            </a:r>
            <a:br>
              <a:rPr lang="sk-SK" sz="5400" dirty="0" smtClean="0"/>
            </a:br>
            <a:r>
              <a:rPr lang="sk-SK" sz="5400" dirty="0" smtClean="0"/>
              <a:t>  signálu </a:t>
            </a:r>
            <a:br>
              <a:rPr lang="sk-SK" sz="5400" dirty="0" smtClean="0"/>
            </a:br>
            <a:r>
              <a:rPr lang="sk-SK" sz="5400" dirty="0" smtClean="0"/>
              <a:t>  a šumu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32</a:t>
            </a:fld>
            <a:endParaRPr lang="en-US"/>
          </a:p>
        </p:txBody>
      </p:sp>
      <p:pic>
        <p:nvPicPr>
          <p:cNvPr id="11" name="Zástupný symbol obsahu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629" y="0"/>
            <a:ext cx="6356350" cy="6356350"/>
          </a:xfrm>
        </p:spPr>
      </p:pic>
    </p:spTree>
    <p:extLst>
      <p:ext uri="{BB962C8B-B14F-4D97-AF65-F5344CB8AC3E}">
        <p14:creationId xmlns:p14="http://schemas.microsoft.com/office/powerpoint/2010/main" val="309672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Typy šum</a:t>
            </a:r>
            <a:r>
              <a:rPr lang="sk-SK" sz="5400" dirty="0"/>
              <a:t>u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Biely šum -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Aditívny šum -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err="1" smtClean="0">
                    <a:latin typeface="+mj-lt"/>
                  </a:rPr>
                  <a:t>Gaussovský</a:t>
                </a:r>
                <a:r>
                  <a:rPr lang="sk-SK" sz="3600" dirty="0" smtClean="0">
                    <a:latin typeface="+mj-lt"/>
                  </a:rPr>
                  <a:t> šum – šum je náhodná premenná s normálnym rozdelením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Aditívny </a:t>
                </a:r>
                <a:r>
                  <a:rPr lang="sk-SK" sz="3600" dirty="0" err="1" smtClean="0">
                    <a:latin typeface="+mj-lt"/>
                  </a:rPr>
                  <a:t>Gaussovský</a:t>
                </a:r>
                <a:r>
                  <a:rPr lang="sk-SK" sz="3600" dirty="0" smtClean="0">
                    <a:latin typeface="+mj-lt"/>
                  </a:rPr>
                  <a:t> šum s nulovou strednou hodnotou a odchýlkou </a:t>
                </a:r>
                <a:r>
                  <a:rPr lang="el-GR" sz="3600" dirty="0" smtClean="0">
                    <a:latin typeface="+mj-lt"/>
                  </a:rPr>
                  <a:t>σ</a:t>
                </a:r>
                <a:endParaRPr lang="sk-SK" sz="36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  <a:blipFill rotWithShape="0">
                <a:blip r:embed="rId2"/>
                <a:stretch>
                  <a:fillRect l="-1533" t="-1976" r="-4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057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Typy šumu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err="1" smtClean="0">
                    <a:latin typeface="+mj-lt"/>
                  </a:rPr>
                  <a:t>Multiplikatívny</a:t>
                </a:r>
                <a:r>
                  <a:rPr lang="sk-SK" sz="3600" dirty="0" smtClean="0">
                    <a:latin typeface="+mj-lt"/>
                  </a:rPr>
                  <a:t> – </a:t>
                </a:r>
                <a:endParaRPr lang="sk-SK" sz="3600" i="1" dirty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sk-SK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k-SK" sz="3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)(1+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sk-SK" sz="3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err="1" smtClean="0">
                    <a:latin typeface="+mj-lt"/>
                  </a:rPr>
                  <a:t>Kvantizačný</a:t>
                </a:r>
                <a:r>
                  <a:rPr lang="sk-SK" sz="3600" dirty="0" smtClean="0">
                    <a:latin typeface="+mj-lt"/>
                  </a:rPr>
                  <a:t> – málo úrovní kvantovania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Impulzný – jeden pixel sa výrazne líši od ostatných </a:t>
                </a:r>
                <a:r>
                  <a:rPr lang="sk-SK" sz="3600" dirty="0" err="1" smtClean="0">
                    <a:latin typeface="+mj-lt"/>
                  </a:rPr>
                  <a:t>pixlov</a:t>
                </a:r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err="1" smtClean="0">
                    <a:latin typeface="+mj-lt"/>
                  </a:rPr>
                  <a:t>Salt&amp;pepper</a:t>
                </a:r>
                <a:r>
                  <a:rPr lang="sk-SK" sz="3600" dirty="0" smtClean="0">
                    <a:latin typeface="+mj-lt"/>
                  </a:rPr>
                  <a:t> – čiernobiely impulzný šum</a:t>
                </a:r>
                <a:endParaRPr lang="sk-SK" sz="36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  <a:blipFill rotWithShape="0">
                <a:blip r:embed="rId2"/>
                <a:stretch>
                  <a:fillRect l="-1533" t="-1845" b="-461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bdĺžnik 5"/>
          <p:cNvSpPr/>
          <p:nvPr/>
        </p:nvSpPr>
        <p:spPr>
          <a:xfrm>
            <a:off x="4422760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endParaRPr lang="sk-SK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22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Odbočka: </a:t>
            </a:r>
            <a:r>
              <a:rPr lang="sk-SK" sz="5400" dirty="0" err="1" smtClean="0"/>
              <a:t>Gaussova</a:t>
            </a:r>
            <a:r>
              <a:rPr lang="sk-SK" sz="5400" dirty="0" smtClean="0"/>
              <a:t> krivka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Vyjadruje hustotu (početnosť) normálneho rozdelenia pravdepodobnosti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Má dve premenné, strednú hodnotu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a smerodajnú odchýlku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Vzťah opisujúci </a:t>
                </a:r>
                <a:r>
                  <a:rPr lang="sk-SK" sz="3600" dirty="0" err="1" smtClean="0">
                    <a:latin typeface="+mj-lt"/>
                  </a:rPr>
                  <a:t>Gaussovu</a:t>
                </a:r>
                <a:r>
                  <a:rPr lang="sk-SK" sz="3600" dirty="0" smtClean="0">
                    <a:latin typeface="+mj-lt"/>
                  </a:rPr>
                  <a:t> krivku je</a:t>
                </a:r>
              </a:p>
              <a:p>
                <a:pPr marL="0" indent="0" algn="ctr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      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ad>
                          <m:radPr>
                            <m:degHide m:val="on"/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−(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</m:oMath>
                </a14:m>
                <a:endParaRPr lang="sk-SK" sz="36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  <a:blipFill rotWithShape="0">
                <a:blip r:embed="rId2"/>
                <a:stretch>
                  <a:fillRect l="-1533" t="-1976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bdĺžnik 5"/>
          <p:cNvSpPr/>
          <p:nvPr/>
        </p:nvSpPr>
        <p:spPr>
          <a:xfrm>
            <a:off x="4422760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endParaRPr lang="sk-SK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28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Odbočka: </a:t>
            </a:r>
            <a:r>
              <a:rPr lang="sk-SK" sz="5400" dirty="0" err="1" smtClean="0"/>
              <a:t>Gaussova</a:t>
            </a:r>
            <a:r>
              <a:rPr lang="sk-SK" sz="5400" dirty="0" smtClean="0"/>
              <a:t> funkcia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12784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Všeobecná </a:t>
                </a:r>
                <a:r>
                  <a:rPr lang="sk-SK" sz="3600" dirty="0" err="1" smtClean="0">
                    <a:latin typeface="+mj-lt"/>
                  </a:rPr>
                  <a:t>Gaussova</a:t>
                </a:r>
                <a:r>
                  <a:rPr lang="sk-SK" sz="3600" dirty="0" smtClean="0">
                    <a:latin typeface="+mj-lt"/>
                  </a:rPr>
                  <a:t> funkcia má tvar </a:t>
                </a:r>
              </a:p>
              <a:p>
                <a:pPr marL="0" indent="0" algn="ctr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      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−(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Ak to má byť funkcia hustoty </a:t>
                </a:r>
                <a:r>
                  <a:rPr lang="sk-SK" sz="3600" dirty="0" err="1" smtClean="0">
                    <a:latin typeface="+mj-lt"/>
                  </a:rPr>
                  <a:t>pravdepodobnos</a:t>
                </a:r>
                <a:r>
                  <a:rPr lang="sk-SK" sz="3600" dirty="0" smtClean="0">
                    <a:latin typeface="+mj-lt"/>
                  </a:rPr>
                  <a:t>-ti, potom jej integrál sa musí rovnať jednej, čiže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k-SK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nary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Túto normalizačnú podmienku splníme vhodnou voľbou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sk-SK" sz="36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127848"/>
              </a:xfrm>
              <a:blipFill rotWithShape="0">
                <a:blip r:embed="rId2"/>
                <a:stretch>
                  <a:fillRect l="-1533" t="-1781" r="-1800" b="-3682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bdĺžnik 5"/>
          <p:cNvSpPr/>
          <p:nvPr/>
        </p:nvSpPr>
        <p:spPr>
          <a:xfrm>
            <a:off x="4422760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endParaRPr lang="sk-SK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34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Odbočka: </a:t>
            </a:r>
            <a:r>
              <a:rPr lang="sk-SK" sz="5400" dirty="0" err="1" smtClean="0"/>
              <a:t>Gaussova</a:t>
            </a:r>
            <a:r>
              <a:rPr lang="sk-SK" sz="5400" dirty="0" smtClean="0"/>
              <a:t> funkcia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127848"/>
              </a:xfrm>
            </p:spPr>
            <p:txBody>
              <a:bodyPr>
                <a:normAutofit lnSpcReduction="10000"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Najjednoduchšia </a:t>
                </a:r>
                <a:r>
                  <a:rPr lang="sk-SK" sz="3600" dirty="0" err="1" smtClean="0">
                    <a:latin typeface="+mj-lt"/>
                  </a:rPr>
                  <a:t>Gaussova</a:t>
                </a:r>
                <a:r>
                  <a:rPr lang="sk-SK" sz="3600" dirty="0" smtClean="0">
                    <a:latin typeface="+mj-lt"/>
                  </a:rPr>
                  <a:t> funkcia má tvar </a:t>
                </a:r>
              </a:p>
              <a:p>
                <a:pPr marL="0" indent="0" algn="ctr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      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p>
                          <m:sSup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sup>
                    </m:sSup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Jej integrál sa rovná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rad>
                  </m:oMath>
                </a14:m>
                <a:r>
                  <a:rPr lang="sk-SK" sz="3600" dirty="0" smtClean="0">
                    <a:latin typeface="+mj-lt"/>
                  </a:rPr>
                  <a:t>, čiže normalizovaná verzia má tvar </a:t>
                </a:r>
                <a:r>
                  <a:rPr lang="sk-SK" sz="3600" dirty="0"/>
                  <a:t>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sk-SK" sz="36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sk-SK" sz="3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</m:rad>
                          </m:den>
                        </m:f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p>
                          <m:sSup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sup>
                    </m:sSup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Parameter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nemá vplyv na hodnotu integrálu, iba posúva funkciu pozdĺž osi </a:t>
                </a:r>
                <a:r>
                  <a:rPr lang="sk-SK" sz="3600" i="1" dirty="0" smtClean="0">
                    <a:latin typeface="+mj-lt"/>
                  </a:rPr>
                  <a:t>x</a:t>
                </a:r>
                <a:endParaRPr lang="en-GB" sz="3600" i="1" dirty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en-GB" sz="3600" dirty="0" smtClean="0">
                    <a:latin typeface="+mj-lt"/>
                  </a:rPr>
                  <a:t>Parameter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sk-SK" sz="3600" dirty="0" smtClean="0"/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graf funkcie rozširuje</a:t>
                </a:r>
                <a:endParaRPr lang="sk-SK" sz="3600" dirty="0"/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127848"/>
              </a:xfrm>
              <a:blipFill rotWithShape="0">
                <a:blip r:embed="rId2"/>
                <a:stretch>
                  <a:fillRect l="-1533" t="-2850" r="-26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bdĺžnik 5"/>
          <p:cNvSpPr/>
          <p:nvPr/>
        </p:nvSpPr>
        <p:spPr>
          <a:xfrm>
            <a:off x="4422760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endParaRPr lang="sk-SK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95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Odbočka: </a:t>
            </a:r>
            <a:r>
              <a:rPr lang="sk-SK" sz="5400" dirty="0" err="1" smtClean="0"/>
              <a:t>Gaussova</a:t>
            </a:r>
            <a:r>
              <a:rPr lang="sk-SK" sz="5400" dirty="0" smtClean="0"/>
              <a:t> funkcia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Pri rozširovaní grafu sa zväčšuje integrál faktorom </a:t>
                </a:r>
                <a14:m>
                  <m:oMath xmlns:m="http://schemas.openxmlformats.org/officeDocument/2006/math">
                    <m:r>
                      <a:rPr lang="sk-SK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ad>
                      <m:radPr>
                        <m:degHide m:val="on"/>
                        <m:ctrlPr>
                          <a:rPr lang="sk-SK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Potom všeobecná normalizovaná verzia </a:t>
                </a:r>
                <a:r>
                  <a:rPr lang="sk-SK" sz="3600" dirty="0" err="1" smtClean="0">
                    <a:latin typeface="+mj-lt"/>
                  </a:rPr>
                  <a:t>Gaussovej</a:t>
                </a:r>
                <a:r>
                  <a:rPr lang="sk-SK" sz="3600" dirty="0" smtClean="0">
                    <a:latin typeface="+mj-lt"/>
                  </a:rPr>
                  <a:t> funkcie musí mať tvar</a:t>
                </a:r>
              </a:p>
              <a:p>
                <a:pPr marL="0" indent="0" algn="ctr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      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ad>
                          <m:radPr>
                            <m:degHide m:val="on"/>
                            <m:ctrlP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−(</m:t>
                                </m:r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sk-SK" sz="3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sk-SK" sz="3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sk-SK" sz="3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sk-SK" sz="3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sk-SK" sz="3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Parameter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má potom význam strednej hodnoty a parameter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smerodajnej odchýlky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  <a:blipFill rotWithShape="0">
                <a:blip r:embed="rId3"/>
                <a:stretch>
                  <a:fillRect l="-1533" t="-161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bdĺžnik 5"/>
          <p:cNvSpPr/>
          <p:nvPr/>
        </p:nvSpPr>
        <p:spPr>
          <a:xfrm>
            <a:off x="4422760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endParaRPr lang="sk-SK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11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Odbočka: </a:t>
            </a:r>
            <a:r>
              <a:rPr lang="sk-SK" sz="5400" dirty="0" err="1" smtClean="0"/>
              <a:t>Gaussova</a:t>
            </a:r>
            <a:r>
              <a:rPr lang="sk-SK" sz="5400" dirty="0" smtClean="0"/>
              <a:t> funkcia IV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Potom platí: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je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ad>
                          <m:radPr>
                            <m:degHide m:val="on"/>
                            <m:ctrlP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sk-SK" sz="36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/>
                  <a:t>Pre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sk-SK" sz="3600" dirty="0" smtClean="0"/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je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ad>
                          <m:radPr>
                            <m:degHide m:val="on"/>
                            <m:ctrlP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sk-SK" sz="3600" dirty="0"/>
              </a:p>
              <a:p>
                <a:pPr>
                  <a:spcBef>
                    <a:spcPts val="1800"/>
                  </a:spcBef>
                </a:pPr>
                <a:r>
                  <a:rPr lang="sk-SK" sz="3600" dirty="0"/>
                  <a:t>Pre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=3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sk-SK" sz="3600" dirty="0" smtClean="0"/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je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ad>
                          <m:radPr>
                            <m:degHide m:val="on"/>
                            <m:ctrlP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num>
                          <m:den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endParaRPr lang="sk-SK" sz="3600" dirty="0"/>
              </a:p>
              <a:p>
                <a:pPr>
                  <a:spcBef>
                    <a:spcPts val="1800"/>
                  </a:spcBef>
                </a:pPr>
                <a:r>
                  <a:rPr lang="sk-SK" sz="3600" dirty="0"/>
                  <a:t>Pre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=4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sk-SK" sz="3600" dirty="0" smtClean="0"/>
                  <a:t> </a:t>
                </a:r>
                <a:r>
                  <a:rPr lang="sk-SK" sz="3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je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sk-SK" sz="36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ad>
                          <m:radPr>
                            <m:degHide m:val="on"/>
                            <m:ctrlP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sk-SK" sz="3600" dirty="0"/>
              </a:p>
              <a:p>
                <a:pPr marL="0" indent="0">
                  <a:spcBef>
                    <a:spcPts val="1800"/>
                  </a:spcBef>
                  <a:buNone/>
                </a:pPr>
                <a:endParaRPr lang="sk-SK" sz="36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661248"/>
              </a:xfrm>
              <a:blipFill rotWithShape="0">
                <a:blip r:embed="rId3"/>
                <a:stretch>
                  <a:fillRect l="-1533" t="-161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bdĺžnik 5"/>
          <p:cNvSpPr/>
          <p:nvPr/>
        </p:nvSpPr>
        <p:spPr>
          <a:xfrm>
            <a:off x="4422760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endParaRPr lang="sk-SK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59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Nadpis 1"/>
              <p:cNvSpPr>
                <a:spLocks noGrp="1"/>
              </p:cNvSpPr>
              <p:nvPr>
                <p:ph type="title"/>
              </p:nvPr>
            </p:nvSpPr>
            <p:spPr>
              <a:xfrm>
                <a:off x="0" y="116632"/>
                <a:ext cx="9144000" cy="936104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sk-SK" sz="5400" dirty="0" smtClean="0"/>
                  <a:t>Pravidlo 3</a:t>
                </a:r>
                <a14:m>
                  <m:oMath xmlns:m="http://schemas.openxmlformats.org/officeDocument/2006/math">
                    <m:r>
                      <a:rPr lang="sk-SK" sz="5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endParaRPr lang="sk-SK" sz="5400" dirty="0"/>
              </a:p>
            </p:txBody>
          </p:sp>
        </mc:Choice>
        <mc:Fallback xmlns="">
          <p:sp>
            <p:nvSpPr>
              <p:cNvPr id="2" name="Nadpis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16632"/>
                <a:ext cx="9144000" cy="936104"/>
              </a:xfrm>
              <a:blipFill rotWithShape="0">
                <a:blip r:embed="rId2"/>
                <a:stretch>
                  <a:fillRect t="-10390" b="-4480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 marL="393192" lvl="1" indent="0">
              <a:buNone/>
            </a:pPr>
            <a:endParaRPr lang="sk-SK" sz="4200" dirty="0" smtClean="0">
              <a:latin typeface="Calibri" panose="020F0502020204030204" pitchFamily="34" charset="0"/>
            </a:endParaRPr>
          </a:p>
          <a:p>
            <a:pPr marL="393192" lvl="1" indent="0">
              <a:buNone/>
            </a:pPr>
            <a:endParaRPr lang="sk-SK" sz="4200" dirty="0">
              <a:latin typeface="Calibri" panose="020F0502020204030204" pitchFamily="34" charset="0"/>
            </a:endParaRPr>
          </a:p>
          <a:p>
            <a:pPr marL="393192" lvl="1" indent="0">
              <a:buNone/>
            </a:pPr>
            <a:endParaRPr lang="sk-SK" sz="4200" dirty="0" smtClean="0">
              <a:latin typeface="Calibri" panose="020F0502020204030204" pitchFamily="34" charset="0"/>
            </a:endParaRPr>
          </a:p>
          <a:p>
            <a:pPr marL="393192" lvl="1" indent="0">
              <a:buNone/>
            </a:pPr>
            <a:endParaRPr lang="sk-SK" sz="4200" dirty="0">
              <a:latin typeface="Calibri" panose="020F0502020204030204" pitchFamily="34" charset="0"/>
            </a:endParaRPr>
          </a:p>
          <a:p>
            <a:pPr marL="393192" lvl="1" indent="0">
              <a:buNone/>
            </a:pPr>
            <a:endParaRPr lang="sk-SK" sz="4200" dirty="0" smtClean="0">
              <a:latin typeface="Calibri" panose="020F0502020204030204" pitchFamily="34" charset="0"/>
            </a:endParaRPr>
          </a:p>
          <a:p>
            <a:pPr marL="393192" lvl="1" indent="0">
              <a:buNone/>
            </a:pPr>
            <a:endParaRPr lang="sk-SK" sz="4200" dirty="0">
              <a:latin typeface="Calibri" panose="020F0502020204030204" pitchFamily="34" charset="0"/>
            </a:endParaRPr>
          </a:p>
          <a:p>
            <a:pPr marL="393192" lvl="1" indent="0" algn="ctr">
              <a:buNone/>
            </a:pPr>
            <a:r>
              <a:rPr lang="sk-SK" sz="4200" dirty="0" smtClean="0">
                <a:latin typeface="Calibri" panose="020F0502020204030204" pitchFamily="34" charset="0"/>
              </a:rPr>
              <a:t>(68,26%, 95,45%,99,73%)</a:t>
            </a: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597" y="1078605"/>
            <a:ext cx="6770805" cy="4707197"/>
          </a:xfrm>
          <a:prstGeom prst="rect">
            <a:avLst/>
          </a:prstGeom>
        </p:spPr>
      </p:pic>
      <p:sp>
        <p:nvSpPr>
          <p:cNvPr id="12" name="Šípka doľava 11"/>
          <p:cNvSpPr/>
          <p:nvPr/>
        </p:nvSpPr>
        <p:spPr>
          <a:xfrm>
            <a:off x="4860032" y="1340769"/>
            <a:ext cx="648072" cy="14401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Šípka doľava 12"/>
          <p:cNvSpPr/>
          <p:nvPr/>
        </p:nvSpPr>
        <p:spPr>
          <a:xfrm>
            <a:off x="4860032" y="1626575"/>
            <a:ext cx="1584176" cy="1956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6" name="Šípka doprava 15"/>
          <p:cNvSpPr/>
          <p:nvPr/>
        </p:nvSpPr>
        <p:spPr>
          <a:xfrm>
            <a:off x="3563888" y="1340769"/>
            <a:ext cx="57606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Šípka doprava 16"/>
          <p:cNvSpPr/>
          <p:nvPr/>
        </p:nvSpPr>
        <p:spPr>
          <a:xfrm>
            <a:off x="1547664" y="1908129"/>
            <a:ext cx="2592288" cy="2676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9" name="Šípka doľava 18"/>
          <p:cNvSpPr/>
          <p:nvPr/>
        </p:nvSpPr>
        <p:spPr>
          <a:xfrm>
            <a:off x="4860031" y="1894254"/>
            <a:ext cx="2618941" cy="25914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ípka doprava 6"/>
          <p:cNvSpPr/>
          <p:nvPr/>
        </p:nvSpPr>
        <p:spPr>
          <a:xfrm>
            <a:off x="2483768" y="1626575"/>
            <a:ext cx="1656184" cy="1956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3078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Geometria snímania obrazu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endParaRPr lang="sk-SK" sz="4400" dirty="0" smtClean="0">
              <a:latin typeface="+mj-lt"/>
            </a:endParaRPr>
          </a:p>
          <a:p>
            <a:endParaRPr lang="sk-SK" sz="4400" dirty="0">
              <a:latin typeface="+mj-lt"/>
            </a:endParaRP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4" y="1664806"/>
            <a:ext cx="9117176" cy="469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97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Perspektívne zobrazenie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Predpoklad: kamerový súradnicový systém </a:t>
            </a:r>
            <a:r>
              <a:rPr lang="sk-SK" sz="3600" i="1" dirty="0" smtClean="0">
                <a:latin typeface="+mj-lt"/>
              </a:rPr>
              <a:t>(</a:t>
            </a:r>
            <a:r>
              <a:rPr lang="sk-SK" sz="3600" i="1" dirty="0" err="1" smtClean="0">
                <a:latin typeface="+mj-lt"/>
              </a:rPr>
              <a:t>x,y,z</a:t>
            </a:r>
            <a:r>
              <a:rPr lang="sk-SK" sz="3600" i="1" dirty="0" smtClean="0">
                <a:latin typeface="+mj-lt"/>
              </a:rPr>
              <a:t>) </a:t>
            </a:r>
            <a:r>
              <a:rPr lang="sk-SK" sz="3600" dirty="0" smtClean="0">
                <a:latin typeface="+mj-lt"/>
              </a:rPr>
              <a:t>je </a:t>
            </a:r>
            <a:r>
              <a:rPr lang="sk-SK" sz="3600" dirty="0" err="1" smtClean="0">
                <a:latin typeface="+mj-lt"/>
              </a:rPr>
              <a:t>koincidentný</a:t>
            </a:r>
            <a:r>
              <a:rPr lang="sk-SK" sz="3600" dirty="0" smtClean="0">
                <a:latin typeface="+mj-lt"/>
              </a:rPr>
              <a:t> s obrazovou rovinou </a:t>
            </a:r>
            <a:r>
              <a:rPr lang="sk-SK" sz="3600" i="1" dirty="0" smtClean="0">
                <a:latin typeface="+mj-lt"/>
              </a:rPr>
              <a:t>(x,y) </a:t>
            </a:r>
            <a:r>
              <a:rPr lang="sk-SK" sz="3600" dirty="0" smtClean="0">
                <a:latin typeface="+mj-lt"/>
              </a:rPr>
              <a:t>a optická os v strede roviny s osou </a:t>
            </a:r>
            <a:r>
              <a:rPr lang="sk-SK" sz="3600" i="1" dirty="0" smtClean="0">
                <a:latin typeface="+mj-lt"/>
              </a:rPr>
              <a:t>z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Objektív je v ohnisku </a:t>
            </a:r>
            <a:r>
              <a:rPr lang="sk-SK" sz="3600" i="1" dirty="0" smtClean="0">
                <a:latin typeface="+mj-lt"/>
              </a:rPr>
              <a:t>(0,0,</a:t>
            </a:r>
            <a:r>
              <a:rPr lang="el-GR" sz="3600" i="1" dirty="0" smtClean="0">
                <a:latin typeface="+mj-lt"/>
              </a:rPr>
              <a:t>λ</a:t>
            </a:r>
            <a:r>
              <a:rPr lang="sk-SK" sz="3600" i="1" dirty="0" smtClean="0">
                <a:latin typeface="+mj-lt"/>
              </a:rPr>
              <a:t>)</a:t>
            </a:r>
            <a:r>
              <a:rPr lang="sk-SK" sz="3600" dirty="0" smtClean="0">
                <a:latin typeface="+mj-lt"/>
              </a:rPr>
              <a:t>, kde </a:t>
            </a:r>
            <a:r>
              <a:rPr lang="el-GR" sz="3600" i="1" dirty="0" smtClean="0">
                <a:latin typeface="+mj-lt"/>
              </a:rPr>
              <a:t>λ</a:t>
            </a:r>
            <a:r>
              <a:rPr lang="sk-SK" sz="3600" dirty="0" smtClean="0">
                <a:latin typeface="+mj-lt"/>
              </a:rPr>
              <a:t> je ohnisková vzdialenosť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Kamerový súradnicový systém je prepojený so svetovým systémom súradníc </a:t>
            </a:r>
            <a:r>
              <a:rPr lang="sk-SK" sz="3600" i="1" dirty="0" smtClean="0">
                <a:latin typeface="+mj-lt"/>
              </a:rPr>
              <a:t>(X,Y,Z)</a:t>
            </a:r>
            <a:endParaRPr lang="sk-SK" sz="3600" dirty="0">
              <a:latin typeface="+mj-lt"/>
            </a:endParaRPr>
          </a:p>
        </p:txBody>
      </p:sp>
      <p:sp>
        <p:nvSpPr>
          <p:cNvPr id="6" name="Obdĺžnik 5"/>
          <p:cNvSpPr/>
          <p:nvPr/>
        </p:nvSpPr>
        <p:spPr>
          <a:xfrm>
            <a:off x="4422760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endParaRPr lang="sk-SK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97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Perspektívne zobrazenie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Je to nelineárna transformácia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Z podobných trojuholníkov máme: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/>
                  <a:t>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sk-SK" sz="360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𝑋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sk-SK" sz="3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𝑋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den>
                    </m:f>
                    <m:r>
                      <a:rPr lang="sk-SK" sz="3600">
                        <a:latin typeface="Cambria Math" panose="02040503050406030204" pitchFamily="18" charset="0"/>
                      </a:rPr>
                      <m:t>  ,</m:t>
                    </m:r>
                  </m:oMath>
                </a14:m>
                <a:r>
                  <a:rPr lang="sk-SK" sz="3600" dirty="0"/>
                  <a:t> </a:t>
                </a:r>
                <a:r>
                  <a:rPr lang="sk-SK" sz="3600" dirty="0">
                    <a:latin typeface="+mj-lt"/>
                  </a:rPr>
                  <a:t>z čoho 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den>
                    </m:f>
                    <m:r>
                      <a:rPr lang="sk-SK" sz="3600">
                        <a:latin typeface="Cambria Math" panose="02040503050406030204" pitchFamily="18" charset="0"/>
                      </a:rPr>
                      <m:t> .</m:t>
                    </m:r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Podobný vzťah platí aj pre súradnicu </a:t>
                </a:r>
                <a:r>
                  <a:rPr lang="sk-SK" sz="3600" i="1" dirty="0" smtClean="0">
                    <a:latin typeface="+mj-lt"/>
                  </a:rPr>
                  <a:t>y.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Ak chceme získať bod v karteziánskom kamerovom súradnicovom systéme, tak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  <a:blipFill rotWithShape="0">
                <a:blip r:embed="rId2"/>
                <a:stretch>
                  <a:fillRect l="-1533" t="-1976" b="-3426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032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Perspektívne zobrazenie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3900" b="1" i="1" smtClean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sk-SK" sz="3900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sk-SK" sz="39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sk-SK" sz="39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sk-SK" sz="39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39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sk-SK" sz="39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sk-SK" sz="3900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sk-SK" sz="39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sk-SK" sz="39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box>
                                  <m:boxPr>
                                    <m:ctrlPr>
                                      <a:rPr lang="sk-SK" sz="39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f>
                                      <m:fPr>
                                        <m:ctrlPr>
                                          <a:rPr lang="sk-SK" sz="39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num>
                                      <m:den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𝑍</m:t>
                                        </m:r>
                                      </m:den>
                                    </m:f>
                                  </m:e>
                                </m:box>
                              </m:e>
                            </m:mr>
                            <m:mr>
                              <m:e>
                                <m:box>
                                  <m:boxPr>
                                    <m:ctrlPr>
                                      <a:rPr lang="sk-SK" sz="39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f>
                                      <m:fPr>
                                        <m:ctrlPr>
                                          <a:rPr lang="sk-SK" sz="39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𝑌</m:t>
                                        </m:r>
                                      </m:num>
                                      <m:den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𝑍</m:t>
                                        </m:r>
                                      </m:den>
                                    </m:f>
                                  </m:e>
                                </m:box>
                              </m:e>
                            </m:mr>
                            <m:mr>
                              <m:e>
                                <m:box>
                                  <m:boxPr>
                                    <m:ctrlPr>
                                      <a:rPr lang="sk-SK" sz="39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f>
                                      <m:fPr>
                                        <m:ctrlPr>
                                          <a:rPr lang="sk-SK" sz="39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𝑍</m:t>
                                        </m:r>
                                      </m:num>
                                      <m:den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sk-SK" sz="39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𝑍</m:t>
                                        </m:r>
                                      </m:den>
                                    </m:f>
                                  </m:e>
                                </m:box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sk-SK" sz="3900" b="1" i="1" dirty="0" smtClean="0">
                  <a:latin typeface="Cambria Math" panose="02040503050406030204" pitchFamily="18" charset="0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900" dirty="0" smtClean="0">
                    <a:latin typeface="+mj-lt"/>
                  </a:rPr>
                  <a:t>kde prvé dve súradnice sa zhodujú so vzťahmi z podobných trojuholníkov</a:t>
                </a:r>
              </a:p>
              <a:p>
                <a:pPr marL="0" indent="0">
                  <a:buNone/>
                </a:pPr>
                <a:endParaRPr lang="sk-SK" sz="3900" dirty="0" smtClean="0">
                  <a:latin typeface="+mj-lt"/>
                </a:endParaRPr>
              </a:p>
              <a:p>
                <a:endParaRPr lang="sk-SK" sz="39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  <a:blipFill rotWithShape="0">
                <a:blip r:embed="rId2"/>
                <a:stretch>
                  <a:fillRect l="-1533" r="-600" b="-4216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895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Inverzné zobrazenie 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45</a:t>
            </a:fld>
            <a:endParaRPr lang="en-US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9249"/>
            <a:ext cx="9143999" cy="4705351"/>
          </a:xfrm>
        </p:spPr>
      </p:pic>
    </p:spTree>
    <p:extLst>
      <p:ext uri="{BB962C8B-B14F-4D97-AF65-F5344CB8AC3E}">
        <p14:creationId xmlns:p14="http://schemas.microsoft.com/office/powerpoint/2010/main" val="168458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Inverzné zobrazenie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3D bod v svetových súradniciach nevieme jednoznačne zrekonštruovať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Bod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je obrazom </a:t>
                </a:r>
                <a:r>
                  <a:rPr lang="sk-SK" sz="3600" dirty="0" err="1" smtClean="0">
                    <a:latin typeface="+mj-lt"/>
                  </a:rPr>
                  <a:t>kolineárnych</a:t>
                </a:r>
                <a:r>
                  <a:rPr lang="sk-SK" sz="3600" dirty="0" smtClean="0">
                    <a:latin typeface="+mj-lt"/>
                  </a:rPr>
                  <a:t> bodov, ktoré prechádzajú cez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sk-SK" sz="36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,0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>
                    <a:latin typeface="+mj-lt"/>
                  </a:rPr>
                  <a:t> </a:t>
                </a:r>
                <a:r>
                  <a:rPr lang="sk-SK" sz="3600" dirty="0" smtClean="0">
                    <a:latin typeface="+mj-lt"/>
                  </a:rPr>
                  <a:t>a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(0,0,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.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Z podobných trojuholníkov máme nasledovné vzťahy:</a:t>
                </a:r>
                <a:endParaRPr lang="sk-SK" sz="36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  <a:blipFill rotWithShape="0">
                <a:blip r:embed="rId2"/>
                <a:stretch>
                  <a:fillRect l="-1533" t="-1976" r="-6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454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Inverzné zobrazenie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spcBef>
                    <a:spcPts val="1800"/>
                  </a:spcBef>
                  <a:buNone/>
                </a:pP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sk-SK" sz="36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l-GR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𝑍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 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a tiež     </a:t>
                </a:r>
              </a:p>
              <a:p>
                <a:pPr marL="0" indent="0" algn="ctr">
                  <a:spcBef>
                    <a:spcPts val="1800"/>
                  </a:spcBef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 sz="3600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sk-SK" sz="3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sk-SK" sz="360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l-GR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𝑍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/>
                  <a:t> </a:t>
                </a:r>
                <a:endParaRPr lang="sk-SK" sz="3600" dirty="0" smtClean="0">
                  <a:latin typeface="+mj-lt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z čoho vyplýva, že kým nevieme viac o 3D bode (napr. jeho </a:t>
                </a:r>
                <a:r>
                  <a:rPr lang="sk-SK" sz="3600" i="1" dirty="0" smtClean="0">
                    <a:latin typeface="+mj-lt"/>
                  </a:rPr>
                  <a:t>Z</a:t>
                </a:r>
                <a:r>
                  <a:rPr lang="sk-SK" sz="3600" dirty="0" smtClean="0">
                    <a:latin typeface="+mj-lt"/>
                  </a:rPr>
                  <a:t> súradnicu) tak ho nevieme jednoznačne zrekonštruovať </a:t>
                </a: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700808"/>
                <a:ext cx="9144000" cy="4623792"/>
              </a:xfrm>
              <a:blipFill rotWithShape="0">
                <a:blip r:embed="rId2"/>
                <a:stretch>
                  <a:fillRect l="-2000" r="-533" b="-1054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557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Stereo zobrazenie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48</a:t>
            </a:fld>
            <a:endParaRPr lang="en-US"/>
          </a:p>
        </p:txBody>
      </p:sp>
      <p:sp>
        <p:nvSpPr>
          <p:cNvPr id="8" name="Obdĺžnik 7"/>
          <p:cNvSpPr/>
          <p:nvPr/>
        </p:nvSpPr>
        <p:spPr>
          <a:xfrm>
            <a:off x="4136624" y="3244334"/>
            <a:ext cx="1083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sk-SK" dirty="0"/>
          </a:p>
        </p:txBody>
      </p:sp>
      <p:pic>
        <p:nvPicPr>
          <p:cNvPr id="10" name="Zástupný symbol obsahu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407" y="1124744"/>
            <a:ext cx="6167185" cy="5231606"/>
          </a:xfrm>
        </p:spPr>
      </p:pic>
    </p:spTree>
    <p:extLst>
      <p:ext uri="{BB962C8B-B14F-4D97-AF65-F5344CB8AC3E}">
        <p14:creationId xmlns:p14="http://schemas.microsoft.com/office/powerpoint/2010/main" val="357286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Stereo zobrazenie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49</a:t>
            </a:fld>
            <a:endParaRPr lang="en-US"/>
          </a:p>
        </p:txBody>
      </p:sp>
      <p:sp>
        <p:nvSpPr>
          <p:cNvPr id="8" name="Obdĺžnik 7"/>
          <p:cNvSpPr/>
          <p:nvPr/>
        </p:nvSpPr>
        <p:spPr>
          <a:xfrm>
            <a:off x="4136624" y="3244334"/>
            <a:ext cx="1083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sk-SK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412776"/>
                <a:ext cx="9144000" cy="4911824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Vzdialenosť dvoch ohnísk sa nazýva základná čiara (base </a:t>
                </a:r>
                <a:r>
                  <a:rPr lang="sk-SK" sz="3600" dirty="0" err="1">
                    <a:latin typeface="+mj-lt"/>
                  </a:rPr>
                  <a:t>line</a:t>
                </a:r>
                <a:r>
                  <a:rPr lang="sk-SK" sz="3600" dirty="0">
                    <a:latin typeface="+mj-lt"/>
                  </a:rPr>
                  <a:t>)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Kanonické </a:t>
                </a:r>
                <a:r>
                  <a:rPr lang="sk-SK" sz="3600" dirty="0">
                    <a:latin typeface="+mj-lt"/>
                  </a:rPr>
                  <a:t>stereo – </a:t>
                </a:r>
                <a:r>
                  <a:rPr lang="sk-SK" sz="3600" dirty="0" smtClean="0">
                    <a:latin typeface="+mj-lt"/>
                  </a:rPr>
                  <a:t>optické osi oboch obrazových rovín </a:t>
                </a:r>
                <a:r>
                  <a:rPr lang="sk-SK" sz="3600" dirty="0">
                    <a:latin typeface="+mj-lt"/>
                  </a:rPr>
                  <a:t>sú </a:t>
                </a:r>
                <a:r>
                  <a:rPr lang="sk-SK" sz="3600" dirty="0" smtClean="0">
                    <a:latin typeface="+mj-lt"/>
                  </a:rPr>
                  <a:t>rovnobežné</a:t>
                </a:r>
                <a:endParaRPr lang="sk-SK" sz="3600" dirty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Úlohou </a:t>
                </a:r>
                <a:r>
                  <a:rPr lang="sk-SK" sz="3600" dirty="0">
                    <a:latin typeface="+mj-lt"/>
                  </a:rPr>
                  <a:t>je nájsť </a:t>
                </a:r>
                <a:r>
                  <a:rPr lang="sk-SK" sz="3600" dirty="0" smtClean="0">
                    <a:latin typeface="+mj-lt"/>
                  </a:rPr>
                  <a:t>svetové súradnice </a:t>
                </a:r>
                <a14:m>
                  <m:oMath xmlns:m="http://schemas.openxmlformats.org/officeDocument/2006/math"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sk-SK" sz="3600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bodu </a:t>
                </a:r>
                <a:r>
                  <a:rPr lang="sk-SK" sz="3600" i="1" dirty="0" smtClean="0">
                    <a:latin typeface="+mj-lt"/>
                  </a:rPr>
                  <a:t>w, </a:t>
                </a:r>
                <a:r>
                  <a:rPr lang="sk-SK" sz="3600" dirty="0" smtClean="0">
                    <a:latin typeface="+mj-lt"/>
                  </a:rPr>
                  <a:t>ak poznáme jeho obrazy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sk-SK" sz="36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12776"/>
                <a:ext cx="9144000" cy="4911824"/>
              </a:xfrm>
              <a:blipFill rotWithShape="0">
                <a:blip r:embed="rId2"/>
                <a:stretch>
                  <a:fillRect l="-1533" t="-198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428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Stereo zobrazenie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50</a:t>
            </a:fld>
            <a:endParaRPr lang="en-US"/>
          </a:p>
        </p:txBody>
      </p:sp>
      <p:sp>
        <p:nvSpPr>
          <p:cNvPr id="8" name="Obdĺžnik 7"/>
          <p:cNvSpPr/>
          <p:nvPr/>
        </p:nvSpPr>
        <p:spPr>
          <a:xfrm>
            <a:off x="4136624" y="3244334"/>
            <a:ext cx="1083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sk-SK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696" y="1196975"/>
            <a:ext cx="6082036" cy="5159375"/>
          </a:xfrm>
        </p:spPr>
      </p:pic>
    </p:spTree>
    <p:extLst>
      <p:ext uri="{BB962C8B-B14F-4D97-AF65-F5344CB8AC3E}">
        <p14:creationId xmlns:p14="http://schemas.microsoft.com/office/powerpoint/2010/main" val="379185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Stereo zobrazenie IV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51</a:t>
            </a:fld>
            <a:endParaRPr lang="en-US"/>
          </a:p>
        </p:txBody>
      </p:sp>
      <p:sp>
        <p:nvSpPr>
          <p:cNvPr id="8" name="Obdĺžnik 7"/>
          <p:cNvSpPr/>
          <p:nvPr/>
        </p:nvSpPr>
        <p:spPr>
          <a:xfrm>
            <a:off x="4136624" y="3244334"/>
            <a:ext cx="1083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sk-SK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40060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Chceme zistiť </a:t>
                </a:r>
                <a:r>
                  <a:rPr lang="sk-SK" sz="3600" dirty="0" smtClean="0">
                    <a:latin typeface="+mj-lt"/>
                  </a:rPr>
                  <a:t>posun</a:t>
                </a:r>
                <a:r>
                  <a:rPr lang="sk-SK" sz="3600" dirty="0" smtClean="0">
                    <a:latin typeface="+mj-lt"/>
                  </a:rPr>
                  <a:t> </a:t>
                </a:r>
                <a:r>
                  <a:rPr lang="sk-SK" sz="3600" dirty="0" smtClean="0">
                    <a:latin typeface="+mj-lt"/>
                  </a:rPr>
                  <a:t>medzi   			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+mj-lt"/>
                  </a:rPr>
                  <a:t>, ktorý označíme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𝐸𝐹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𝐺𝐻</m:t>
                    </m:r>
                  </m:oMath>
                </a14:m>
                <a:endParaRPr lang="sk-SK" sz="3600" b="0" dirty="0" smtClean="0">
                  <a:latin typeface="+mj-lt"/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      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𝐵𝐹</m:t>
                    </m:r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𝐸𝐹</m:t>
                            </m:r>
                          </m:num>
                          <m:den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𝐵𝐹</m:t>
                            </m:r>
                          </m:den>
                        </m:f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+ </m:t>
                        </m:r>
                        <m:f>
                          <m:f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𝐺𝐻</m:t>
                            </m:r>
                          </m:num>
                          <m:den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𝐵𝐹</m:t>
                            </m:r>
                          </m:den>
                        </m:f>
                      </m:e>
                    </m:d>
                  </m:oMath>
                </a14:m>
                <a:endParaRPr lang="sk-SK" sz="3600" b="0" dirty="0" smtClean="0">
                  <a:latin typeface="+mj-lt"/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sk-SK" sz="3600" dirty="0" smtClean="0">
                    <a:latin typeface="+mj-lt"/>
                  </a:rPr>
                  <a:t>      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𝐵𝐹</m:t>
                    </m:r>
                    <m:d>
                      <m:d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𝐸𝐹</m:t>
                            </m:r>
                          </m:num>
                          <m:den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𝐵𝐹</m:t>
                            </m:r>
                          </m:den>
                        </m:f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+ </m:t>
                        </m:r>
                        <m:f>
                          <m:fPr>
                            <m:ctrlPr>
                              <a:rPr lang="sk-SK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600" i="1">
                                <a:latin typeface="Cambria Math" panose="02040503050406030204" pitchFamily="18" charset="0"/>
                              </a:rPr>
                              <m:t>𝐺𝐻</m:t>
                            </m:r>
                          </m:num>
                          <m:den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𝐷𝐺</m:t>
                            </m:r>
                          </m:den>
                        </m:f>
                      </m:e>
                    </m:d>
                  </m:oMath>
                </a14:m>
                <a:endParaRPr lang="sk-SK" sz="3600" dirty="0" smtClean="0">
                  <a:latin typeface="+mj-lt"/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sk-SK" sz="3600" dirty="0">
                    <a:latin typeface="+mj-lt"/>
                  </a:rPr>
                  <a:t> </a:t>
                </a:r>
                <a:r>
                  <a:rPr lang="sk-SK" sz="3600" dirty="0" smtClean="0">
                    <a:latin typeface="+mj-lt"/>
                  </a:rPr>
                  <a:t>     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𝐵𝐹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𝐵𝐶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𝐷𝐶</m:t>
                        </m:r>
                      </m:num>
                      <m:den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𝐴𝐶</m:t>
                        </m:r>
                      </m:den>
                    </m:f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sk-SK" sz="3600" dirty="0" smtClean="0">
                  <a:latin typeface="+mj-lt"/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sk-SK" sz="3600" dirty="0">
                    <a:latin typeface="+mj-lt"/>
                  </a:rPr>
                  <a:t> </a:t>
                </a:r>
                <a:r>
                  <a:rPr lang="sk-SK" sz="3600" dirty="0" smtClean="0">
                    <a:latin typeface="+mj-lt"/>
                  </a:rPr>
                  <a:t>     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𝐵𝐹</m:t>
                    </m:r>
                    <m:f>
                      <m:f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𝐵𝐷</m:t>
                        </m:r>
                      </m:num>
                      <m:den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𝐴𝐶</m:t>
                        </m:r>
                      </m:den>
                    </m:f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endParaRPr lang="sk-SK" sz="3600" dirty="0">
                  <a:latin typeface="+mj-lt"/>
                </a:endParaRPr>
              </a:p>
            </p:txBody>
          </p:sp>
        </mc:Choice>
        <mc:Fallback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400600"/>
              </a:xfrm>
              <a:blipFill rotWithShape="0">
                <a:blip r:embed="rId2"/>
                <a:stretch>
                  <a:fillRect l="-1533" t="-169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7" y="1253708"/>
            <a:ext cx="3682422" cy="547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69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Stereo zobrazenie 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52</a:t>
            </a:fld>
            <a:endParaRPr lang="en-US"/>
          </a:p>
        </p:txBody>
      </p:sp>
      <p:sp>
        <p:nvSpPr>
          <p:cNvPr id="8" name="Obdĺžnik 7"/>
          <p:cNvSpPr/>
          <p:nvPr/>
        </p:nvSpPr>
        <p:spPr>
          <a:xfrm>
            <a:off x="4136624" y="3244334"/>
            <a:ext cx="1083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sk-SK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6752"/>
                <a:ext cx="9144000" cy="512784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Pretože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𝐵𝐹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a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𝐵𝐷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 a </a:t>
                </a:r>
                <a14:m>
                  <m:oMath xmlns:m="http://schemas.openxmlformats.org/officeDocument/2006/math">
                    <m:r>
                      <a:rPr lang="sk-SK" sz="3600" i="1"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sk-SK" sz="3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endParaRPr lang="sk-SK" sz="3600" dirty="0" smtClean="0">
                  <a:latin typeface="+mj-lt"/>
                </a:endParaRP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sk-SK" sz="3600" b="0" dirty="0" smtClean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=</m:t>
                    </m:r>
                    <m:box>
                      <m:boxPr>
                        <m:ctrlP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sk-SK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e>
                    </m:box>
                  </m:oMath>
                </a14:m>
                <a:r>
                  <a:rPr lang="sk-SK" sz="3600" dirty="0" smtClean="0">
                    <a:latin typeface="+mj-lt"/>
                  </a:rPr>
                  <a:t> alebo  </a:t>
                </a:r>
                <a14:m>
                  <m:oMath xmlns:m="http://schemas.openxmlformats.org/officeDocument/2006/math"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sk-SK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box>
                      <m:boxPr>
                        <m:ctrlPr>
                          <a:rPr lang="sk-SK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sSub>
                              <m:sSub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sk-SK" sz="3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e>
                    </m:box>
                  </m:oMath>
                </a14:m>
                <a:endParaRPr lang="sk-SK" sz="360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Z toho vyplýva, že vzdialenosť objektu od ohniska je priamo úmerná </a:t>
                </a:r>
                <a:r>
                  <a:rPr lang="el-GR" sz="3600" dirty="0" smtClean="0">
                    <a:latin typeface="+mj-lt"/>
                  </a:rPr>
                  <a:t>λ</a:t>
                </a:r>
                <a:r>
                  <a:rPr lang="sk-SK" sz="3600" dirty="0" smtClean="0">
                    <a:latin typeface="+mj-lt"/>
                  </a:rPr>
                  <a:t> a </a:t>
                </a:r>
                <a:r>
                  <a:rPr lang="sk-SK" sz="3600" i="1" dirty="0" smtClean="0">
                    <a:latin typeface="+mj-lt"/>
                  </a:rPr>
                  <a:t>B</a:t>
                </a:r>
                <a:r>
                  <a:rPr lang="sk-SK" sz="3600" dirty="0" smtClean="0">
                    <a:latin typeface="+mj-lt"/>
                  </a:rPr>
                  <a:t> a nepriamo úmerná disparite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sk-SK" sz="3600" b="0" dirty="0" smtClean="0">
                  <a:latin typeface="+mj-lt"/>
                </a:endParaRP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+mj-lt"/>
                  </a:rPr>
                  <a:t>Najťažšie je nájsť korešpondujúce obrazy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k-SK" sz="3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sk-SK" sz="3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3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k-SK" sz="3600" dirty="0" smtClean="0">
                    <a:latin typeface="+mj-lt"/>
                  </a:rPr>
                  <a:t>(bodu </a:t>
                </a:r>
                <a:r>
                  <a:rPr lang="sk-SK" sz="3600" i="1" dirty="0" smtClean="0">
                    <a:latin typeface="+mj-lt"/>
                  </a:rPr>
                  <a:t>w</a:t>
                </a:r>
                <a:r>
                  <a:rPr lang="sk-SK" sz="3600" dirty="0" smtClean="0">
                    <a:latin typeface="+mj-lt"/>
                  </a:rPr>
                  <a:t>) v oboch kamerách </a:t>
                </a:r>
                <a:endParaRPr lang="sk-SK" sz="36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752"/>
                <a:ext cx="9144000" cy="5127848"/>
              </a:xfrm>
              <a:blipFill rotWithShape="0">
                <a:blip r:embed="rId2"/>
                <a:stretch>
                  <a:fillRect l="-1533" t="-17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333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Dátové štruktúry pre obraz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389120"/>
          </a:xfrm>
        </p:spPr>
        <p:txBody>
          <a:bodyPr>
            <a:normAutofit lnSpcReduction="10000"/>
          </a:bodyPr>
          <a:lstStyle/>
          <a:p>
            <a:pPr>
              <a:spcBef>
                <a:spcPts val="1800"/>
              </a:spcBef>
            </a:pPr>
            <a:r>
              <a:rPr lang="sk-SK" sz="3900" dirty="0" smtClean="0">
                <a:latin typeface="+mj-lt"/>
              </a:rPr>
              <a:t>Štyri úrovne dátových štruktúr:</a:t>
            </a:r>
          </a:p>
          <a:p>
            <a:pPr lvl="1">
              <a:spcBef>
                <a:spcPts val="1800"/>
              </a:spcBef>
            </a:pPr>
            <a:r>
              <a:rPr lang="sk-SK" sz="3500" dirty="0">
                <a:latin typeface="Calibri" panose="020F0502020204030204" pitchFamily="34" charset="0"/>
              </a:rPr>
              <a:t>Ikonické dáta</a:t>
            </a:r>
          </a:p>
          <a:p>
            <a:pPr lvl="1">
              <a:spcBef>
                <a:spcPts val="1800"/>
              </a:spcBef>
            </a:pPr>
            <a:r>
              <a:rPr lang="sk-SK" sz="3500" dirty="0">
                <a:latin typeface="Calibri" panose="020F0502020204030204" pitchFamily="34" charset="0"/>
              </a:rPr>
              <a:t>Segmentované obrazy</a:t>
            </a:r>
          </a:p>
          <a:p>
            <a:pPr lvl="1">
              <a:spcBef>
                <a:spcPts val="1800"/>
              </a:spcBef>
            </a:pPr>
            <a:r>
              <a:rPr lang="sk-SK" sz="3500" dirty="0">
                <a:latin typeface="Calibri" panose="020F0502020204030204" pitchFamily="34" charset="0"/>
              </a:rPr>
              <a:t>Geometrické dáta</a:t>
            </a:r>
          </a:p>
          <a:p>
            <a:pPr lvl="1">
              <a:spcBef>
                <a:spcPts val="1800"/>
              </a:spcBef>
            </a:pPr>
            <a:r>
              <a:rPr lang="sk-SK" sz="3500" dirty="0">
                <a:latin typeface="Calibri" panose="020F0502020204030204" pitchFamily="34" charset="0"/>
              </a:rPr>
              <a:t>Relačné </a:t>
            </a:r>
            <a:r>
              <a:rPr lang="sk-SK" sz="3500" dirty="0" smtClean="0">
                <a:latin typeface="Calibri" panose="020F0502020204030204" pitchFamily="34" charset="0"/>
              </a:rPr>
              <a:t>štruktúry</a:t>
            </a:r>
          </a:p>
          <a:p>
            <a:pPr>
              <a:spcBef>
                <a:spcPts val="1800"/>
              </a:spcBef>
            </a:pPr>
            <a:r>
              <a:rPr lang="sk-SK" sz="3900" dirty="0" smtClean="0">
                <a:latin typeface="+mj-lt"/>
              </a:rPr>
              <a:t>Tradičné a hierarchické štruktúry</a:t>
            </a:r>
          </a:p>
          <a:p>
            <a:pPr lvl="1"/>
            <a:endParaRPr lang="sk-SK" sz="5500" dirty="0">
              <a:latin typeface="+mj-lt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59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Ikonické dáta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455178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Dáta získané po snímaní ako záznam intenzity jasu v určitých bodoch scény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Obraz predstavuje celočíselná matica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Matice sú vstupom aj výstupom metód predspracovania (filtrácie, hrany) ako vstup pre ďalšiu úroveň</a:t>
            </a:r>
          </a:p>
          <a:p>
            <a:endParaRPr lang="sk-SK" sz="4400" dirty="0" smtClean="0">
              <a:latin typeface="+mj-lt"/>
            </a:endParaRPr>
          </a:p>
          <a:p>
            <a:endParaRPr lang="sk-SK" sz="44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16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Segmentované dáta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38912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Časti obrazu sú zoskupené do oblastí, ktoré zrejme zodpovedajú objektom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Môže to byť opäť matica, v ktorej sú vyznačené </a:t>
            </a:r>
            <a:r>
              <a:rPr lang="sk-SK" sz="3600" b="1" dirty="0" smtClean="0">
                <a:latin typeface="+mj-lt"/>
              </a:rPr>
              <a:t>oblasti</a:t>
            </a:r>
            <a:r>
              <a:rPr lang="sk-SK" sz="3600" dirty="0" smtClean="0">
                <a:latin typeface="+mj-lt"/>
              </a:rPr>
              <a:t> alebo </a:t>
            </a:r>
            <a:r>
              <a:rPr lang="sk-SK" sz="3600" dirty="0" err="1" smtClean="0">
                <a:latin typeface="+mj-lt"/>
              </a:rPr>
              <a:t>reťazcový</a:t>
            </a:r>
            <a:r>
              <a:rPr lang="sk-SK" sz="3600" dirty="0" smtClean="0">
                <a:latin typeface="+mj-lt"/>
              </a:rPr>
              <a:t> kód reprezentujúci </a:t>
            </a:r>
            <a:r>
              <a:rPr lang="sk-SK" sz="3600" b="1" dirty="0" smtClean="0">
                <a:latin typeface="+mj-lt"/>
              </a:rPr>
              <a:t>hranicu</a:t>
            </a:r>
            <a:r>
              <a:rPr lang="sk-SK" sz="3600" dirty="0" smtClean="0">
                <a:latin typeface="+mj-lt"/>
              </a:rPr>
              <a:t> oblasti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Môže to byť </a:t>
            </a:r>
            <a:r>
              <a:rPr lang="sk-SK" sz="3600" dirty="0" err="1" smtClean="0">
                <a:latin typeface="+mj-lt"/>
              </a:rPr>
              <a:t>topologický</a:t>
            </a:r>
            <a:r>
              <a:rPr lang="sk-SK" sz="3600" dirty="0" smtClean="0">
                <a:latin typeface="+mj-lt"/>
              </a:rPr>
              <a:t> strom</a:t>
            </a:r>
            <a:endParaRPr lang="sk-SK" sz="36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4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Geometrické dáta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Ich úlohou je vyjadriť informáciu o 2D a 3D tvare, ktorý je kľúčový pre rozpoznanie, čo oblasť v obraze predstavuje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Príkladom môžu byť opäť reťazcové kódy, hĺbkové mapy, mračná bodov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Niekedy sa im hovorí RGBD obrazy, kde </a:t>
            </a:r>
            <a:r>
              <a:rPr lang="sk-SK" sz="3600" i="1" dirty="0" smtClean="0">
                <a:latin typeface="Calibri" panose="020F0502020204030204" pitchFamily="34" charset="0"/>
              </a:rPr>
              <a:t>D</a:t>
            </a:r>
            <a:r>
              <a:rPr lang="sk-SK" sz="3600" dirty="0" smtClean="0">
                <a:latin typeface="Calibri" panose="020F0502020204030204" pitchFamily="34" charset="0"/>
              </a:rPr>
              <a:t> znamená hĺbka </a:t>
            </a:r>
          </a:p>
          <a:p>
            <a:pPr marL="0" indent="0">
              <a:buNone/>
            </a:pPr>
            <a:endParaRPr lang="sk-SK" sz="4400" dirty="0" smtClean="0">
              <a:latin typeface="Calibri" panose="020F0502020204030204" pitchFamily="34" charset="0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77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Relačné dátové štruktúry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Predstavujú najvyšší model abstrakcie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Umožňujú využiť apriórnu znalosť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Informáciu získanú z obrazu môžeme vyjadriť vo forme sémantických sietí alebo rámcov, prípadne ďalších štruktúr umelej inteligencie</a:t>
            </a:r>
            <a:endParaRPr lang="sk-SK" sz="36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73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Tradičné dátové štruktúry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Celočíselné matice, kde každý prvok matice vyjadruje intenzitu jasu obrazu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Sú prirodzene 2D, obsahujú implicitne </a:t>
            </a:r>
            <a:r>
              <a:rPr lang="sk-SK" sz="3600" dirty="0" err="1" smtClean="0">
                <a:latin typeface="+mj-lt"/>
              </a:rPr>
              <a:t>susednosť</a:t>
            </a:r>
            <a:r>
              <a:rPr lang="sk-SK" sz="3600" dirty="0" smtClean="0">
                <a:latin typeface="+mj-lt"/>
              </a:rPr>
              <a:t> jednotlivých prvkov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Prvok matice sa nazýva pixel 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Problémom býva veľkosť matice</a:t>
            </a:r>
          </a:p>
          <a:p>
            <a:pPr marL="0" indent="0">
              <a:buNone/>
            </a:pPr>
            <a:endParaRPr lang="sk-SK" sz="4400" dirty="0">
              <a:latin typeface="+mj-lt"/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20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Tradičné dátové štruktúry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59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4839816"/>
          </a:xfrm>
        </p:spPr>
        <p:txBody>
          <a:bodyPr>
            <a:normAutofit/>
          </a:bodyPr>
          <a:lstStyle/>
          <a:p>
            <a:r>
              <a:rPr lang="sk-SK" sz="3600" dirty="0" err="1" smtClean="0">
                <a:latin typeface="Calibri" panose="020F0502020204030204" pitchFamily="34" charset="0"/>
              </a:rPr>
              <a:t>Reťazcové</a:t>
            </a:r>
            <a:r>
              <a:rPr lang="sk-SK" sz="3600" dirty="0" smtClean="0">
                <a:latin typeface="Calibri" panose="020F0502020204030204" pitchFamily="34" charset="0"/>
              </a:rPr>
              <a:t> kódy – popisujú hranicu objektu postupnosťou 8 (či 4) smerov</a:t>
            </a:r>
          </a:p>
          <a:p>
            <a:endParaRPr lang="sk-SK" sz="4400" dirty="0">
              <a:latin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576" y="2909033"/>
            <a:ext cx="9144000" cy="343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00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Tradičné dátové štruktúry III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60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38912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RL kód – používa sa vo faxe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Kóduje po riadkoch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Kóduje vstup a výstup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Kód obrazu vpravo je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(11144)(214)(52355)</a:t>
            </a:r>
          </a:p>
          <a:p>
            <a:endParaRPr lang="sk-SK" sz="4400" dirty="0">
              <a:latin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598" y="2653396"/>
            <a:ext cx="3658402" cy="367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44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Tradičné dátové štruktúry IV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61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389120"/>
          </a:xfrm>
        </p:spPr>
        <p:txBody>
          <a:bodyPr>
            <a:normAutofit/>
          </a:bodyPr>
          <a:lstStyle/>
          <a:p>
            <a:r>
              <a:rPr lang="sk-SK" sz="3600" dirty="0" err="1" smtClean="0">
                <a:latin typeface="Calibri" panose="020F0502020204030204" pitchFamily="34" charset="0"/>
              </a:rPr>
              <a:t>Topologické</a:t>
            </a:r>
            <a:r>
              <a:rPr lang="sk-SK" sz="3600" dirty="0" smtClean="0">
                <a:latin typeface="Calibri" panose="020F0502020204030204" pitchFamily="34" charset="0"/>
              </a:rPr>
              <a:t> dátové štruktúry</a:t>
            </a:r>
          </a:p>
          <a:p>
            <a:r>
              <a:rPr lang="sk-SK" sz="3600" dirty="0" smtClean="0">
                <a:latin typeface="Calibri" panose="020F0502020204030204" pitchFamily="34" charset="0"/>
              </a:rPr>
              <a:t>Graf </a:t>
            </a:r>
            <a:r>
              <a:rPr lang="sk-SK" sz="3600" dirty="0" err="1" smtClean="0">
                <a:latin typeface="Calibri" panose="020F0502020204030204" pitchFamily="34" charset="0"/>
              </a:rPr>
              <a:t>susednosti</a:t>
            </a:r>
            <a:r>
              <a:rPr lang="sk-SK" sz="3600" dirty="0" smtClean="0">
                <a:latin typeface="Calibri" panose="020F0502020204030204" pitchFamily="34" charset="0"/>
              </a:rPr>
              <a:t> oblastí – 	vrcholy sú                       							oblasti, 								hrany 								vyjadrujú 							</a:t>
            </a:r>
            <a:r>
              <a:rPr lang="sk-SK" sz="3600" dirty="0" err="1" smtClean="0">
                <a:latin typeface="Calibri" panose="020F0502020204030204" pitchFamily="34" charset="0"/>
              </a:rPr>
              <a:t>susednosť</a:t>
            </a:r>
            <a:r>
              <a:rPr lang="sk-SK" sz="3600" dirty="0" smtClean="0"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15584"/>
            <a:ext cx="5741658" cy="290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23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Tradičné dátové štruktúry V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Relačné štruktúry – na vyjadrenie sémantiky, napr. cez relačnú tabuľku</a:t>
            </a:r>
          </a:p>
          <a:p>
            <a:endParaRPr lang="sk-SK" sz="4400" dirty="0">
              <a:latin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40" y="3214801"/>
            <a:ext cx="8942760" cy="309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98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Tradičné dátové štruktúry VI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389120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Táto relačná tabuľka popisuje obraz:</a:t>
            </a:r>
          </a:p>
          <a:p>
            <a:endParaRPr lang="sk-SK" sz="4400" dirty="0">
              <a:latin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248" y="2767724"/>
            <a:ext cx="6859503" cy="3556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29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Hierarchické dátové štruktúry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64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38912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Pri spracovaní obrazu  treba robiť veľké množstvo výpočtov, lebo máme veľa dát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Hierarchické štruktúry znížia rozsah dát, zrýchlia výpočet, ktorý sa potom v detaile počíta iba na časti obrazu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Calibri" panose="020F0502020204030204" pitchFamily="34" charset="0"/>
              </a:rPr>
              <a:t>Sú to pyramídy a kvadrantové stromy</a:t>
            </a:r>
            <a:endParaRPr lang="sk-SK" sz="3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81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Pyramídy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935480"/>
                <a:ext cx="9144000" cy="438912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M-pyramídy a T-pyramídy</a:t>
                </a:r>
              </a:p>
              <a:p>
                <a:pPr>
                  <a:spcBef>
                    <a:spcPts val="1800"/>
                  </a:spcBef>
                </a:pPr>
                <a:r>
                  <a:rPr lang="sk-SK" sz="3600" dirty="0" smtClean="0">
                    <a:latin typeface="Calibri" panose="020F0502020204030204" pitchFamily="34" charset="0"/>
                  </a:rPr>
                  <a:t>M-pyramídy sú postupnosť matíc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sk-SK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sk-SK" sz="3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sk-SK" sz="3600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kde matica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 obsahuje pixely vstupného obrazu, rozmer ďalšej úrovne je polovičný a matica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sk-SK" sz="3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sk-SK" sz="3600" dirty="0" smtClean="0">
                    <a:latin typeface="Calibri" panose="020F0502020204030204" pitchFamily="34" charset="0"/>
                  </a:rPr>
                  <a:t> je jediný pixel</a:t>
                </a:r>
                <a:endParaRPr lang="sk-SK" sz="36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935480"/>
                <a:ext cx="9144000" cy="4389120"/>
              </a:xfrm>
              <a:blipFill rotWithShape="0">
                <a:blip r:embed="rId2"/>
                <a:stretch>
                  <a:fillRect l="-1533" t="-2222" r="-26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085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Pyramídy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66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623792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Calibri" panose="020F0502020204030204" pitchFamily="34" charset="0"/>
              </a:rPr>
              <a:t>T-pyramídy – stromová štruktúra so zobrazením na výpočet hodnoty v nižšej úrovni (priemer, ľavý horný)</a:t>
            </a:r>
          </a:p>
          <a:p>
            <a:endParaRPr lang="sk-SK" sz="4400" dirty="0">
              <a:latin typeface="Calibri" panose="020F0502020204030204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89040"/>
            <a:ext cx="9143999" cy="25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59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Kvadrantové stromy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40776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Sú modifikáciou T-pyramíd, vrcholy tiež majú 4 synov, ale iba vtedy, ak ich hodnoty sú rozdielne</a:t>
            </a:r>
          </a:p>
          <a:p>
            <a:pPr>
              <a:spcBef>
                <a:spcPts val="1800"/>
              </a:spcBef>
            </a:pPr>
            <a:r>
              <a:rPr lang="sk-SK" sz="3600" dirty="0" smtClean="0">
                <a:latin typeface="+mj-lt"/>
              </a:rPr>
              <a:t>T-pyramídy sú vyvážené, kvadrantové stromy nie sú, tiež sa inak interpretujú hodnoty vrcholov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47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sk-SK" sz="5400" dirty="0" smtClean="0"/>
              <a:t>Kvadrantové stromy II</a:t>
            </a:r>
            <a:endParaRPr lang="sk-SK" sz="5400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8172" y="1916113"/>
            <a:ext cx="7767655" cy="4408487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2020/2021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24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2093</TotalTime>
  <Words>1778</Words>
  <Application>Microsoft Office PowerPoint</Application>
  <PresentationFormat>Prezentácia na obrazovke (4:3)</PresentationFormat>
  <Paragraphs>379</Paragraphs>
  <Slides>68</Slides>
  <Notes>6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68</vt:i4>
      </vt:variant>
    </vt:vector>
  </HeadingPairs>
  <TitlesOfParts>
    <vt:vector size="75" baseType="lpstr">
      <vt:lpstr>Calibri</vt:lpstr>
      <vt:lpstr>Cambria Math</vt:lpstr>
      <vt:lpstr>Constantia</vt:lpstr>
      <vt:lpstr>Symbol</vt:lpstr>
      <vt:lpstr>Times New Roman</vt:lpstr>
      <vt:lpstr>Wingdings 2</vt:lpstr>
      <vt:lpstr>Flow</vt:lpstr>
      <vt:lpstr>Základy počítačovej grafiky  a spracovania obrazu</vt:lpstr>
      <vt:lpstr>Základy vizuálneho vnímania</vt:lpstr>
      <vt:lpstr>Kontrast</vt:lpstr>
      <vt:lpstr>Ostrosť</vt:lpstr>
      <vt:lpstr>Hranice objektu</vt:lpstr>
      <vt:lpstr>Ďalšie ilúzie a paradoxy</vt:lpstr>
      <vt:lpstr>Modelovanie obrazu</vt:lpstr>
      <vt:lpstr>Snímanie (získanie) obrazu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Vzorkovanie</vt:lpstr>
      <vt:lpstr>Kvantovanie</vt:lpstr>
      <vt:lpstr>Snímacie zariadenia</vt:lpstr>
      <vt:lpstr>Prevzorkovanie a interpolácia</vt:lpstr>
      <vt:lpstr>Prevzorkovanie a interpolácia II</vt:lpstr>
      <vt:lpstr>Bilineárna interpolácia</vt:lpstr>
      <vt:lpstr>Vlastnosti digitálneho obrazu</vt:lpstr>
      <vt:lpstr>Vlastnosti digitálneho obrazu II</vt:lpstr>
      <vt:lpstr>Vlastnosti digitálneho obrazu III</vt:lpstr>
      <vt:lpstr>Ortogonálna mriežka</vt:lpstr>
      <vt:lpstr>Histogram obrazu</vt:lpstr>
      <vt:lpstr>Kvalita obrazu (šum)</vt:lpstr>
      <vt:lpstr>  Pomer    signálu    a šumu</vt:lpstr>
      <vt:lpstr>Typy šumu</vt:lpstr>
      <vt:lpstr>Typy šumu II</vt:lpstr>
      <vt:lpstr>Odbočka: Gaussova krivka</vt:lpstr>
      <vt:lpstr>Odbočka: Gaussova funkcia</vt:lpstr>
      <vt:lpstr>Odbočka: Gaussova funkcia II</vt:lpstr>
      <vt:lpstr>Odbočka: Gaussova funkcia III</vt:lpstr>
      <vt:lpstr>Odbočka: Gaussova funkcia IV</vt:lpstr>
      <vt:lpstr>Pravidlo 3σ</vt:lpstr>
      <vt:lpstr>Geometria snímania obrazu</vt:lpstr>
      <vt:lpstr>Perspektívne zobrazenie</vt:lpstr>
      <vt:lpstr>Perspektívne zobrazenie II</vt:lpstr>
      <vt:lpstr>Perspektívne zobrazenie III</vt:lpstr>
      <vt:lpstr>Inverzné zobrazenie </vt:lpstr>
      <vt:lpstr>Inverzné zobrazenie II</vt:lpstr>
      <vt:lpstr>Inverzné zobrazenie III</vt:lpstr>
      <vt:lpstr>Stereo zobrazenie</vt:lpstr>
      <vt:lpstr>Stereo zobrazenie II</vt:lpstr>
      <vt:lpstr>Stereo zobrazenie III</vt:lpstr>
      <vt:lpstr>Stereo zobrazenie IV</vt:lpstr>
      <vt:lpstr>Stereo zobrazenie V</vt:lpstr>
      <vt:lpstr>Dátové štruktúry pre obraz</vt:lpstr>
      <vt:lpstr>Ikonické dáta</vt:lpstr>
      <vt:lpstr>Segmentované dáta</vt:lpstr>
      <vt:lpstr>Geometrické dáta</vt:lpstr>
      <vt:lpstr>Relačné dátové štruktúry</vt:lpstr>
      <vt:lpstr>Tradičné dátové štruktúry</vt:lpstr>
      <vt:lpstr>Tradičné dátové štruktúry II</vt:lpstr>
      <vt:lpstr>Tradičné dátové štruktúry III</vt:lpstr>
      <vt:lpstr>Tradičné dátové štruktúry IV</vt:lpstr>
      <vt:lpstr>Tradičné dátové štruktúry V</vt:lpstr>
      <vt:lpstr>Tradičné dátové štruktúry VI</vt:lpstr>
      <vt:lpstr>Hierarchické dátové štruktúry</vt:lpstr>
      <vt:lpstr>Pyramídy</vt:lpstr>
      <vt:lpstr>Pyramídy II</vt:lpstr>
      <vt:lpstr>Kvadrantové stromy</vt:lpstr>
      <vt:lpstr>Kvadrantové stromy II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141</cp:revision>
  <dcterms:created xsi:type="dcterms:W3CDTF">2015-07-27T05:27:08Z</dcterms:created>
  <dcterms:modified xsi:type="dcterms:W3CDTF">2020-09-26T19:54:44Z</dcterms:modified>
</cp:coreProperties>
</file>