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12"/>
  </p:notesMasterIdLst>
  <p:sldIdLst>
    <p:sldId id="256" r:id="rId2"/>
    <p:sldId id="276" r:id="rId3"/>
    <p:sldId id="277" r:id="rId4"/>
    <p:sldId id="280" r:id="rId5"/>
    <p:sldId id="286" r:id="rId6"/>
    <p:sldId id="281" r:id="rId7"/>
    <p:sldId id="287" r:id="rId8"/>
    <p:sldId id="282" r:id="rId9"/>
    <p:sldId id="283" r:id="rId10"/>
    <p:sldId id="28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473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6A5F0-BF1A-4E91-9BD5-D14B4C57CD34}" type="datetime1">
              <a:rPr lang="en-US" smtClean="0"/>
              <a:t>9/30/2018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F25A232C-8763-4065-BF50-2C2FC5E53C88}" type="datetime1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18A22-FD4A-47EA-A5C8-9D9B54FE1F45}" type="datetime1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D0C27-2EF1-4640-A1E8-6474E1B82FA0}" type="datetime1">
              <a:rPr lang="en-US" smtClean="0"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DF78-FE62-4A78-AE5A-DD5CF44E324E}" type="datetime1">
              <a:rPr lang="en-US" smtClean="0"/>
              <a:t>9/30/2018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49527-4F7A-46A7-AEEA-76FF733780B4}" type="datetime1">
              <a:rPr lang="en-US" smtClean="0"/>
              <a:t>9/30/2018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88704-604B-4F01-AB69-F1D0E303E1D7}" type="datetime1">
              <a:rPr lang="en-US" smtClean="0"/>
              <a:t>9/30/2018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65A2-1D74-4333-971A-8B61E5BC08B2}" type="datetime1">
              <a:rPr lang="en-US" smtClean="0"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F7A7-2A89-41C6-9DE4-38F26A6CC29E}" type="datetime1">
              <a:rPr lang="en-US" smtClean="0"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286C-B83D-4C8E-9BF1-E8924F1E2D7C}" type="datetime1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7C761-53F5-4FA7-9252-AC623E81BA2B}" type="datetime1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98BEB28-A4F8-4B10-81CC-AD659EDD06D4}" type="datetime1">
              <a:rPr lang="en-US" smtClean="0"/>
              <a:t>9/30/2018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Základy počítačovej grafiky </a:t>
            </a:r>
            <a:br>
              <a:rPr lang="sk-SK" dirty="0" smtClean="0"/>
            </a:br>
            <a:r>
              <a:rPr lang="sk-SK" dirty="0" smtClean="0"/>
              <a:t>a spracovania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 fontScale="77500" lnSpcReduction="20000"/>
          </a:bodyPr>
          <a:lstStyle/>
          <a:p>
            <a:endParaRPr lang="sk-SK" sz="4400" dirty="0" smtClean="0"/>
          </a:p>
          <a:p>
            <a:pPr algn="ctr"/>
            <a:r>
              <a:rPr lang="sk-SK" sz="5600" dirty="0" smtClean="0"/>
              <a:t>Predspracovanie obrazu</a:t>
            </a:r>
          </a:p>
          <a:p>
            <a:pPr algn="ctr"/>
            <a:r>
              <a:rPr lang="sk-SK" sz="5600" dirty="0" smtClean="0"/>
              <a:t>Obrazové transformácie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 fontScale="92500"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sk-SK" sz="3600" dirty="0" smtClean="0"/>
              <a:t>RNDr. Júlia </a:t>
            </a:r>
            <a:r>
              <a:rPr lang="sk-SK" sz="3600" dirty="0" err="1" smtClean="0"/>
              <a:t>Škovierová</a:t>
            </a:r>
            <a:r>
              <a:rPr lang="sk-SK" sz="3600" dirty="0" smtClean="0"/>
              <a:t> (Kučerová), PhD.</a:t>
            </a: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Jasové transformácie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7"/>
            <a:ext cx="9144000" cy="5380707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Základná funkcia je</a:t>
            </a:r>
          </a:p>
          <a:p>
            <a:endParaRPr lang="sk-SK" sz="4000" dirty="0">
              <a:latin typeface="+mj-lt"/>
            </a:endParaRPr>
          </a:p>
          <a:p>
            <a:r>
              <a:rPr lang="sk-SK" sz="4000" dirty="0" smtClean="0">
                <a:latin typeface="+mj-lt"/>
              </a:rPr>
              <a:t> ktorá mapuje hodnoty jasu medzi </a:t>
            </a:r>
            <a:r>
              <a:rPr lang="sk-SK" sz="4000" dirty="0" err="1" smtClean="0">
                <a:latin typeface="+mj-lt"/>
              </a:rPr>
              <a:t>low_in</a:t>
            </a:r>
            <a:r>
              <a:rPr lang="sk-SK" sz="4000" dirty="0" smtClean="0">
                <a:latin typeface="+mj-lt"/>
              </a:rPr>
              <a:t> a </a:t>
            </a:r>
            <a:r>
              <a:rPr lang="sk-SK" sz="4000" dirty="0" err="1" smtClean="0">
                <a:latin typeface="+mj-lt"/>
              </a:rPr>
              <a:t>high_in</a:t>
            </a:r>
            <a:r>
              <a:rPr lang="sk-SK" sz="4000" dirty="0" smtClean="0">
                <a:latin typeface="+mj-lt"/>
              </a:rPr>
              <a:t> na hodnoty medzi </a:t>
            </a:r>
            <a:r>
              <a:rPr lang="sk-SK" sz="4000" dirty="0" err="1" smtClean="0">
                <a:latin typeface="+mj-lt"/>
              </a:rPr>
              <a:t>low_out</a:t>
            </a:r>
            <a:r>
              <a:rPr lang="sk-SK" sz="4000" dirty="0" smtClean="0">
                <a:latin typeface="+mj-lt"/>
              </a:rPr>
              <a:t> a </a:t>
            </a:r>
            <a:r>
              <a:rPr lang="sk-SK" sz="4000" dirty="0" err="1" smtClean="0">
                <a:latin typeface="+mj-lt"/>
              </a:rPr>
              <a:t>high_out</a:t>
            </a:r>
            <a:r>
              <a:rPr lang="sk-SK" sz="4000" dirty="0" smtClean="0">
                <a:latin typeface="+mj-lt"/>
              </a:rPr>
              <a:t> a </a:t>
            </a:r>
            <a:r>
              <a:rPr lang="sk-SK" sz="4000" dirty="0" err="1" smtClean="0">
                <a:latin typeface="+mj-lt"/>
              </a:rPr>
              <a:t>gamma</a:t>
            </a:r>
            <a:r>
              <a:rPr lang="sk-SK" sz="4000" dirty="0" smtClean="0">
                <a:latin typeface="+mj-lt"/>
              </a:rPr>
              <a:t> je parameter gama korekcie – ak = 1, je lineárna, ak je väčší ako 1, tak je ťahaný viac k tmavým výstupným hodnotám, ak menší, naopak</a:t>
            </a:r>
            <a:endParaRPr lang="sk-SK" sz="4000" dirty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366" y="2132856"/>
            <a:ext cx="9139862" cy="55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0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Jasové transformácie 2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7"/>
            <a:ext cx="9144000" cy="5380707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Keď nevieme hodnoty </a:t>
            </a:r>
            <a:r>
              <a:rPr lang="sk-SK" sz="4000" dirty="0" err="1" smtClean="0">
                <a:latin typeface="+mj-lt"/>
              </a:rPr>
              <a:t>low_in</a:t>
            </a:r>
            <a:r>
              <a:rPr lang="sk-SK" sz="4000" dirty="0" smtClean="0">
                <a:latin typeface="+mj-lt"/>
              </a:rPr>
              <a:t> a </a:t>
            </a:r>
            <a:r>
              <a:rPr lang="sk-SK" sz="4000" dirty="0" err="1" smtClean="0">
                <a:latin typeface="+mj-lt"/>
              </a:rPr>
              <a:t>high_in</a:t>
            </a:r>
            <a:r>
              <a:rPr lang="sk-SK" sz="4000" dirty="0" smtClean="0">
                <a:latin typeface="+mj-lt"/>
              </a:rPr>
              <a:t>, tak použijeme funkciu</a:t>
            </a:r>
          </a:p>
          <a:p>
            <a:pPr marL="0" indent="0">
              <a:buNone/>
            </a:pPr>
            <a:endParaRPr lang="sk-SK" sz="4000" dirty="0">
              <a:latin typeface="+mj-lt"/>
            </a:endParaRPr>
          </a:p>
          <a:p>
            <a:r>
              <a:rPr lang="sk-SK" sz="4000" dirty="0" smtClean="0">
                <a:latin typeface="+mj-lt"/>
              </a:rPr>
              <a:t> a skombinujeme ju s predošlou:</a:t>
            </a:r>
          </a:p>
          <a:p>
            <a:endParaRPr lang="sk-SK" sz="4000" dirty="0" smtClean="0">
              <a:latin typeface="+mj-lt"/>
            </a:endParaRPr>
          </a:p>
          <a:p>
            <a:r>
              <a:rPr lang="sk-SK" sz="4000" dirty="0">
                <a:latin typeface="+mj-lt"/>
              </a:rPr>
              <a:t>a</a:t>
            </a:r>
            <a:r>
              <a:rPr lang="sk-SK" sz="4000" dirty="0" smtClean="0">
                <a:latin typeface="+mj-lt"/>
              </a:rPr>
              <a:t>lebo tiež</a:t>
            </a:r>
            <a:endParaRPr lang="sk-SK" sz="4000" dirty="0">
              <a:latin typeface="+mj-lt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2780928"/>
            <a:ext cx="4091143" cy="462857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23" y="4243792"/>
            <a:ext cx="6597429" cy="44434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923" y="5707290"/>
            <a:ext cx="6855429" cy="36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4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Ekvalizácia histogramu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7"/>
            <a:ext cx="9144000" cy="5380707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Jednoduchý príkaz:</a:t>
            </a:r>
          </a:p>
          <a:p>
            <a:endParaRPr lang="sk-SK" sz="4000" dirty="0">
              <a:latin typeface="+mj-lt"/>
            </a:endParaRPr>
          </a:p>
          <a:p>
            <a:r>
              <a:rPr lang="sk-SK" sz="4000" dirty="0" smtClean="0">
                <a:latin typeface="+mj-lt"/>
              </a:rPr>
              <a:t>kde </a:t>
            </a:r>
            <a:r>
              <a:rPr lang="sk-SK" sz="4000" i="1" dirty="0" err="1" smtClean="0">
                <a:latin typeface="+mj-lt"/>
              </a:rPr>
              <a:t>nlev</a:t>
            </a:r>
            <a:r>
              <a:rPr lang="sk-SK" sz="4000" dirty="0" smtClean="0">
                <a:latin typeface="+mj-lt"/>
              </a:rPr>
              <a:t> je počet jasových úrovní, default je 64, ale lepšie je nastaviť 256, vtedy to naozaj robí ekvalizáciu histogramu</a:t>
            </a:r>
          </a:p>
          <a:p>
            <a:r>
              <a:rPr lang="sk-SK" sz="4000" dirty="0" smtClean="0">
                <a:latin typeface="+mj-lt"/>
              </a:rPr>
              <a:t>Existuje ešte špecifikácia histogramu a adaptívna </a:t>
            </a:r>
            <a:r>
              <a:rPr lang="sk-SK" sz="4000" dirty="0" err="1" smtClean="0">
                <a:latin typeface="+mj-lt"/>
              </a:rPr>
              <a:t>ekvalizácia</a:t>
            </a:r>
            <a:r>
              <a:rPr lang="sk-SK" sz="4000" dirty="0" smtClean="0">
                <a:latin typeface="+mj-lt"/>
              </a:rPr>
              <a:t> histogramu </a:t>
            </a:r>
            <a:endParaRPr lang="sk-SK" sz="4000" dirty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2204864"/>
            <a:ext cx="3132857" cy="42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7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Úlohy na jasové transformácie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7"/>
            <a:ext cx="9144000" cy="5380707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Načítajte nízko kontrastný obraz a zobrazte si jeho histogram</a:t>
            </a:r>
          </a:p>
          <a:p>
            <a:r>
              <a:rPr lang="sk-SK" sz="4000" dirty="0" smtClean="0">
                <a:latin typeface="+mj-lt"/>
              </a:rPr>
              <a:t>Do ďalšieho okna zobrazte jeho jasovú transformáciu cez roztiahnutie jasového intervalu</a:t>
            </a:r>
          </a:p>
          <a:p>
            <a:r>
              <a:rPr lang="sk-SK" sz="4000" dirty="0" smtClean="0">
                <a:latin typeface="+mj-lt"/>
              </a:rPr>
              <a:t>Do ďalšieho okna  zobrazte výsledok </a:t>
            </a:r>
            <a:r>
              <a:rPr lang="sk-SK" sz="4000" dirty="0" err="1" smtClean="0">
                <a:latin typeface="+mj-lt"/>
              </a:rPr>
              <a:t>ekvalizácie</a:t>
            </a:r>
            <a:r>
              <a:rPr lang="sk-SK" sz="4000" dirty="0" smtClean="0">
                <a:latin typeface="+mj-lt"/>
              </a:rPr>
              <a:t> histogramu a porovnajte </a:t>
            </a:r>
            <a:endParaRPr lang="sk-SK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6303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Lokálny priestorový filter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7"/>
            <a:ext cx="9144000" cy="5380707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Priestorový filter s maskou </a:t>
            </a:r>
            <a:r>
              <a:rPr lang="sk-SK" sz="4000" i="1" dirty="0" smtClean="0">
                <a:latin typeface="+mj-lt"/>
              </a:rPr>
              <a:t>w</a:t>
            </a:r>
            <a:r>
              <a:rPr lang="sk-SK" sz="4000" dirty="0" smtClean="0">
                <a:latin typeface="+mj-lt"/>
              </a:rPr>
              <a:t> má nasledovnú syntax</a:t>
            </a:r>
          </a:p>
          <a:p>
            <a:endParaRPr lang="sk-SK" sz="4000" dirty="0">
              <a:latin typeface="+mj-lt"/>
            </a:endParaRPr>
          </a:p>
          <a:p>
            <a:r>
              <a:rPr lang="sk-SK" sz="4000" dirty="0" smtClean="0">
                <a:latin typeface="+mj-lt"/>
              </a:rPr>
              <a:t>kde mód filtra je </a:t>
            </a:r>
            <a:r>
              <a:rPr lang="sk-SK" sz="4000" i="1" dirty="0" err="1" smtClean="0">
                <a:latin typeface="+mj-lt"/>
              </a:rPr>
              <a:t>corr</a:t>
            </a:r>
            <a:r>
              <a:rPr lang="sk-SK" sz="4000" dirty="0" smtClean="0">
                <a:latin typeface="+mj-lt"/>
              </a:rPr>
              <a:t> alebo </a:t>
            </a:r>
            <a:r>
              <a:rPr lang="sk-SK" sz="4000" i="1" dirty="0" err="1" smtClean="0">
                <a:latin typeface="+mj-lt"/>
              </a:rPr>
              <a:t>conv</a:t>
            </a:r>
            <a:r>
              <a:rPr lang="sk-SK" sz="4000" dirty="0" smtClean="0">
                <a:latin typeface="+mj-lt"/>
              </a:rPr>
              <a:t>, hraničné podmienky súvisia s dopĺňaním núl na okrajoch obrazu a veľkostný parameter je buď </a:t>
            </a:r>
            <a:r>
              <a:rPr lang="sk-SK" sz="4000" i="1" dirty="0" err="1" smtClean="0">
                <a:latin typeface="+mj-lt"/>
              </a:rPr>
              <a:t>same</a:t>
            </a:r>
            <a:r>
              <a:rPr lang="sk-SK" sz="4000" dirty="0" smtClean="0">
                <a:latin typeface="+mj-lt"/>
              </a:rPr>
              <a:t> alebo </a:t>
            </a:r>
            <a:r>
              <a:rPr lang="sk-SK" sz="4000" i="1" dirty="0" err="1" smtClean="0">
                <a:latin typeface="+mj-lt"/>
              </a:rPr>
              <a:t>full</a:t>
            </a:r>
            <a:endParaRPr lang="sk-SK" sz="4000" dirty="0" smtClean="0">
              <a:latin typeface="+mj-lt"/>
            </a:endParaRPr>
          </a:p>
          <a:p>
            <a:endParaRPr lang="sk-SK" sz="4000" dirty="0">
              <a:latin typeface="+mj-lt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38" y="2852936"/>
            <a:ext cx="9144000" cy="33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2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/>
          </a:bodyPr>
          <a:lstStyle/>
          <a:p>
            <a:pPr algn="ctr"/>
            <a:r>
              <a:rPr lang="sk-SK" sz="4400" dirty="0" smtClean="0"/>
              <a:t>Úlohy na priestorové predspracovanie</a:t>
            </a:r>
            <a:endParaRPr lang="sk-SK" sz="4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7"/>
            <a:ext cx="9144000" cy="5380707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Načítajte obraz – zašumte ho </a:t>
            </a:r>
            <a:r>
              <a:rPr lang="sk-SK" sz="4000" dirty="0" err="1" smtClean="0">
                <a:latin typeface="+mj-lt"/>
              </a:rPr>
              <a:t>Gaussov</a:t>
            </a:r>
            <a:r>
              <a:rPr lang="sk-SK" sz="4000" dirty="0" smtClean="0">
                <a:latin typeface="+mj-lt"/>
              </a:rPr>
              <a:t>- </a:t>
            </a:r>
            <a:r>
              <a:rPr lang="sk-SK" sz="4000" dirty="0" err="1" smtClean="0">
                <a:latin typeface="+mj-lt"/>
              </a:rPr>
              <a:t>ským</a:t>
            </a:r>
            <a:r>
              <a:rPr lang="sk-SK" sz="4000" dirty="0" smtClean="0">
                <a:latin typeface="+mj-lt"/>
              </a:rPr>
              <a:t> šumom – </a:t>
            </a:r>
            <a:r>
              <a:rPr lang="sk-SK" sz="4000" dirty="0">
                <a:latin typeface="+mj-lt"/>
              </a:rPr>
              <a:t>cez </a:t>
            </a:r>
            <a:r>
              <a:rPr lang="sk-SK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imfilter</a:t>
            </a:r>
            <a:r>
              <a:rPr lang="sk-SK" sz="4000" dirty="0" smtClean="0">
                <a:latin typeface="+mj-lt"/>
              </a:rPr>
              <a:t> a </a:t>
            </a:r>
            <a:r>
              <a:rPr lang="sk-SK" sz="4000" dirty="0">
                <a:latin typeface="+mj-lt"/>
              </a:rPr>
              <a:t>príslušnú masku </a:t>
            </a:r>
            <a:r>
              <a:rPr lang="sk-SK" sz="4000" dirty="0" smtClean="0">
                <a:latin typeface="+mj-lt"/>
              </a:rPr>
              <a:t>naňho použite obyčajné </a:t>
            </a:r>
            <a:r>
              <a:rPr lang="sk-SK" sz="4000" dirty="0" err="1" smtClean="0">
                <a:latin typeface="+mj-lt"/>
              </a:rPr>
              <a:t>priemero</a:t>
            </a:r>
            <a:r>
              <a:rPr lang="sk-SK" sz="4000" dirty="0" smtClean="0">
                <a:latin typeface="+mj-lt"/>
              </a:rPr>
              <a:t>-vanie a cez ďalšiu masku </a:t>
            </a:r>
            <a:r>
              <a:rPr lang="sk-SK" sz="4000" dirty="0" err="1" smtClean="0">
                <a:latin typeface="+mj-lt"/>
              </a:rPr>
              <a:t>Gaussovský</a:t>
            </a:r>
            <a:r>
              <a:rPr lang="sk-SK" sz="4000" dirty="0" smtClean="0">
                <a:latin typeface="+mj-lt"/>
              </a:rPr>
              <a:t> filter 3x3 alebo 5x5</a:t>
            </a:r>
            <a:endParaRPr lang="sk-SK" sz="4000" dirty="0">
              <a:latin typeface="+mj-lt"/>
            </a:endParaRPr>
          </a:p>
          <a:p>
            <a:r>
              <a:rPr lang="sk-SK" sz="4000" dirty="0" smtClean="0">
                <a:latin typeface="+mj-lt"/>
              </a:rPr>
              <a:t>Načítajte obraz a zašumte ho impulzným čierno-bielym šumom a použite naňho </a:t>
            </a:r>
            <a:r>
              <a:rPr lang="sk-SK" sz="4000" dirty="0" err="1" smtClean="0">
                <a:latin typeface="+mj-lt"/>
              </a:rPr>
              <a:t>mediánový</a:t>
            </a:r>
            <a:r>
              <a:rPr lang="sk-SK" sz="4000" dirty="0" smtClean="0">
                <a:latin typeface="+mj-lt"/>
              </a:rPr>
              <a:t> filter</a:t>
            </a:r>
          </a:p>
          <a:p>
            <a:endParaRPr lang="sk-SK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55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Frekvenčný filter – DP a HP filter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sk-SK" sz="4000" dirty="0">
                <a:latin typeface="+mj-lt"/>
              </a:rPr>
              <a:t>Na frekvenčnú filtráciu využite MATLAB-</a:t>
            </a:r>
            <a:r>
              <a:rPr lang="sk-SK" sz="4000" dirty="0" err="1">
                <a:latin typeface="+mj-lt"/>
              </a:rPr>
              <a:t>ovskú</a:t>
            </a:r>
            <a:r>
              <a:rPr lang="sk-SK" sz="4000" dirty="0">
                <a:latin typeface="+mj-lt"/>
              </a:rPr>
              <a:t> funkciu </a:t>
            </a:r>
            <a:r>
              <a:rPr lang="sk-SK" sz="4000" dirty="0" smtClean="0">
                <a:latin typeface="+mj-lt"/>
              </a:rPr>
              <a:t>fft2, </a:t>
            </a:r>
            <a:r>
              <a:rPr lang="sk-SK" sz="4000" dirty="0">
                <a:latin typeface="+mj-lt"/>
              </a:rPr>
              <a:t>ktorá urobí rýchlu </a:t>
            </a:r>
            <a:r>
              <a:rPr lang="sk-SK" sz="4000" dirty="0" err="1">
                <a:latin typeface="+mj-lt"/>
              </a:rPr>
              <a:t>Fourierovu</a:t>
            </a:r>
            <a:r>
              <a:rPr lang="sk-SK" sz="4000" dirty="0">
                <a:latin typeface="+mj-lt"/>
              </a:rPr>
              <a:t> </a:t>
            </a:r>
            <a:r>
              <a:rPr lang="sk-SK" sz="4000" dirty="0" err="1" smtClean="0">
                <a:latin typeface="+mj-lt"/>
              </a:rPr>
              <a:t>trans</a:t>
            </a:r>
            <a:r>
              <a:rPr lang="sk-SK" sz="4000" dirty="0" smtClean="0">
                <a:latin typeface="+mj-lt"/>
              </a:rPr>
              <a:t>-formáciu </a:t>
            </a:r>
            <a:r>
              <a:rPr lang="sk-SK" sz="4000" dirty="0">
                <a:latin typeface="+mj-lt"/>
              </a:rPr>
              <a:t>na Vašom vstupnom obraze </a:t>
            </a:r>
            <a:r>
              <a:rPr lang="sk-SK" sz="4000" dirty="0" smtClean="0">
                <a:latin typeface="+mj-lt"/>
              </a:rPr>
              <a:t>a </a:t>
            </a:r>
            <a:r>
              <a:rPr lang="sk-SK" sz="4000" dirty="0">
                <a:latin typeface="+mj-lt"/>
              </a:rPr>
              <a:t>tiež </a:t>
            </a:r>
            <a:r>
              <a:rPr lang="sk-SK" sz="4000" dirty="0" err="1" smtClean="0">
                <a:latin typeface="+mj-lt"/>
              </a:rPr>
              <a:t>funk-ciu</a:t>
            </a:r>
            <a:r>
              <a:rPr lang="sk-SK" sz="4000" dirty="0" smtClean="0">
                <a:latin typeface="+mj-lt"/>
              </a:rPr>
              <a:t> ifft2, </a:t>
            </a:r>
            <a:r>
              <a:rPr lang="sk-SK" sz="4000" dirty="0">
                <a:latin typeface="+mj-lt"/>
              </a:rPr>
              <a:t>ktorá je inverznou </a:t>
            </a:r>
            <a:r>
              <a:rPr lang="sk-SK" sz="4000" dirty="0" err="1">
                <a:latin typeface="+mj-lt"/>
              </a:rPr>
              <a:t>Fourierovou</a:t>
            </a:r>
            <a:r>
              <a:rPr lang="sk-SK" sz="4000" dirty="0">
                <a:latin typeface="+mj-lt"/>
              </a:rPr>
              <a:t> </a:t>
            </a:r>
            <a:r>
              <a:rPr lang="sk-SK" sz="4000" dirty="0" err="1" smtClean="0">
                <a:latin typeface="+mj-lt"/>
              </a:rPr>
              <a:t>transfor-máciou</a:t>
            </a:r>
            <a:r>
              <a:rPr lang="sk-SK" sz="4000" dirty="0" smtClean="0">
                <a:latin typeface="+mj-lt"/>
              </a:rPr>
              <a:t> </a:t>
            </a:r>
            <a:r>
              <a:rPr lang="sk-SK" sz="4000" dirty="0">
                <a:latin typeface="+mj-lt"/>
              </a:rPr>
              <a:t>a ktorá vráti výsledok filtrácie späť do obrazového spektra, aby ste ho mohli zobraziť.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k-SK" sz="4000" b="1" dirty="0">
                <a:latin typeface="+mj-lt"/>
              </a:rPr>
              <a:t>Poznámka: </a:t>
            </a:r>
            <a:r>
              <a:rPr lang="sk-SK" sz="4000" dirty="0">
                <a:latin typeface="+mj-lt"/>
              </a:rPr>
              <a:t>Funkcia </a:t>
            </a:r>
            <a:r>
              <a:rPr lang="sk-SK" sz="4000" dirty="0" smtClean="0">
                <a:latin typeface="+mj-lt"/>
              </a:rPr>
              <a:t>fft2 </a:t>
            </a:r>
            <a:r>
              <a:rPr lang="sk-SK" sz="4000" dirty="0">
                <a:latin typeface="+mj-lt"/>
              </a:rPr>
              <a:t>a </a:t>
            </a:r>
            <a:r>
              <a:rPr lang="sk-SK" sz="4000" dirty="0" smtClean="0">
                <a:latin typeface="+mj-lt"/>
              </a:rPr>
              <a:t>ifft2 </a:t>
            </a:r>
            <a:r>
              <a:rPr lang="sk-SK" sz="4000" dirty="0">
                <a:latin typeface="+mj-lt"/>
              </a:rPr>
              <a:t>funguje iba na </a:t>
            </a:r>
            <a:r>
              <a:rPr lang="sk-SK" sz="4000" dirty="0" smtClean="0">
                <a:latin typeface="+mj-lt"/>
              </a:rPr>
              <a:t>dá-</a:t>
            </a:r>
            <a:r>
              <a:rPr lang="sk-SK" sz="4000" dirty="0" err="1" smtClean="0">
                <a:latin typeface="+mj-lt"/>
              </a:rPr>
              <a:t>tach</a:t>
            </a:r>
            <a:r>
              <a:rPr lang="sk-SK" sz="4000" dirty="0">
                <a:latin typeface="+mj-lt"/>
              </a:rPr>
              <a:t>, </a:t>
            </a:r>
            <a:r>
              <a:rPr lang="sk-SK" sz="4000" dirty="0" smtClean="0">
                <a:latin typeface="+mj-lt"/>
              </a:rPr>
              <a:t>ktoré </a:t>
            </a:r>
            <a:r>
              <a:rPr lang="sk-SK" sz="4000" dirty="0">
                <a:latin typeface="+mj-lt"/>
              </a:rPr>
              <a:t>sú </a:t>
            </a:r>
            <a:r>
              <a:rPr lang="sk-SK" sz="4000" dirty="0" err="1">
                <a:latin typeface="+mj-lt"/>
              </a:rPr>
              <a:t>double</a:t>
            </a:r>
            <a:r>
              <a:rPr lang="sk-SK" sz="4000" dirty="0">
                <a:latin typeface="+mj-lt"/>
              </a:rPr>
              <a:t>, takže najprv treba </a:t>
            </a:r>
            <a:r>
              <a:rPr lang="sk-SK" sz="4000" dirty="0" err="1" smtClean="0">
                <a:latin typeface="+mj-lt"/>
              </a:rPr>
              <a:t>apliko-vať</a:t>
            </a:r>
            <a:r>
              <a:rPr lang="sk-SK" sz="4000" dirty="0" smtClean="0">
                <a:latin typeface="+mj-lt"/>
              </a:rPr>
              <a:t> funkciu </a:t>
            </a:r>
            <a:r>
              <a:rPr lang="sk-SK" sz="4000" dirty="0" err="1">
                <a:latin typeface="+mj-lt"/>
              </a:rPr>
              <a:t>double</a:t>
            </a:r>
            <a:r>
              <a:rPr lang="sk-SK" sz="4000" dirty="0">
                <a:latin typeface="+mj-lt"/>
              </a:rPr>
              <a:t> (I), ktorý zmení </a:t>
            </a:r>
            <a:r>
              <a:rPr lang="sk-SK" sz="4000" dirty="0" err="1">
                <a:latin typeface="+mj-lt"/>
              </a:rPr>
              <a:t>integer</a:t>
            </a:r>
            <a:r>
              <a:rPr lang="sk-SK" sz="4000" dirty="0">
                <a:latin typeface="+mj-lt"/>
              </a:rPr>
              <a:t> na </a:t>
            </a:r>
            <a:r>
              <a:rPr lang="sk-SK" sz="4000" dirty="0" err="1">
                <a:latin typeface="+mj-lt"/>
              </a:rPr>
              <a:t>double</a:t>
            </a:r>
            <a:r>
              <a:rPr lang="sk-SK" sz="4000" dirty="0">
                <a:latin typeface="+mj-lt"/>
              </a:rPr>
              <a:t>.</a:t>
            </a:r>
            <a:endParaRPr lang="sk-SK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6276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Úlohy na frekvenčné filtrovanie 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2736"/>
                <a:ext cx="9144000" cy="5805263"/>
              </a:xfrm>
            </p:spPr>
            <p:txBody>
              <a:bodyPr>
                <a:noAutofit/>
              </a:bodyPr>
              <a:lstStyle/>
              <a:p>
                <a:r>
                  <a:rPr lang="en-US" sz="3200" b="1" dirty="0" smtClean="0">
                    <a:latin typeface="+mj-lt"/>
                  </a:rPr>
                  <a:t>PROJE</a:t>
                </a:r>
                <a:r>
                  <a:rPr lang="sk-SK" sz="3200" b="1" dirty="0">
                    <a:latin typeface="+mj-lt"/>
                  </a:rPr>
                  <a:t>K</a:t>
                </a:r>
                <a:r>
                  <a:rPr lang="en-US" sz="3200" b="1" dirty="0">
                    <a:latin typeface="+mj-lt"/>
                  </a:rPr>
                  <a:t>T 04-03 </a:t>
                </a:r>
                <a:r>
                  <a:rPr lang="sk-SK" sz="3200" b="1" dirty="0" err="1" smtClean="0">
                    <a:latin typeface="+mj-lt"/>
                  </a:rPr>
                  <a:t>Dolnopriepustný</a:t>
                </a:r>
                <a:r>
                  <a:rPr lang="sk-SK" sz="3200" b="1" dirty="0" smtClean="0">
                    <a:latin typeface="+mj-lt"/>
                  </a:rPr>
                  <a:t> filter</a:t>
                </a:r>
                <a:endParaRPr lang="sk-SK" sz="3200" dirty="0">
                  <a:latin typeface="+mj-lt"/>
                </a:endParaRPr>
              </a:p>
              <a:p>
                <a:pPr marL="0" indent="0">
                  <a:buNone/>
                </a:pPr>
                <a:r>
                  <a:rPr lang="sk-SK" sz="3200" dirty="0">
                    <a:latin typeface="+mj-lt"/>
                  </a:rPr>
                  <a:t>Implementujte ideálny </a:t>
                </a:r>
                <a:r>
                  <a:rPr lang="sk-SK" sz="3200" dirty="0" err="1" smtClean="0">
                    <a:latin typeface="+mj-lt"/>
                  </a:rPr>
                  <a:t>dolnopriepustný</a:t>
                </a:r>
                <a:r>
                  <a:rPr lang="sk-SK" sz="3200" dirty="0" smtClean="0">
                    <a:latin typeface="+mj-lt"/>
                  </a:rPr>
                  <a:t> </a:t>
                </a:r>
                <a:r>
                  <a:rPr lang="sk-SK" sz="3200" dirty="0">
                    <a:latin typeface="+mj-lt"/>
                  </a:rPr>
                  <a:t>filter a tiež </a:t>
                </a:r>
                <a:r>
                  <a:rPr lang="en-US" sz="3200" dirty="0" smtClean="0">
                    <a:latin typeface="+mj-lt"/>
                  </a:rPr>
                  <a:t>Butterworth</a:t>
                </a:r>
                <a:r>
                  <a:rPr lang="sk-SK" sz="3200" dirty="0" err="1">
                    <a:latin typeface="+mj-lt"/>
                  </a:rPr>
                  <a:t>ov</a:t>
                </a:r>
                <a:r>
                  <a:rPr lang="en-US" sz="3200" dirty="0">
                    <a:latin typeface="+mj-lt"/>
                  </a:rPr>
                  <a:t> </a:t>
                </a:r>
                <a:r>
                  <a:rPr lang="sk-SK" sz="3200" dirty="0" err="1" smtClean="0">
                    <a:latin typeface="+mj-lt"/>
                  </a:rPr>
                  <a:t>dolnopriepustný</a:t>
                </a:r>
                <a:r>
                  <a:rPr lang="sk-SK" sz="3200" dirty="0" smtClean="0">
                    <a:latin typeface="+mj-lt"/>
                  </a:rPr>
                  <a:t> </a:t>
                </a:r>
                <a:r>
                  <a:rPr lang="en-US" sz="3200" dirty="0">
                    <a:latin typeface="+mj-lt"/>
                  </a:rPr>
                  <a:t>filter</a:t>
                </a:r>
                <a:r>
                  <a:rPr lang="sk-SK" sz="3200" dirty="0">
                    <a:latin typeface="+mj-lt"/>
                  </a:rPr>
                  <a:t> a použite ich na </a:t>
                </a:r>
                <a:r>
                  <a:rPr lang="sk-SK" sz="3200" dirty="0" smtClean="0">
                    <a:latin typeface="+mj-lt"/>
                  </a:rPr>
                  <a:t>obrázok vpravo </a:t>
                </a:r>
                <a:r>
                  <a:rPr lang="sk-SK" sz="3200" dirty="0">
                    <a:latin typeface="+mj-lt"/>
                  </a:rPr>
                  <a:t>s </a:t>
                </a:r>
                <a:r>
                  <a:rPr lang="sk-SK" sz="3200" dirty="0" smtClean="0">
                    <a:latin typeface="+mj-lt"/>
                  </a:rPr>
                  <a:t>dvoma rozličnými </a:t>
                </a:r>
                <a:r>
                  <a:rPr lang="sk-SK" sz="3200" dirty="0">
                    <a:latin typeface="+mj-lt"/>
                  </a:rPr>
                  <a:t>hodnotami</a:t>
                </a:r>
                <a14:m>
                  <m:oMath xmlns:m="http://schemas.openxmlformats.org/officeDocument/2006/math">
                    <m:r>
                      <a:rPr lang="sk-SK" sz="320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sk-SK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3200" dirty="0" smtClean="0">
                    <a:latin typeface="+mj-lt"/>
                  </a:rPr>
                  <a:t>.</a:t>
                </a:r>
                <a:endParaRPr lang="sk-SK" sz="3200" dirty="0" smtClean="0">
                  <a:latin typeface="+mj-lt"/>
                </a:endParaRPr>
              </a:p>
              <a:p>
                <a:pPr>
                  <a:lnSpc>
                    <a:spcPct val="100000"/>
                  </a:lnSpc>
                  <a:spcBef>
                    <a:spcPts val="1200"/>
                  </a:spcBef>
                </a:pPr>
                <a:r>
                  <a:rPr lang="en-US" sz="3200" b="1" dirty="0">
                    <a:latin typeface="+mj-lt"/>
                  </a:rPr>
                  <a:t>PROJE</a:t>
                </a:r>
                <a:r>
                  <a:rPr lang="sk-SK" sz="3200" b="1" dirty="0">
                    <a:latin typeface="+mj-lt"/>
                  </a:rPr>
                  <a:t>K</a:t>
                </a:r>
                <a:r>
                  <a:rPr lang="en-US" sz="3200" b="1" dirty="0">
                    <a:latin typeface="+mj-lt"/>
                  </a:rPr>
                  <a:t>T 04-04   </a:t>
                </a:r>
                <a:r>
                  <a:rPr lang="sk-SK" sz="3200" b="1" dirty="0" err="1" smtClean="0">
                    <a:latin typeface="+mj-lt"/>
                  </a:rPr>
                  <a:t>Hornopriepustný</a:t>
                </a:r>
                <a:r>
                  <a:rPr lang="sk-SK" sz="3200" b="1" dirty="0" smtClean="0">
                    <a:latin typeface="+mj-lt"/>
                  </a:rPr>
                  <a:t> </a:t>
                </a:r>
                <a:r>
                  <a:rPr lang="sk-SK" sz="3200" b="1" dirty="0">
                    <a:latin typeface="+mj-lt"/>
                  </a:rPr>
                  <a:t>filter</a:t>
                </a:r>
                <a:endParaRPr lang="sk-SK" sz="3200" dirty="0">
                  <a:latin typeface="+mj-lt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sk-SK" sz="3200" dirty="0" smtClean="0">
                    <a:latin typeface="+mj-lt"/>
                  </a:rPr>
                  <a:t>Urobte to isté pre </a:t>
                </a:r>
                <a:r>
                  <a:rPr lang="sk-SK" sz="3200" dirty="0" err="1" smtClean="0">
                    <a:latin typeface="+mj-lt"/>
                  </a:rPr>
                  <a:t>hornoprie</a:t>
                </a:r>
                <a:r>
                  <a:rPr lang="sk-SK" sz="3200" dirty="0" smtClean="0">
                    <a:latin typeface="+mj-lt"/>
                  </a:rPr>
                  <a:t>-                                   </a:t>
                </a:r>
                <a:r>
                  <a:rPr lang="sk-SK" sz="3200" dirty="0" err="1" smtClean="0">
                    <a:latin typeface="+mj-lt"/>
                  </a:rPr>
                  <a:t>pustný</a:t>
                </a:r>
                <a:r>
                  <a:rPr lang="sk-SK" sz="3200" dirty="0" smtClean="0">
                    <a:latin typeface="+mj-lt"/>
                  </a:rPr>
                  <a:t> ideálny a </a:t>
                </a:r>
                <a:r>
                  <a:rPr lang="en-US" sz="3200" dirty="0">
                    <a:latin typeface="+mj-lt"/>
                  </a:rPr>
                  <a:t>Butterworth</a:t>
                </a:r>
                <a:r>
                  <a:rPr lang="sk-SK" sz="3200" dirty="0" err="1" smtClean="0">
                    <a:latin typeface="+mj-lt"/>
                  </a:rPr>
                  <a:t>ov</a:t>
                </a:r>
                <a:r>
                  <a:rPr lang="sk-SK" sz="3200" dirty="0" smtClean="0">
                    <a:latin typeface="+mj-lt"/>
                  </a:rPr>
                  <a:t>                                  </a:t>
                </a:r>
                <a:r>
                  <a:rPr lang="en-US" sz="3200" dirty="0" smtClean="0">
                    <a:latin typeface="+mj-lt"/>
                  </a:rPr>
                  <a:t> </a:t>
                </a:r>
                <a:r>
                  <a:rPr lang="sk-SK" sz="3200" dirty="0" smtClean="0">
                    <a:latin typeface="+mj-lt"/>
                  </a:rPr>
                  <a:t> filter s dvoma rozličnými hodno-                                  </a:t>
                </a:r>
                <a:r>
                  <a:rPr lang="sk-SK" sz="3200" dirty="0" err="1" smtClean="0">
                    <a:latin typeface="+mj-lt"/>
                  </a:rPr>
                  <a:t>tami</a:t>
                </a:r>
                <a:r>
                  <a:rPr lang="sk-SK" sz="32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sk-SK" sz="3200" dirty="0" smtClean="0">
                    <a:latin typeface="+mj-lt"/>
                  </a:rPr>
                  <a:t> a výsledky porovnajte.</a:t>
                </a:r>
                <a:endParaRPr lang="sk-SK" sz="3200" dirty="0">
                  <a:latin typeface="+mj-lt"/>
                </a:endParaRPr>
              </a:p>
              <a:p>
                <a:pPr marL="0" indent="0">
                  <a:buNone/>
                </a:pPr>
                <a:endParaRPr lang="sk-SK" sz="32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2736"/>
                <a:ext cx="9144000" cy="5805263"/>
              </a:xfrm>
              <a:blipFill rotWithShape="0">
                <a:blip r:embed="rId2"/>
                <a:stretch>
                  <a:fillRect l="-1667" t="-1366" r="-8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789041"/>
            <a:ext cx="3707904" cy="293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3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pPr algn="ctr"/>
            <a:r>
              <a:rPr lang="sk-SK" dirty="0" smtClean="0"/>
              <a:t>Ukážka ideálneho DP filtra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-108520" y="908720"/>
            <a:ext cx="9145016" cy="5949280"/>
          </a:xfrm>
        </p:spPr>
        <p:txBody>
          <a:bodyPr>
            <a:normAutofit lnSpcReduction="10000"/>
          </a:bodyPr>
          <a:lstStyle/>
          <a:p>
            <a:r>
              <a:rPr lang="sk-SK" dirty="0" err="1" smtClean="0"/>
              <a:t>function</a:t>
            </a:r>
            <a:r>
              <a:rPr lang="sk-SK" dirty="0" smtClean="0"/>
              <a:t> </a:t>
            </a:r>
            <a:r>
              <a:rPr lang="sk-SK" dirty="0"/>
              <a:t>im = </a:t>
            </a:r>
            <a:r>
              <a:rPr lang="sk-SK" dirty="0" err="1" smtClean="0"/>
              <a:t>IdealLowPass</a:t>
            </a:r>
            <a:r>
              <a:rPr lang="sk-SK" dirty="0" smtClean="0"/>
              <a:t>(D)</a:t>
            </a:r>
            <a:r>
              <a:rPr lang="sk-SK" dirty="0"/>
              <a:t> </a:t>
            </a:r>
            <a:br>
              <a:rPr lang="sk-SK" dirty="0"/>
            </a:br>
            <a:r>
              <a:rPr lang="sk-SK" dirty="0"/>
              <a:t>% D</a:t>
            </a:r>
            <a:r>
              <a:rPr lang="sk-SK" dirty="0" smtClean="0"/>
              <a:t> </a:t>
            </a:r>
            <a:r>
              <a:rPr lang="sk-SK" dirty="0" err="1"/>
              <a:t>is</a:t>
            </a:r>
            <a:r>
              <a:rPr lang="sk-SK" dirty="0"/>
              <a:t>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circular</a:t>
            </a:r>
            <a:r>
              <a:rPr lang="sk-SK" dirty="0"/>
              <a:t> </a:t>
            </a:r>
            <a:r>
              <a:rPr lang="sk-SK" dirty="0" err="1"/>
              <a:t>cutoff</a:t>
            </a:r>
            <a:r>
              <a:rPr lang="sk-SK" dirty="0"/>
              <a:t> </a:t>
            </a:r>
            <a:r>
              <a:rPr lang="sk-SK" dirty="0" err="1"/>
              <a:t>frequency</a:t>
            </a:r>
            <a:r>
              <a:rPr lang="sk-SK" dirty="0"/>
              <a:t> </a:t>
            </a:r>
            <a:r>
              <a:rPr lang="sk-SK" dirty="0" err="1"/>
              <a:t>which</a:t>
            </a:r>
            <a:r>
              <a:rPr lang="sk-SK" dirty="0"/>
              <a:t> </a:t>
            </a:r>
            <a:r>
              <a:rPr lang="sk-SK" dirty="0" err="1"/>
              <a:t>is</a:t>
            </a:r>
            <a:r>
              <a:rPr lang="sk-SK" dirty="0"/>
              <a:t> </a:t>
            </a:r>
            <a:r>
              <a:rPr lang="sk-SK" dirty="0" err="1"/>
              <a:t>normalized</a:t>
            </a:r>
            <a:r>
              <a:rPr lang="sk-SK" dirty="0"/>
              <a:t> to </a:t>
            </a:r>
            <a:r>
              <a:rPr lang="sk-SK" dirty="0" smtClean="0"/>
              <a:t> % [</a:t>
            </a:r>
            <a:r>
              <a:rPr lang="sk-SK" dirty="0"/>
              <a:t>0 1</a:t>
            </a:r>
            <a:r>
              <a:rPr lang="sk-SK" dirty="0" smtClean="0"/>
              <a:t>]</a:t>
            </a:r>
          </a:p>
          <a:p>
            <a:r>
              <a:rPr lang="sk-SK" dirty="0" err="1" smtClean="0"/>
              <a:t>imo</a:t>
            </a:r>
            <a:r>
              <a:rPr lang="sk-SK" dirty="0" smtClean="0"/>
              <a:t> = </a:t>
            </a:r>
            <a:r>
              <a:rPr lang="sk-SK" dirty="0" err="1" smtClean="0"/>
              <a:t>imread</a:t>
            </a:r>
            <a:r>
              <a:rPr lang="sk-SK" dirty="0" smtClean="0"/>
              <a:t>(XXXXX</a:t>
            </a:r>
            <a:r>
              <a:rPr lang="sk-SK" dirty="0"/>
              <a:t>); </a:t>
            </a:r>
          </a:p>
          <a:p>
            <a:r>
              <a:rPr lang="sk-SK" dirty="0" smtClean="0"/>
              <a:t>[</a:t>
            </a:r>
            <a:r>
              <a:rPr lang="sk-SK" dirty="0" err="1" smtClean="0"/>
              <a:t>row</a:t>
            </a:r>
            <a:r>
              <a:rPr lang="sk-SK" dirty="0" smtClean="0"/>
              <a:t> </a:t>
            </a:r>
            <a:r>
              <a:rPr lang="sk-SK" dirty="0" err="1" smtClean="0"/>
              <a:t>col</a:t>
            </a:r>
            <a:r>
              <a:rPr lang="sk-SK" dirty="0" smtClean="0"/>
              <a:t>] </a:t>
            </a:r>
            <a:r>
              <a:rPr lang="sk-SK" dirty="0"/>
              <a:t>= </a:t>
            </a:r>
            <a:r>
              <a:rPr lang="sk-SK" dirty="0" err="1"/>
              <a:t>size</a:t>
            </a:r>
            <a:r>
              <a:rPr lang="sk-SK" dirty="0"/>
              <a:t>(im0); </a:t>
            </a:r>
            <a:br>
              <a:rPr lang="sk-SK" dirty="0"/>
            </a:br>
            <a:r>
              <a:rPr lang="sk-SK" dirty="0"/>
              <a:t>hr = </a:t>
            </a:r>
            <a:r>
              <a:rPr lang="sk-SK" dirty="0" smtClean="0"/>
              <a:t>(row-1</a:t>
            </a:r>
            <a:r>
              <a:rPr lang="sk-SK" dirty="0"/>
              <a:t>)/2; </a:t>
            </a:r>
            <a:br>
              <a:rPr lang="sk-SK" dirty="0"/>
            </a:br>
            <a:r>
              <a:rPr lang="sk-SK" dirty="0" err="1"/>
              <a:t>hc</a:t>
            </a:r>
            <a:r>
              <a:rPr lang="sk-SK" dirty="0"/>
              <a:t> = </a:t>
            </a:r>
            <a:r>
              <a:rPr lang="sk-SK" dirty="0" smtClean="0"/>
              <a:t>(col-1</a:t>
            </a:r>
            <a:r>
              <a:rPr lang="sk-SK" dirty="0"/>
              <a:t>)/2; </a:t>
            </a:r>
            <a:br>
              <a:rPr lang="sk-SK" dirty="0"/>
            </a:br>
            <a:r>
              <a:rPr lang="sk-SK" dirty="0"/>
              <a:t>[x, y] = </a:t>
            </a:r>
            <a:r>
              <a:rPr lang="sk-SK" dirty="0" err="1"/>
              <a:t>meshgrid</a:t>
            </a:r>
            <a:r>
              <a:rPr lang="sk-SK" dirty="0"/>
              <a:t>(-</a:t>
            </a:r>
            <a:r>
              <a:rPr lang="sk-SK" dirty="0" err="1"/>
              <a:t>hc:hc</a:t>
            </a:r>
            <a:r>
              <a:rPr lang="sk-SK" dirty="0"/>
              <a:t>, -</a:t>
            </a:r>
            <a:r>
              <a:rPr lang="sk-SK" dirty="0" err="1"/>
              <a:t>hr:hr</a:t>
            </a:r>
            <a:r>
              <a:rPr lang="sk-SK" dirty="0"/>
              <a:t>);</a:t>
            </a:r>
          </a:p>
          <a:p>
            <a:r>
              <a:rPr lang="sk-SK" dirty="0"/>
              <a:t>mg = </a:t>
            </a:r>
            <a:r>
              <a:rPr lang="sk-SK" dirty="0" err="1"/>
              <a:t>sqrt</a:t>
            </a:r>
            <a:r>
              <a:rPr lang="sk-SK" dirty="0"/>
              <a:t>((x/</a:t>
            </a:r>
            <a:r>
              <a:rPr lang="sk-SK" dirty="0" err="1"/>
              <a:t>hc</a:t>
            </a:r>
            <a:r>
              <a:rPr lang="sk-SK" dirty="0"/>
              <a:t>).^2 + (y/hr).^2); </a:t>
            </a:r>
            <a:br>
              <a:rPr lang="sk-SK" dirty="0"/>
            </a:br>
            <a:r>
              <a:rPr lang="sk-SK" dirty="0" err="1"/>
              <a:t>lp</a:t>
            </a:r>
            <a:r>
              <a:rPr lang="sk-SK" dirty="0"/>
              <a:t> = </a:t>
            </a:r>
            <a:r>
              <a:rPr lang="sk-SK" dirty="0" err="1"/>
              <a:t>double</a:t>
            </a:r>
            <a:r>
              <a:rPr lang="sk-SK" dirty="0"/>
              <a:t>(mg &lt;= D</a:t>
            </a:r>
            <a:r>
              <a:rPr lang="sk-SK" dirty="0" smtClean="0"/>
              <a:t>);</a:t>
            </a:r>
            <a:endParaRPr lang="sk-SK" dirty="0"/>
          </a:p>
          <a:p>
            <a:r>
              <a:rPr lang="sk-SK" dirty="0"/>
              <a:t>IM = </a:t>
            </a:r>
            <a:r>
              <a:rPr lang="sk-SK" dirty="0" err="1"/>
              <a:t>fftshift</a:t>
            </a:r>
            <a:r>
              <a:rPr lang="sk-SK" dirty="0"/>
              <a:t>(fft2(</a:t>
            </a:r>
            <a:r>
              <a:rPr lang="sk-SK" dirty="0" err="1"/>
              <a:t>double</a:t>
            </a:r>
            <a:r>
              <a:rPr lang="sk-SK" dirty="0"/>
              <a:t>(im0))); </a:t>
            </a:r>
            <a:br>
              <a:rPr lang="sk-SK" dirty="0"/>
            </a:br>
            <a:r>
              <a:rPr lang="sk-SK" dirty="0"/>
              <a:t>IP = </a:t>
            </a:r>
            <a:r>
              <a:rPr lang="sk-SK" dirty="0" err="1"/>
              <a:t>zeros</a:t>
            </a:r>
            <a:r>
              <a:rPr lang="sk-SK" dirty="0"/>
              <a:t>(</a:t>
            </a:r>
            <a:r>
              <a:rPr lang="sk-SK" dirty="0" err="1"/>
              <a:t>size</a:t>
            </a:r>
            <a:r>
              <a:rPr lang="sk-SK" dirty="0"/>
              <a:t>(IM)); </a:t>
            </a:r>
            <a:endParaRPr lang="sk-SK" dirty="0" smtClean="0"/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IP(:,:) </a:t>
            </a:r>
            <a:r>
              <a:rPr lang="pl-PL" dirty="0"/>
              <a:t>= IM</a:t>
            </a:r>
            <a:r>
              <a:rPr lang="pl-PL" dirty="0" smtClean="0"/>
              <a:t>(:,:) </a:t>
            </a:r>
            <a:r>
              <a:rPr lang="pl-PL" dirty="0"/>
              <a:t>.* lp; </a:t>
            </a: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>   im </a:t>
            </a:r>
            <a:r>
              <a:rPr lang="sk-SK" dirty="0"/>
              <a:t>= </a:t>
            </a:r>
            <a:r>
              <a:rPr lang="sk-SK" dirty="0" err="1"/>
              <a:t>abs</a:t>
            </a:r>
            <a:r>
              <a:rPr lang="sk-SK" dirty="0"/>
              <a:t>(ifft2(</a:t>
            </a:r>
            <a:r>
              <a:rPr lang="sk-SK" dirty="0" err="1"/>
              <a:t>ifftshift</a:t>
            </a:r>
            <a:r>
              <a:rPr lang="sk-SK" dirty="0"/>
              <a:t>(IP)));</a:t>
            </a:r>
          </a:p>
          <a:p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022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1231</TotalTime>
  <Words>442</Words>
  <Application>Microsoft Office PowerPoint</Application>
  <PresentationFormat>Prezentácia na obrazovke (4:3)</PresentationFormat>
  <Paragraphs>67</Paragraphs>
  <Slides>10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6" baseType="lpstr">
      <vt:lpstr>Calibri</vt:lpstr>
      <vt:lpstr>Cambria Math</vt:lpstr>
      <vt:lpstr>Constantia</vt:lpstr>
      <vt:lpstr>Courier New</vt:lpstr>
      <vt:lpstr>Wingdings 2</vt:lpstr>
      <vt:lpstr>Flow</vt:lpstr>
      <vt:lpstr>Základy počítačovej grafiky  a spracovania obrazu</vt:lpstr>
      <vt:lpstr>Jasové transformácie</vt:lpstr>
      <vt:lpstr>Jasové transformácie 2</vt:lpstr>
      <vt:lpstr>Ekvalizácia histogramu</vt:lpstr>
      <vt:lpstr>Úlohy na jasové transformácie</vt:lpstr>
      <vt:lpstr>Lokálny priestorový filter</vt:lpstr>
      <vt:lpstr>Úlohy na priestorové predspracovanie</vt:lpstr>
      <vt:lpstr>Frekvenčný filter – DP a HP filter</vt:lpstr>
      <vt:lpstr>Úlohy na frekvenčné filtrovanie </vt:lpstr>
      <vt:lpstr>Ukážka ideálneho DP filtra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97</cp:revision>
  <dcterms:created xsi:type="dcterms:W3CDTF">2015-07-27T05:27:08Z</dcterms:created>
  <dcterms:modified xsi:type="dcterms:W3CDTF">2018-09-30T18:43:27Z</dcterms:modified>
</cp:coreProperties>
</file>