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53"/>
  </p:notesMasterIdLst>
  <p:sldIdLst>
    <p:sldId id="256" r:id="rId2"/>
    <p:sldId id="258" r:id="rId3"/>
    <p:sldId id="306" r:id="rId4"/>
    <p:sldId id="307" r:id="rId5"/>
    <p:sldId id="308" r:id="rId6"/>
    <p:sldId id="309" r:id="rId7"/>
    <p:sldId id="310" r:id="rId8"/>
    <p:sldId id="311" r:id="rId9"/>
    <p:sldId id="321" r:id="rId10"/>
    <p:sldId id="360" r:id="rId11"/>
    <p:sldId id="313" r:id="rId12"/>
    <p:sldId id="314" r:id="rId13"/>
    <p:sldId id="315" r:id="rId14"/>
    <p:sldId id="316" r:id="rId15"/>
    <p:sldId id="322" r:id="rId16"/>
    <p:sldId id="355" r:id="rId17"/>
    <p:sldId id="318" r:id="rId18"/>
    <p:sldId id="319" r:id="rId19"/>
    <p:sldId id="320" r:id="rId20"/>
    <p:sldId id="365" r:id="rId21"/>
    <p:sldId id="361" r:id="rId22"/>
    <p:sldId id="362" r:id="rId23"/>
    <p:sldId id="363" r:id="rId24"/>
    <p:sldId id="364" r:id="rId25"/>
    <p:sldId id="323" r:id="rId26"/>
    <p:sldId id="324" r:id="rId27"/>
    <p:sldId id="326" r:id="rId28"/>
    <p:sldId id="327" r:id="rId29"/>
    <p:sldId id="357" r:id="rId30"/>
    <p:sldId id="358" r:id="rId31"/>
    <p:sldId id="359" r:id="rId32"/>
    <p:sldId id="330" r:id="rId33"/>
    <p:sldId id="331" r:id="rId34"/>
    <p:sldId id="332" r:id="rId35"/>
    <p:sldId id="333" r:id="rId36"/>
    <p:sldId id="354" r:id="rId37"/>
    <p:sldId id="334" r:id="rId38"/>
    <p:sldId id="340" r:id="rId39"/>
    <p:sldId id="335" r:id="rId40"/>
    <p:sldId id="341" r:id="rId41"/>
    <p:sldId id="336" r:id="rId42"/>
    <p:sldId id="342" r:id="rId43"/>
    <p:sldId id="343" r:id="rId44"/>
    <p:sldId id="347" r:id="rId45"/>
    <p:sldId id="348" r:id="rId46"/>
    <p:sldId id="366" r:id="rId47"/>
    <p:sldId id="349" r:id="rId48"/>
    <p:sldId id="350" r:id="rId49"/>
    <p:sldId id="351" r:id="rId50"/>
    <p:sldId id="352" r:id="rId51"/>
    <p:sldId id="353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51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62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7E248-B0C6-4B50-85D4-992FAED9955D}" type="datetime1">
              <a:rPr lang="en-US" smtClean="0"/>
              <a:t>9/23/2019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8E3BB4B3-BB77-4072-87D5-8D4AE0EF1944}" type="datetime1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83C27-3371-4C75-BA68-9B2904EF7503}" type="datetime1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A8EE-BE62-44EA-A050-E16A44C4C4DB}" type="datetime1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7586-05F6-413C-B658-EDEF9CB508CA}" type="datetime1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C3175-8A5D-4EC1-B314-0F9E84E1CDF2}" type="datetime1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45A1E-D2DB-4DE3-B2EE-48F91AD400C7}" type="datetime1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C995-E5D4-46E2-8EC9-D3EC59CF6DF6}" type="datetime1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D4B9-F61C-4728-91EA-9444AAEDF686}" type="datetime1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BE485-2739-453B-98F2-A47ECA427306}" type="datetime1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B8250-86FA-4298-9DBC-95D88B9EE5F2}" type="datetime1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AEFC12F-F0E8-41BC-AE0A-84B22B6280E2}" type="datetime1">
              <a:rPr lang="en-US" smtClean="0"/>
              <a:t>9/23/2019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hworks.com/help/matlab/functionlist.html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athworks.com/help/pdf_doc/matlab/getstarted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cg.sk/~ftacnik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uk.mathworks.com/help/matlab/matlab_prog/vectorization.html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Základy počítačovej grafiky </a:t>
            </a:r>
            <a:br>
              <a:rPr lang="sk-SK" dirty="0" smtClean="0"/>
            </a:br>
            <a:r>
              <a:rPr lang="sk-SK" dirty="0" smtClean="0"/>
              <a:t>a spracovania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 fontScale="85000" lnSpcReduction="20000"/>
          </a:bodyPr>
          <a:lstStyle/>
          <a:p>
            <a:pPr algn="ctr"/>
            <a:endParaRPr lang="sk-SK" sz="5600" dirty="0" smtClean="0"/>
          </a:p>
          <a:p>
            <a:pPr algn="ctr"/>
            <a:r>
              <a:rPr lang="sk-SK" sz="4400" dirty="0" smtClean="0"/>
              <a:t>Základné operácie </a:t>
            </a:r>
          </a:p>
          <a:p>
            <a:pPr algn="ctr"/>
            <a:r>
              <a:rPr lang="sk-SK" sz="4400" dirty="0" smtClean="0"/>
              <a:t>pre prácu s obrazom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Cvičenia – </a:t>
            </a:r>
            <a:r>
              <a:rPr lang="sk-SK" sz="5400" dirty="0" err="1" smtClean="0"/>
              <a:t>obrazárska</a:t>
            </a:r>
            <a:r>
              <a:rPr lang="sk-SK" sz="5400" dirty="0" smtClean="0"/>
              <a:t> časť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5"/>
            <a:ext cx="9144000" cy="523669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Zvládnutie základov </a:t>
            </a:r>
            <a:r>
              <a:rPr lang="sk-SK" sz="3600" dirty="0" smtClean="0">
                <a:latin typeface="Calibri" panose="020F0502020204030204" pitchFamily="34" charset="0"/>
              </a:rPr>
              <a:t>MATLAB-u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Zvládnutie narábania </a:t>
            </a:r>
            <a:r>
              <a:rPr lang="sk-SK" sz="3600" dirty="0">
                <a:latin typeface="Calibri" panose="020F0502020204030204" pitchFamily="34" charset="0"/>
              </a:rPr>
              <a:t>s obrazmi ako </a:t>
            </a:r>
            <a:r>
              <a:rPr lang="sk-SK" sz="3600" dirty="0" smtClean="0">
                <a:latin typeface="Calibri" panose="020F0502020204030204" pitchFamily="34" charset="0"/>
              </a:rPr>
              <a:t>aj tvorby </a:t>
            </a:r>
            <a:r>
              <a:rPr lang="sk-SK" sz="3600" dirty="0">
                <a:latin typeface="Calibri" panose="020F0502020204030204" pitchFamily="34" charset="0"/>
              </a:rPr>
              <a:t>jednoduchých algoritmov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Projekty </a:t>
            </a:r>
            <a:r>
              <a:rPr lang="sk-SK" sz="3600" dirty="0" smtClean="0">
                <a:latin typeface="Calibri" panose="020F0502020204030204" pitchFamily="34" charset="0"/>
              </a:rPr>
              <a:t>sú zamerané </a:t>
            </a:r>
            <a:r>
              <a:rPr lang="sk-SK" sz="3600" dirty="0">
                <a:latin typeface="Calibri" panose="020F0502020204030204" pitchFamily="34" charset="0"/>
              </a:rPr>
              <a:t>na vybrané </a:t>
            </a:r>
            <a:r>
              <a:rPr lang="sk-SK" sz="3600" dirty="0" smtClean="0">
                <a:latin typeface="Calibri" panose="020F0502020204030204" pitchFamily="34" charset="0"/>
              </a:rPr>
              <a:t>problémy</a:t>
            </a:r>
            <a:r>
              <a:rPr lang="sk-SK" sz="3600" dirty="0">
                <a:latin typeface="Calibri" panose="020F0502020204030204" pitchFamily="34" charset="0"/>
              </a:rPr>
              <a:t>, ktoré má študent naprogramovať a vysvetliť dosiahnutý výsledok z </a:t>
            </a:r>
            <a:r>
              <a:rPr lang="sk-SK" sz="3600" dirty="0" smtClean="0">
                <a:latin typeface="Calibri" panose="020F0502020204030204" pitchFamily="34" charset="0"/>
              </a:rPr>
              <a:t>hľadiska </a:t>
            </a:r>
            <a:r>
              <a:rPr lang="sk-SK" sz="3600" dirty="0">
                <a:latin typeface="Calibri" panose="020F0502020204030204" pitchFamily="34" charset="0"/>
              </a:rPr>
              <a:t>použitých metód spracovania </a:t>
            </a:r>
            <a:r>
              <a:rPr lang="sk-SK" sz="3600" dirty="0" smtClean="0">
                <a:latin typeface="Calibri" panose="020F0502020204030204" pitchFamily="34" charset="0"/>
              </a:rPr>
              <a:t>obrazu</a:t>
            </a:r>
            <a:endParaRPr lang="sk-SK" sz="36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Úvod do MATLAB-u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" y="1743621"/>
            <a:ext cx="9144000" cy="391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1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Úvod do MATLAB-u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673425"/>
            <a:ext cx="9144000" cy="398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9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Úvod do MATLAB-u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673423"/>
            <a:ext cx="9144000" cy="4457355"/>
          </a:xfrm>
        </p:spPr>
        <p:txBody>
          <a:bodyPr>
            <a:normAutofit/>
          </a:bodyPr>
          <a:lstStyle/>
          <a:p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Function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list</a:t>
            </a:r>
          </a:p>
          <a:p>
            <a:pPr marL="0" indent="0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http://www.mathworks.com/help/matlab/functionlist.html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Tutorial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http://www.mathworks.com/help/pdf_doc/matlab/getstarted.pdf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69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err="1" smtClean="0"/>
              <a:t>Toolboxy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839816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Image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Aquisition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Toolbox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Image Processing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Toolbox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Computer Vision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System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Toolbox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Statistics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Machine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Learning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Toolbox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Neural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Networks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Toolbox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</a:p>
          <a:p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20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7631832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Image Processing </a:t>
            </a:r>
            <a:r>
              <a:rPr lang="sk-SK" sz="5400" dirty="0" err="1" smtClean="0"/>
              <a:t>Toolbox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1844824"/>
            <a:ext cx="9144001" cy="409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31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Prostredie MATLAB-u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105" y="1385409"/>
            <a:ext cx="7307790" cy="548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4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Prostredie MATLAB-u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444617"/>
            <a:ext cx="9144000" cy="488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56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err="1" smtClean="0"/>
              <a:t>Help</a:t>
            </a:r>
            <a:r>
              <a:rPr lang="sk-SK" sz="5400" dirty="0" smtClean="0"/>
              <a:t> v MATLAB-e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839816"/>
          </a:xfrm>
        </p:spPr>
        <p:txBody>
          <a:bodyPr>
            <a:normAutofit/>
          </a:bodyPr>
          <a:lstStyle/>
          <a:p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elp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command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ookfor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keyword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F1</a:t>
            </a: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28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err="1" smtClean="0"/>
              <a:t>Command</a:t>
            </a:r>
            <a:r>
              <a:rPr lang="sk-SK" sz="5400" dirty="0" smtClean="0"/>
              <a:t> </a:t>
            </a:r>
            <a:r>
              <a:rPr lang="sk-SK" sz="5400" dirty="0" err="1" smtClean="0"/>
              <a:t>window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27" y="1556792"/>
            <a:ext cx="8229600" cy="4869754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3 + 4 – 7</a:t>
            </a:r>
          </a:p>
          <a:p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k = </a:t>
            </a:r>
            <a:r>
              <a:rPr lang="sk-SK" sz="4000" dirty="0">
                <a:latin typeface="Calibri" panose="020F0502020204030204" pitchFamily="34" charset="0"/>
                <a:cs typeface="Calibri" panose="020F0502020204030204" pitchFamily="34" charset="0"/>
              </a:rPr>
              <a:t>3 + 4 – 7</a:t>
            </a:r>
          </a:p>
          <a:p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</a:p>
          <a:p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3˄2*4</a:t>
            </a:r>
          </a:p>
          <a:p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+2 / 1+1</a:t>
            </a:r>
          </a:p>
        </p:txBody>
      </p:sp>
    </p:spTree>
    <p:extLst>
      <p:ext uri="{BB962C8B-B14F-4D97-AF65-F5344CB8AC3E}">
        <p14:creationId xmlns:p14="http://schemas.microsoft.com/office/powerpoint/2010/main" val="100966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err="1" smtClean="0"/>
              <a:t>Command</a:t>
            </a:r>
            <a:r>
              <a:rPr lang="sk-SK" sz="5400" dirty="0" smtClean="0"/>
              <a:t> </a:t>
            </a:r>
            <a:r>
              <a:rPr lang="sk-SK" sz="5400" dirty="0" err="1" smtClean="0"/>
              <a:t>Window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7" y="1704197"/>
            <a:ext cx="5970857" cy="418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15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err="1" smtClean="0"/>
              <a:t>Command</a:t>
            </a:r>
            <a:r>
              <a:rPr lang="sk-SK" sz="5400" dirty="0" smtClean="0"/>
              <a:t> </a:t>
            </a:r>
            <a:r>
              <a:rPr lang="sk-SK" sz="5400" dirty="0" err="1" smtClean="0"/>
              <a:t>Window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69597"/>
            <a:ext cx="9144000" cy="378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03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Vektory v MATLAB-e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43621"/>
            <a:ext cx="9144000" cy="4580979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V = </a:t>
            </a:r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[1, 2, 3, 4]</a:t>
            </a:r>
          </a:p>
          <a:p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V = [1 2 3 4]</a:t>
            </a:r>
          </a:p>
          <a:p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V = [1; 2; 3; 4]</a:t>
            </a:r>
          </a:p>
          <a:p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V = start: step: end</a:t>
            </a:r>
          </a:p>
          <a:p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V = 2:2:9           v = [2, 4, 6, 8]</a:t>
            </a:r>
          </a:p>
          <a:p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V = 2:5               v = [2, 3, 4, 5]</a:t>
            </a:r>
            <a:endParaRPr lang="sk-SK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38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Vektory v MATLAB-e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43621"/>
            <a:ext cx="8686800" cy="4580979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 = </a:t>
            </a:r>
            <a:r>
              <a:rPr lang="en-GB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linspace</a:t>
            </a:r>
            <a:r>
              <a:rPr lang="en-GB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(1,5,10)</a:t>
            </a:r>
          </a:p>
          <a:p>
            <a:r>
              <a:rPr lang="en-GB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V(4) = 0</a:t>
            </a:r>
          </a:p>
          <a:p>
            <a:r>
              <a:rPr lang="en-GB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V(5:7) = 0</a:t>
            </a:r>
          </a:p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GB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(1:2:7) = 0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83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Matice v MATLAB-e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>
            <a:normAutofit/>
          </a:bodyPr>
          <a:lstStyle/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Vytvorenie: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 = 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1, 2, 3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4, 5, 6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7, 8, 9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rozmeru 3x3</a:t>
            </a:r>
          </a:p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Špeciálne matice:</a:t>
            </a:r>
          </a:p>
          <a:p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 =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zeros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(3,3) ==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zeros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(3)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o =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ones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(3,3) ==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ones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(3)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rand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(3,3) ==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rand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(3)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;  	</a:t>
            </a:r>
            <a:r>
              <a:rPr lang="en-US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rovnomern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é rozdelenie</a:t>
            </a:r>
          </a:p>
          <a:p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1 =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randn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(1,10)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normálne rozdelenie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k =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magic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(3)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3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en-GB" sz="5400" dirty="0" err="1" smtClean="0"/>
              <a:t>Matice</a:t>
            </a:r>
            <a:r>
              <a:rPr lang="en-GB" sz="5400" dirty="0" smtClean="0"/>
              <a:t> v </a:t>
            </a:r>
            <a:r>
              <a:rPr lang="sk-SK" sz="5400" dirty="0" smtClean="0"/>
              <a:t>MATLAB-</a:t>
            </a:r>
            <a:r>
              <a:rPr lang="en-GB" sz="5400" dirty="0" smtClean="0"/>
              <a:t>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0" y="1389925"/>
            <a:ext cx="4865143" cy="548022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9833" y="1437653"/>
            <a:ext cx="3575143" cy="322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en-GB" sz="5400" dirty="0" err="1" smtClean="0"/>
              <a:t>Oper</a:t>
            </a:r>
            <a:r>
              <a:rPr lang="sk-SK" sz="5400" dirty="0" err="1" smtClean="0"/>
              <a:t>ácie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398200"/>
            <a:ext cx="7740352" cy="545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8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Operácie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72285"/>
            <a:ext cx="3022286" cy="578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1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Indexovanie matice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036496" cy="4839816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Indexovanie jedným indexom:</a:t>
            </a:r>
          </a:p>
          <a:p>
            <a:pPr lvl="1"/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Začíname vľavo hore, prejdeme dole po stĺpci a potom prejdeme na vrch ďalšieho stĺpca a pokračujeme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Indexovanie dvoma indexami:</a:t>
            </a:r>
          </a:p>
          <a:p>
            <a:pPr lvl="1"/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Klasický spôsob, ktorý už bol prezentovaný (aj s využitím intervalov alebo celých riadkov či stĺpcov)</a:t>
            </a:r>
            <a:endParaRPr lang="sk-SK" sz="3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9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Úloha na indexáciu 1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9552" y="1332257"/>
            <a:ext cx="8229600" cy="340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1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Úloha na indexáciu 1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9552" y="1338957"/>
            <a:ext cx="8229600" cy="3408132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32306"/>
            <a:ext cx="9144000" cy="222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Úloha na indexáciu 2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2" y="1268760"/>
            <a:ext cx="9144000" cy="334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4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Úloha na indexáciu 2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2" y="1268760"/>
            <a:ext cx="9144000" cy="3347783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45799"/>
            <a:ext cx="9144000" cy="224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0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Názvy premenných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38957"/>
            <a:ext cx="9144000" cy="4985643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63 signifikantných znakov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Začína písmenom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Bez diakritiky a medzier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Rozlišuje veľkosť písmen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Odlišné od názvov príkazov 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preddefino-vaných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premenných (pi, i, j,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eps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...)</a:t>
            </a:r>
          </a:p>
          <a:p>
            <a:pPr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Exist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meno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06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Logické operátory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4110"/>
            <a:ext cx="8172400" cy="553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53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Riadiace príkazy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338957"/>
            <a:ext cx="2987824" cy="355561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712" y="1646938"/>
            <a:ext cx="4373288" cy="4609851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4" y="5046092"/>
            <a:ext cx="4122328" cy="181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err="1" smtClean="0"/>
              <a:t>Timing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8956"/>
            <a:ext cx="6516216" cy="499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66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/>
          <a:lstStyle/>
          <a:p>
            <a:pPr algn="ctr"/>
            <a:r>
              <a:rPr lang="sk-SK" sz="4800"/>
              <a:t>Alokácia premenných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601416"/>
            <a:ext cx="4495800" cy="4753509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sk-SK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sk-SK" sz="2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ic</a:t>
            </a:r>
            <a:endParaRPr lang="en-US" sz="2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x = 0; </a:t>
            </a:r>
            <a:endParaRPr lang="en-US" sz="2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for k = 2:100000 </a:t>
            </a:r>
            <a:endParaRPr lang="sk-SK" sz="2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x(k)= x(k-1)+5 </a:t>
            </a:r>
            <a:endParaRPr lang="sk-SK" sz="2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end	</a:t>
            </a:r>
            <a:endParaRPr lang="sk-SK" sz="2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toc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1416"/>
            <a:ext cx="4460304" cy="4753509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sk-SK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sk-SK" sz="2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ic</a:t>
            </a:r>
            <a:endParaRPr lang="en-US" sz="2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zeros(1,100000);</a:t>
            </a:r>
            <a:endParaRPr 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for k = 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2:100000</a:t>
            </a:r>
            <a:endParaRPr lang="sk-SK" sz="2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x(k)= x(k-1)+5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end</a:t>
            </a:r>
            <a:endParaRPr lang="sk-SK" sz="2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toc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1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/>
          <a:lstStyle/>
          <a:p>
            <a:pPr algn="ctr"/>
            <a:r>
              <a:rPr lang="sk-SK" sz="4800" dirty="0" smtClean="0"/>
              <a:t>MATLAB </a:t>
            </a:r>
            <a:r>
              <a:rPr lang="sk-SK" sz="4800" dirty="0" err="1" smtClean="0"/>
              <a:t>vektorizácia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2348880"/>
            <a:ext cx="5940152" cy="4006045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sk-SK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1.</a:t>
            </a:r>
            <a:r>
              <a:rPr lang="en-U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sk-SK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or p 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1:1000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v(p) = p/</a:t>
            </a:r>
            <a:r>
              <a:rPr lang="sk-SK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sin(p)+2); end</a:t>
            </a:r>
            <a:endParaRPr lang="sk-SK" sz="28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2.</a:t>
            </a:r>
            <a:r>
              <a:rPr lang="en-U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zeros(1,1000);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f</a:t>
            </a:r>
            <a:r>
              <a:rPr lang="sk-SK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or p 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= 1:1000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v(p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) = 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p/</a:t>
            </a:r>
            <a:r>
              <a:rPr lang="sk-SK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sin(p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)+2); end</a:t>
            </a:r>
            <a:endParaRPr lang="sk-SK" sz="2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3.</a:t>
            </a:r>
            <a:r>
              <a:rPr lang="en-U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 = 1:1000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v = p./</a:t>
            </a:r>
            <a:r>
              <a:rPr lang="sk-SK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sin(p)+2) </a:t>
            </a:r>
            <a:r>
              <a:rPr lang="en-U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012160" y="2348880"/>
            <a:ext cx="3096344" cy="4006045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306720"/>
            <a:ext cx="9144001" cy="110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5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/>
          <a:lstStyle/>
          <a:p>
            <a:pPr algn="ctr"/>
            <a:r>
              <a:rPr lang="sk-SK" sz="4800" dirty="0" smtClean="0"/>
              <a:t>MATLAB </a:t>
            </a:r>
            <a:r>
              <a:rPr lang="sk-SK" sz="4800" dirty="0" err="1" smtClean="0"/>
              <a:t>vektorizácia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2348880"/>
            <a:ext cx="5940152" cy="4006045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sk-SK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1.</a:t>
            </a:r>
            <a:r>
              <a:rPr lang="en-U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sk-SK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or p 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1:1000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v(p) = p/</a:t>
            </a:r>
            <a:r>
              <a:rPr lang="sk-SK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sin(p)+2); end</a:t>
            </a:r>
            <a:endParaRPr lang="sk-SK" sz="28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2.</a:t>
            </a:r>
            <a:r>
              <a:rPr lang="en-U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zeros(1,1000);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f</a:t>
            </a:r>
            <a:r>
              <a:rPr lang="sk-SK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or p 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= 1:1000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v(p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) = 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p/</a:t>
            </a:r>
            <a:r>
              <a:rPr lang="sk-SK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sin(p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)+2); end</a:t>
            </a:r>
            <a:endParaRPr lang="sk-SK" sz="2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3.</a:t>
            </a:r>
            <a:r>
              <a:rPr lang="en-U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 = 1:1000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v = p./</a:t>
            </a:r>
            <a:r>
              <a:rPr lang="sk-SK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sin(p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)+2) </a:t>
            </a:r>
            <a:r>
              <a:rPr lang="en-U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012160" y="2348880"/>
            <a:ext cx="3096344" cy="4006045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1,82 s</a:t>
            </a:r>
          </a:p>
          <a:p>
            <a:pPr marL="0" indent="0">
              <a:spcBef>
                <a:spcPts val="1200"/>
              </a:spcBef>
              <a:buNone/>
            </a:pPr>
            <a:endParaRPr lang="en-US" sz="2400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200"/>
              </a:spcBef>
              <a:buNone/>
            </a:pPr>
            <a:endParaRPr lang="en-US" sz="2400" dirty="0" smtClean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0,16 s</a:t>
            </a:r>
          </a:p>
          <a:p>
            <a:pPr marL="0" indent="0">
              <a:spcBef>
                <a:spcPts val="1800"/>
              </a:spcBef>
              <a:buNone/>
            </a:pPr>
            <a:endParaRPr lang="en-US" sz="2400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0,0083 s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306720"/>
            <a:ext cx="9144001" cy="110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9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Obrazy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677" y="1412777"/>
            <a:ext cx="7006123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60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Obrazy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896" y="1338957"/>
            <a:ext cx="6966207" cy="551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0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Obrazy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0239"/>
            <a:ext cx="8921969" cy="544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7631832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Import a export obrazu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35480"/>
            <a:ext cx="9140572" cy="354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71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7631832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Import a export obrazu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Štandardné obrazy sú dostupné cez stránku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www.sccg.sk/</a:t>
            </a:r>
            <a:r>
              <a:rPr lang="en-GB" sz="3600" dirty="0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~</a:t>
            </a:r>
            <a:r>
              <a:rPr lang="en-GB" sz="3600" dirty="0" err="1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ftacnik</a:t>
            </a:r>
            <a:r>
              <a:rPr lang="en-GB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odka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 cvičenia ZPGSO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Všetky sú čiernobiele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63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7631832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Sčítanie dvoch obrazov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6791"/>
            <a:ext cx="4499992" cy="324289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1556791"/>
            <a:ext cx="4572000" cy="323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7631832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Sčítanie dvoch obrazov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6791"/>
            <a:ext cx="4499992" cy="324289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1556791"/>
            <a:ext cx="4572000" cy="323295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582" y="2772061"/>
            <a:ext cx="5696820" cy="408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7631832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/>
              <a:t>Sčítanie dvoch obrazov </a:t>
            </a:r>
            <a:r>
              <a:rPr lang="sk-SK" sz="5400" dirty="0" smtClean="0"/>
              <a:t>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38956"/>
            <a:ext cx="9144000" cy="4985643"/>
          </a:xfrm>
        </p:spPr>
        <p:txBody>
          <a:bodyPr>
            <a:normAutofit/>
          </a:bodyPr>
          <a:lstStyle/>
          <a:p>
            <a:r>
              <a:rPr lang="sk-SK" sz="4000" b="1" dirty="0" smtClean="0">
                <a:latin typeface="Arial CE" panose="020B0604020202020204" pitchFamily="34" charset="-18"/>
              </a:rPr>
              <a:t>Hrubá sila</a:t>
            </a:r>
          </a:p>
          <a:p>
            <a:r>
              <a:rPr lang="en-GB" sz="3200" dirty="0" smtClean="0">
                <a:latin typeface="Arial CE" panose="020B0604020202020204" pitchFamily="34" charset="-18"/>
              </a:rPr>
              <a:t>for </a:t>
            </a:r>
            <a:r>
              <a:rPr lang="en-GB" sz="3200" dirty="0" err="1" smtClean="0">
                <a:latin typeface="Arial CE" panose="020B0604020202020204" pitchFamily="34" charset="-18"/>
              </a:rPr>
              <a:t>i</a:t>
            </a:r>
            <a:r>
              <a:rPr lang="en-GB" sz="3200" dirty="0">
                <a:latin typeface="Arial CE" panose="020B0604020202020204" pitchFamily="34" charset="-18"/>
              </a:rPr>
              <a:t> </a:t>
            </a:r>
            <a:r>
              <a:rPr lang="en-GB" sz="3200" dirty="0" smtClean="0">
                <a:latin typeface="Arial CE" panose="020B0604020202020204" pitchFamily="34" charset="-18"/>
              </a:rPr>
              <a:t>= 1:size(apple,1)</a:t>
            </a:r>
          </a:p>
          <a:p>
            <a:pPr marL="0" indent="0">
              <a:buNone/>
            </a:pPr>
            <a:r>
              <a:rPr lang="en-GB" sz="3200" dirty="0" smtClean="0">
                <a:latin typeface="Arial CE" panose="020B0604020202020204" pitchFamily="34" charset="-18"/>
              </a:rPr>
              <a:t>     for j = 1:size(apple, 2)</a:t>
            </a:r>
          </a:p>
          <a:p>
            <a:pPr marL="0" indent="0">
              <a:buNone/>
            </a:pPr>
            <a:r>
              <a:rPr lang="en-GB" sz="3200" dirty="0">
                <a:latin typeface="Arial CE" panose="020B0604020202020204" pitchFamily="34" charset="-18"/>
              </a:rPr>
              <a:t> </a:t>
            </a:r>
            <a:r>
              <a:rPr lang="en-GB" sz="3200" dirty="0" smtClean="0">
                <a:latin typeface="Arial CE" panose="020B0604020202020204" pitchFamily="34" charset="-18"/>
              </a:rPr>
              <a:t>       for k = 1:size(apple, 3)</a:t>
            </a:r>
          </a:p>
          <a:p>
            <a:pPr marL="0" indent="0">
              <a:buNone/>
            </a:pPr>
            <a:r>
              <a:rPr lang="en-GB" sz="3200" dirty="0">
                <a:latin typeface="Arial CE" panose="020B0604020202020204" pitchFamily="34" charset="-18"/>
              </a:rPr>
              <a:t> </a:t>
            </a:r>
            <a:r>
              <a:rPr lang="en-GB" sz="3200" dirty="0" smtClean="0">
                <a:latin typeface="Arial CE" panose="020B0604020202020204" pitchFamily="34" charset="-18"/>
              </a:rPr>
              <a:t>          output(</a:t>
            </a:r>
            <a:r>
              <a:rPr lang="en-GB" sz="3200" dirty="0" err="1" smtClean="0">
                <a:latin typeface="Arial CE" panose="020B0604020202020204" pitchFamily="34" charset="-18"/>
              </a:rPr>
              <a:t>i,j,k</a:t>
            </a:r>
            <a:r>
              <a:rPr lang="en-GB" sz="3200" dirty="0" smtClean="0">
                <a:latin typeface="Arial CE" panose="020B0604020202020204" pitchFamily="34" charset="-18"/>
              </a:rPr>
              <a:t>) = (apple(</a:t>
            </a:r>
            <a:r>
              <a:rPr lang="en-GB" sz="3200" dirty="0" err="1" smtClean="0">
                <a:latin typeface="Arial CE" panose="020B0604020202020204" pitchFamily="34" charset="-18"/>
              </a:rPr>
              <a:t>i,j,k</a:t>
            </a:r>
            <a:r>
              <a:rPr lang="en-GB" sz="3200" dirty="0" smtClean="0">
                <a:latin typeface="Arial CE" panose="020B0604020202020204" pitchFamily="34" charset="-18"/>
              </a:rPr>
              <a:t>)+orange(</a:t>
            </a:r>
            <a:r>
              <a:rPr lang="en-GB" sz="3200" dirty="0" err="1" smtClean="0">
                <a:latin typeface="Arial CE" panose="020B0604020202020204" pitchFamily="34" charset="-18"/>
              </a:rPr>
              <a:t>i,j,k</a:t>
            </a:r>
            <a:r>
              <a:rPr lang="en-GB" sz="3200" dirty="0" smtClean="0">
                <a:latin typeface="Arial CE" panose="020B0604020202020204" pitchFamily="34" charset="-18"/>
              </a:rPr>
              <a:t>))/2</a:t>
            </a:r>
          </a:p>
          <a:p>
            <a:pPr marL="0" indent="0">
              <a:buNone/>
            </a:pPr>
            <a:r>
              <a:rPr lang="en-GB" sz="3200" dirty="0">
                <a:latin typeface="Arial CE" panose="020B0604020202020204" pitchFamily="34" charset="-18"/>
              </a:rPr>
              <a:t> </a:t>
            </a:r>
            <a:r>
              <a:rPr lang="en-GB" sz="3200" dirty="0" smtClean="0">
                <a:latin typeface="Arial CE" panose="020B0604020202020204" pitchFamily="34" charset="-18"/>
              </a:rPr>
              <a:t>       end</a:t>
            </a:r>
          </a:p>
          <a:p>
            <a:pPr marL="0" indent="0">
              <a:buNone/>
            </a:pPr>
            <a:r>
              <a:rPr lang="en-GB" sz="3200" dirty="0">
                <a:latin typeface="Arial CE" panose="020B0604020202020204" pitchFamily="34" charset="-18"/>
              </a:rPr>
              <a:t> </a:t>
            </a:r>
            <a:r>
              <a:rPr lang="en-GB" sz="3200" dirty="0" smtClean="0">
                <a:latin typeface="Arial CE" panose="020B0604020202020204" pitchFamily="34" charset="-18"/>
              </a:rPr>
              <a:t>    end</a:t>
            </a:r>
          </a:p>
          <a:p>
            <a:pPr marL="0" indent="0">
              <a:buNone/>
            </a:pPr>
            <a:r>
              <a:rPr lang="en-GB" sz="3200" dirty="0" smtClean="0">
                <a:latin typeface="Arial CE" panose="020B0604020202020204" pitchFamily="34" charset="-18"/>
              </a:rPr>
              <a:t>  end</a:t>
            </a:r>
            <a:endParaRPr lang="sk-SK" sz="3200" dirty="0">
              <a:latin typeface="Arial CE" panose="020B0604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13933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7631832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/>
              <a:t>Sčítanie dvoch obrazov </a:t>
            </a:r>
            <a:r>
              <a:rPr lang="sk-SK" sz="5400" dirty="0" smtClean="0"/>
              <a:t>I</a:t>
            </a:r>
            <a:r>
              <a:rPr lang="en-GB" sz="5400" dirty="0" smtClean="0"/>
              <a:t>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38956"/>
            <a:ext cx="9144000" cy="4985643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</a:pPr>
            <a:r>
              <a:rPr lang="en-GB" sz="3600" b="1" dirty="0" err="1" smtClean="0">
                <a:latin typeface="Arial CE" panose="020B0604020202020204" pitchFamily="34" charset="-18"/>
              </a:rPr>
              <a:t>Maticov</a:t>
            </a:r>
            <a:r>
              <a:rPr lang="sk-SK" sz="3600" b="1" dirty="0" smtClean="0">
                <a:latin typeface="Arial CE" panose="020B0604020202020204" pitchFamily="34" charset="-18"/>
              </a:rPr>
              <a:t>ý prístup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err="1">
                <a:latin typeface="Arial CE" panose="020B0604020202020204" pitchFamily="34" charset="-18"/>
              </a:rPr>
              <a:t>t</a:t>
            </a:r>
            <a:r>
              <a:rPr lang="sk-SK" sz="3600" dirty="0" err="1" smtClean="0">
                <a:latin typeface="Arial CE" panose="020B0604020202020204" pitchFamily="34" charset="-18"/>
              </a:rPr>
              <a:t>ic</a:t>
            </a:r>
            <a:endParaRPr lang="sk-SK" sz="3600" dirty="0" smtClean="0">
              <a:latin typeface="Arial CE" panose="020B0604020202020204" pitchFamily="34" charset="-18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smtClean="0">
                <a:latin typeface="Arial CE" panose="020B0604020202020204" pitchFamily="34" charset="-18"/>
              </a:rPr>
              <a:t>   output = (</a:t>
            </a:r>
            <a:r>
              <a:rPr lang="sk-SK" sz="3600" dirty="0" err="1" smtClean="0">
                <a:latin typeface="Arial CE" panose="020B0604020202020204" pitchFamily="34" charset="-18"/>
              </a:rPr>
              <a:t>apple</a:t>
            </a:r>
            <a:r>
              <a:rPr lang="sk-SK" sz="3600" dirty="0" smtClean="0">
                <a:latin typeface="Arial CE" panose="020B0604020202020204" pitchFamily="34" charset="-18"/>
              </a:rPr>
              <a:t> + </a:t>
            </a:r>
            <a:r>
              <a:rPr lang="sk-SK" sz="3600" dirty="0" err="1" smtClean="0">
                <a:latin typeface="Arial CE" panose="020B0604020202020204" pitchFamily="34" charset="-18"/>
              </a:rPr>
              <a:t>orange</a:t>
            </a:r>
            <a:r>
              <a:rPr lang="sk-SK" sz="3600" dirty="0" smtClean="0">
                <a:latin typeface="Arial CE" panose="020B0604020202020204" pitchFamily="34" charset="-18"/>
              </a:rPr>
              <a:t>)/2</a:t>
            </a:r>
            <a:r>
              <a:rPr lang="en-GB" sz="3600" dirty="0" smtClean="0">
                <a:latin typeface="Arial CE" panose="020B0604020202020204" pitchFamily="34" charset="-18"/>
              </a:rPr>
              <a:t>;</a:t>
            </a:r>
            <a:endParaRPr lang="sk-SK" sz="3600" dirty="0" smtClean="0">
              <a:latin typeface="Arial CE" panose="020B0604020202020204" pitchFamily="34" charset="-18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err="1">
                <a:latin typeface="Arial CE" panose="020B0604020202020204" pitchFamily="34" charset="-18"/>
              </a:rPr>
              <a:t>t</a:t>
            </a:r>
            <a:r>
              <a:rPr lang="sk-SK" sz="3600" dirty="0" err="1" smtClean="0">
                <a:latin typeface="Arial CE" panose="020B0604020202020204" pitchFamily="34" charset="-18"/>
              </a:rPr>
              <a:t>oc</a:t>
            </a:r>
            <a:endParaRPr lang="sk-SK" sz="3600" dirty="0" smtClean="0">
              <a:latin typeface="Arial CE" panose="020B0604020202020204" pitchFamily="34" charset="-18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Arial CE" panose="020B0604020202020204" pitchFamily="34" charset="-18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smtClean="0">
                <a:latin typeface="Arial CE" panose="020B0604020202020204" pitchFamily="34" charset="-18"/>
              </a:rPr>
              <a:t>Funguje za podmienky, že rozmery oboch obrazov sú rovnako veľké.</a:t>
            </a:r>
            <a:endParaRPr lang="sk-SK" sz="3600" dirty="0">
              <a:latin typeface="Arial CE" panose="020B0604020202020204" pitchFamily="34" charset="-18"/>
            </a:endParaRPr>
          </a:p>
          <a:p>
            <a:pPr marL="0" indent="0">
              <a:buNone/>
            </a:pPr>
            <a:endParaRPr lang="sk-SK" sz="4000" dirty="0" smtClean="0">
              <a:latin typeface="Arial CE" panose="020B0604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06641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7631832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Optimalizácia výkonu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832" y="0"/>
            <a:ext cx="1512168" cy="1338957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83981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Rýchle vektorové a maticové operácie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Pomalé cykly</a:t>
            </a: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vektorizovať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kód: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uk.mathworks.com/help/matlab/matlab_prog/vectorization.html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30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Súradnicový systém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endParaRPr lang="sk-SK" sz="55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906" y="1935480"/>
            <a:ext cx="9248287" cy="428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2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Obraz ako matica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551784"/>
          </a:xfrm>
        </p:spPr>
        <p:txBody>
          <a:bodyPr>
            <a:normAutofit/>
          </a:bodyPr>
          <a:lstStyle/>
          <a:p>
            <a:endParaRPr lang="sk-SK" sz="44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5" y="2187333"/>
            <a:ext cx="9192296" cy="347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71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Triedy (typy) dát obrazu</a:t>
            </a:r>
            <a:endParaRPr lang="sk-SK" sz="5400" dirty="0"/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3244" y="1013392"/>
            <a:ext cx="7597512" cy="5382302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6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Zmena triedy dát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0762" y="1484313"/>
            <a:ext cx="3442476" cy="484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6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Zmena triedy dát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767808"/>
          </a:xfrm>
        </p:spPr>
        <p:txBody>
          <a:bodyPr>
            <a:no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Obraz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je RGB obraz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Príkaz g = rgb2gray(f) z neho urobí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šedoúrovňový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obraz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s kladnými hodnotami od 0 do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255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Príkaz k =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double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(g) konvertuje obraz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na hodnoty s dvojitou presnosťou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Príkaz t = uint8(k) konvertuje obraz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na obraz s kladnými hodnotami od 0 do 255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8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M-</a:t>
            </a:r>
            <a:r>
              <a:rPr lang="sk-SK" sz="5400" dirty="0" err="1" smtClean="0"/>
              <a:t>file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76780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Ukladajú sa ako </a:t>
            </a:r>
            <a:r>
              <a:rPr lang="sk-SK" sz="4000" dirty="0" err="1" smtClean="0">
                <a:latin typeface="+mj-lt"/>
              </a:rPr>
              <a:t>meno.m</a:t>
            </a:r>
            <a:r>
              <a:rPr lang="sk-SK" sz="4000" dirty="0" smtClean="0">
                <a:latin typeface="+mj-lt"/>
              </a:rPr>
              <a:t> a editujú sa v editore </a:t>
            </a:r>
            <a:r>
              <a:rPr lang="sk-SK" sz="4000" dirty="0" err="1" smtClean="0">
                <a:latin typeface="+mj-lt"/>
              </a:rPr>
              <a:t>MATLABu</a:t>
            </a:r>
            <a:endParaRPr lang="sk-SK" sz="4000" dirty="0" smtClean="0">
              <a:latin typeface="+mj-lt"/>
            </a:endParaRPr>
          </a:p>
          <a:p>
            <a:r>
              <a:rPr lang="sk-SK" sz="4000" dirty="0" smtClean="0">
                <a:latin typeface="+mj-lt"/>
              </a:rPr>
              <a:t>Súčasťou m-</a:t>
            </a:r>
            <a:r>
              <a:rPr lang="sk-SK" sz="4000" dirty="0" err="1" smtClean="0">
                <a:latin typeface="+mj-lt"/>
              </a:rPr>
              <a:t>file</a:t>
            </a:r>
            <a:r>
              <a:rPr lang="sk-SK" sz="4000" dirty="0" smtClean="0">
                <a:latin typeface="+mj-lt"/>
              </a:rPr>
              <a:t> je: </a:t>
            </a:r>
            <a:endParaRPr lang="sk-SK" sz="40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448" y="3577180"/>
            <a:ext cx="6305128" cy="278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26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Riadok definície funkcie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551784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Píše sa nasledovne:</a:t>
            </a:r>
          </a:p>
          <a:p>
            <a:endParaRPr lang="sk-SK" sz="4000" dirty="0">
              <a:latin typeface="+mj-lt"/>
            </a:endParaRPr>
          </a:p>
          <a:p>
            <a:r>
              <a:rPr lang="sk-SK" sz="4000" dirty="0" smtClean="0">
                <a:latin typeface="+mj-lt"/>
              </a:rPr>
              <a:t>Napr. funkcia súčtu a súčinu 2 obrazov</a:t>
            </a:r>
          </a:p>
          <a:p>
            <a:endParaRPr lang="sk-SK" sz="4000" dirty="0">
              <a:latin typeface="+mj-lt"/>
            </a:endParaRPr>
          </a:p>
          <a:p>
            <a:r>
              <a:rPr lang="sk-SK" sz="4000" dirty="0" smtClean="0">
                <a:latin typeface="+mj-lt"/>
              </a:rPr>
              <a:t>Volanie funkcie:</a:t>
            </a:r>
          </a:p>
          <a:p>
            <a:endParaRPr lang="sk-SK" sz="4000" dirty="0" smtClean="0">
              <a:latin typeface="+mj-lt"/>
            </a:endParaRPr>
          </a:p>
          <a:p>
            <a:endParaRPr lang="sk-SK" sz="40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2636912"/>
            <a:ext cx="5454857" cy="45360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4149080"/>
            <a:ext cx="5233714" cy="472114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5679762"/>
            <a:ext cx="4349143" cy="41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30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Riadok H1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  <p:sp>
        <p:nvSpPr>
          <p:cNvPr id="10" name="Zástupný symbol obsahu 9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Je to textový riadok hneď po riadku </a:t>
            </a:r>
            <a:r>
              <a:rPr lang="sk-SK" sz="4000" dirty="0">
                <a:latin typeface="+mj-lt"/>
              </a:rPr>
              <a:t>d</a:t>
            </a:r>
            <a:r>
              <a:rPr lang="sk-SK" sz="4000" dirty="0" smtClean="0">
                <a:latin typeface="+mj-lt"/>
              </a:rPr>
              <a:t>efinície funkcie, ktorý obsahuje </a:t>
            </a:r>
            <a:r>
              <a:rPr lang="sk-SK" sz="4000" dirty="0" err="1" smtClean="0">
                <a:latin typeface="+mj-lt"/>
              </a:rPr>
              <a:t>jednodu-chý</a:t>
            </a:r>
            <a:r>
              <a:rPr lang="sk-SK" sz="4000" dirty="0" smtClean="0">
                <a:latin typeface="+mj-lt"/>
              </a:rPr>
              <a:t> komentár o činnosti funkcie, napr.</a:t>
            </a:r>
          </a:p>
          <a:p>
            <a:endParaRPr lang="sk-SK" sz="4000" dirty="0">
              <a:latin typeface="+mj-lt"/>
            </a:endParaRPr>
          </a:p>
          <a:p>
            <a:r>
              <a:rPr lang="sk-SK" sz="4000" dirty="0" smtClean="0">
                <a:latin typeface="+mj-lt"/>
              </a:rPr>
              <a:t>Riadok H1 sa objaví po zadaní príkazu</a:t>
            </a:r>
          </a:p>
          <a:p>
            <a:endParaRPr lang="sk-SK" sz="4000" dirty="0">
              <a:latin typeface="+mj-lt"/>
            </a:endParaRPr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14" y="4005064"/>
            <a:ext cx="8624572" cy="435086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32" y="5517232"/>
            <a:ext cx="3648857" cy="48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5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Ostatné časti M-</a:t>
            </a:r>
            <a:r>
              <a:rPr lang="sk-SK" sz="5400" dirty="0" err="1" smtClean="0"/>
              <a:t>filu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err="1" smtClean="0">
                <a:latin typeface="+mj-lt"/>
              </a:rPr>
              <a:t>Help</a:t>
            </a:r>
            <a:r>
              <a:rPr lang="sk-SK" sz="3600" b="1" dirty="0" smtClean="0">
                <a:latin typeface="+mj-lt"/>
              </a:rPr>
              <a:t> text </a:t>
            </a:r>
            <a:r>
              <a:rPr lang="sk-SK" sz="3600" dirty="0" smtClean="0">
                <a:latin typeface="+mj-lt"/>
              </a:rPr>
              <a:t>nasleduje za riadkom H1 do prvého vykonateľného príkazu, pričom každý riadok začína %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Telo funkcie </a:t>
            </a:r>
            <a:r>
              <a:rPr lang="sk-SK" sz="3600" dirty="0" smtClean="0">
                <a:latin typeface="+mj-lt"/>
              </a:rPr>
              <a:t>obsahuje MATLAB-</a:t>
            </a:r>
            <a:r>
              <a:rPr lang="sk-SK" sz="3600" dirty="0" err="1" smtClean="0">
                <a:latin typeface="+mj-lt"/>
              </a:rPr>
              <a:t>ovský</a:t>
            </a:r>
            <a:r>
              <a:rPr lang="sk-SK" sz="3600" dirty="0" smtClean="0">
                <a:latin typeface="+mj-lt"/>
              </a:rPr>
              <a:t> kód</a:t>
            </a:r>
          </a:p>
          <a:p>
            <a:pPr>
              <a:spcBef>
                <a:spcPts val="1800"/>
              </a:spcBef>
            </a:pPr>
            <a:r>
              <a:rPr lang="sk-SK" sz="3600" b="1" dirty="0" err="1" smtClean="0">
                <a:latin typeface="+mj-lt"/>
              </a:rPr>
              <a:t>Komentárové</a:t>
            </a:r>
            <a:r>
              <a:rPr lang="sk-SK" sz="3600" b="1" dirty="0" smtClean="0">
                <a:latin typeface="+mj-lt"/>
              </a:rPr>
              <a:t> riadky </a:t>
            </a:r>
            <a:r>
              <a:rPr lang="sk-SK" sz="3600" dirty="0" smtClean="0">
                <a:latin typeface="+mj-lt"/>
              </a:rPr>
              <a:t>– všetky, ktoré sa začínajú % a nie sú súčasťou H1 a </a:t>
            </a:r>
            <a:r>
              <a:rPr lang="sk-SK" sz="3600" dirty="0" err="1" smtClean="0">
                <a:latin typeface="+mj-lt"/>
              </a:rPr>
              <a:t>Help</a:t>
            </a:r>
            <a:endParaRPr lang="sk-SK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614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Aritmetické operátory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1407827"/>
            <a:ext cx="9252520" cy="560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8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1497</TotalTime>
  <Words>1238</Words>
  <Application>Microsoft Office PowerPoint</Application>
  <PresentationFormat>Prezentácia na obrazovke (4:3)</PresentationFormat>
  <Paragraphs>283</Paragraphs>
  <Slides>51</Slides>
  <Notes>3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51</vt:i4>
      </vt:variant>
    </vt:vector>
  </HeadingPairs>
  <TitlesOfParts>
    <vt:vector size="57" baseType="lpstr">
      <vt:lpstr>Arial CE</vt:lpstr>
      <vt:lpstr>Calibri</vt:lpstr>
      <vt:lpstr>Constantia</vt:lpstr>
      <vt:lpstr>Courier New</vt:lpstr>
      <vt:lpstr>Wingdings 2</vt:lpstr>
      <vt:lpstr>Flow</vt:lpstr>
      <vt:lpstr>Základy počítačovej grafiky  a spracovania obrazu</vt:lpstr>
      <vt:lpstr>Cvičenia – obrazárska časť</vt:lpstr>
      <vt:lpstr>Úvod do MATLAB-u</vt:lpstr>
      <vt:lpstr>Úvod do MATLAB-u</vt:lpstr>
      <vt:lpstr>Úvod do MATLAB-u</vt:lpstr>
      <vt:lpstr>Toolboxy</vt:lpstr>
      <vt:lpstr>Image Processing Toolbox</vt:lpstr>
      <vt:lpstr>Prostredie MATLAB-u</vt:lpstr>
      <vt:lpstr>Prostredie MATLAB-u</vt:lpstr>
      <vt:lpstr>Help v MATLAB-e</vt:lpstr>
      <vt:lpstr>Command window</vt:lpstr>
      <vt:lpstr>Command Window</vt:lpstr>
      <vt:lpstr>Command Window</vt:lpstr>
      <vt:lpstr>Vektory v MATLAB-e</vt:lpstr>
      <vt:lpstr>Vektory v MATLAB-e</vt:lpstr>
      <vt:lpstr>Matice v MATLAB-e</vt:lpstr>
      <vt:lpstr>Matice v MATLAB-e</vt:lpstr>
      <vt:lpstr>Operácie</vt:lpstr>
      <vt:lpstr>Operácie II</vt:lpstr>
      <vt:lpstr>Indexovanie matice</vt:lpstr>
      <vt:lpstr>Úloha na indexáciu 1</vt:lpstr>
      <vt:lpstr>Úloha na indexáciu 1</vt:lpstr>
      <vt:lpstr>Úloha na indexáciu 2</vt:lpstr>
      <vt:lpstr>Úloha na indexáciu 2</vt:lpstr>
      <vt:lpstr>Názvy premenných</vt:lpstr>
      <vt:lpstr>Logické operátory</vt:lpstr>
      <vt:lpstr>Riadiace príkazy</vt:lpstr>
      <vt:lpstr>Timing</vt:lpstr>
      <vt:lpstr>Alokácia premenných</vt:lpstr>
      <vt:lpstr>MATLAB vektorizácia</vt:lpstr>
      <vt:lpstr>MATLAB vektorizácia</vt:lpstr>
      <vt:lpstr>Obrazy</vt:lpstr>
      <vt:lpstr>Obrazy II</vt:lpstr>
      <vt:lpstr>Obrazy III</vt:lpstr>
      <vt:lpstr>Import a export obrazu</vt:lpstr>
      <vt:lpstr>Import a export obrazu II</vt:lpstr>
      <vt:lpstr>Sčítanie dvoch obrazov</vt:lpstr>
      <vt:lpstr>Sčítanie dvoch obrazov II</vt:lpstr>
      <vt:lpstr>Sčítanie dvoch obrazov III</vt:lpstr>
      <vt:lpstr>Sčítanie dvoch obrazov IV</vt:lpstr>
      <vt:lpstr>Optimalizácia výkonu</vt:lpstr>
      <vt:lpstr>Súradnicový systém</vt:lpstr>
      <vt:lpstr>Obraz ako matica</vt:lpstr>
      <vt:lpstr>Triedy (typy) dát obrazu</vt:lpstr>
      <vt:lpstr>Zmena triedy dát</vt:lpstr>
      <vt:lpstr>Zmena triedy dát</vt:lpstr>
      <vt:lpstr>M-file</vt:lpstr>
      <vt:lpstr>Riadok definície funkcie</vt:lpstr>
      <vt:lpstr>Riadok H1</vt:lpstr>
      <vt:lpstr>Ostatné časti M-filu</vt:lpstr>
      <vt:lpstr>Aritmetické operátory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107</cp:revision>
  <dcterms:created xsi:type="dcterms:W3CDTF">2015-07-27T05:27:08Z</dcterms:created>
  <dcterms:modified xsi:type="dcterms:W3CDTF">2019-09-23T16:05:38Z</dcterms:modified>
</cp:coreProperties>
</file>