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19"/>
  </p:notesMasterIdLst>
  <p:sldIdLst>
    <p:sldId id="256" r:id="rId2"/>
    <p:sldId id="309" r:id="rId3"/>
    <p:sldId id="310" r:id="rId4"/>
    <p:sldId id="311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12" r:id="rId13"/>
    <p:sldId id="304" r:id="rId14"/>
    <p:sldId id="321" r:id="rId15"/>
    <p:sldId id="326" r:id="rId16"/>
    <p:sldId id="306" r:id="rId17"/>
    <p:sldId id="30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34" autoAdjust="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56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3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F9A7-46CD-4734-9E30-52C673BBF5D3}" type="datetime1">
              <a:rPr lang="en-US" smtClean="0"/>
              <a:t>9/26/2019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A21352AF-1350-49C7-83DC-15821F8B57C9}" type="datetime1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DDE9-0FCB-4EFF-B660-9149E41AFC80}" type="datetime1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E0198-C1A0-4578-8E4A-0517509470DD}" type="datetime1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21FC8-5B02-4948-ABFA-85182152DCB0}" type="datetime1">
              <a:rPr lang="en-US" smtClean="0"/>
              <a:t>9/26/2019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6B48D-4A3B-424B-B5F0-10ABE7FBDBA7}" type="datetime1">
              <a:rPr lang="en-US" smtClean="0"/>
              <a:t>9/26/2019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AD8E-D8EC-4B23-910A-A1B12ED9D60B}" type="datetime1">
              <a:rPr lang="en-US" smtClean="0"/>
              <a:t>9/26/2019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DED0A-327F-4547-9552-08100EE236FD}" type="datetime1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D97E-5DBD-4C8A-809F-749ED5889E46}" type="datetime1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49489-380A-41AD-BBF3-7EFD9E9F9248}" type="datetime1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7D572-4A6D-46A0-A40D-DB388864B35E}" type="datetime1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520436-509A-4ABC-B167-13D65320AA54}" type="datetime1">
              <a:rPr lang="en-US" smtClean="0"/>
              <a:t>9/26/2019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Základy počítačovej grafiky </a:t>
            </a:r>
            <a:br>
              <a:rPr lang="sk-SK" dirty="0" smtClean="0"/>
            </a:br>
            <a:r>
              <a:rPr lang="sk-SK" dirty="0" smtClean="0"/>
              <a:t>a spracovania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068960"/>
            <a:ext cx="9144000" cy="2232248"/>
          </a:xfrm>
        </p:spPr>
        <p:txBody>
          <a:bodyPr>
            <a:normAutofit fontScale="92500" lnSpcReduction="20000"/>
          </a:bodyPr>
          <a:lstStyle/>
          <a:p>
            <a:endParaRPr lang="sk-SK" sz="4400" dirty="0" smtClean="0"/>
          </a:p>
          <a:p>
            <a:pPr algn="ctr"/>
            <a:r>
              <a:rPr lang="sk-SK" sz="5600" dirty="0" smtClean="0"/>
              <a:t>Histogram, </a:t>
            </a:r>
            <a:r>
              <a:rPr lang="sk-SK" sz="5600" dirty="0" smtClean="0"/>
              <a:t>z</a:t>
            </a:r>
            <a:r>
              <a:rPr lang="sk-SK" sz="5600" dirty="0" smtClean="0"/>
              <a:t>ašumenie a </a:t>
            </a:r>
          </a:p>
          <a:p>
            <a:pPr algn="ctr"/>
            <a:r>
              <a:rPr lang="sk-SK" sz="5600"/>
              <a:t>zmena </a:t>
            </a:r>
            <a:r>
              <a:rPr lang="sk-SK" sz="5600" smtClean="0"/>
              <a:t>veľkosti </a:t>
            </a:r>
            <a:r>
              <a:rPr lang="sk-SK" sz="5600" smtClean="0"/>
              <a:t>obrazu</a:t>
            </a:r>
            <a:endParaRPr lang="sk-SK" sz="4400" dirty="0" smtClean="0"/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661248"/>
            <a:ext cx="7854696" cy="1008112"/>
          </a:xfrm>
          <a:prstGeom prst="rect">
            <a:avLst/>
          </a:prstGeom>
        </p:spPr>
        <p:txBody>
          <a:bodyPr vert="horz" lIns="0" rIns="18288">
            <a:normAutofit fontScale="92500" lnSpcReduction="20000"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3600" dirty="0" smtClean="0"/>
              <a:t>.</a:t>
            </a: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Výpočet histogramu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7"/>
            <a:ext cx="9144000" cy="5380707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Funkcia má tvar</a:t>
            </a:r>
          </a:p>
          <a:p>
            <a:endParaRPr lang="sk-SK" sz="4000" dirty="0">
              <a:latin typeface="+mj-lt"/>
            </a:endParaRPr>
          </a:p>
          <a:p>
            <a:r>
              <a:rPr lang="sk-SK" sz="4000" dirty="0" smtClean="0">
                <a:latin typeface="+mj-lt"/>
              </a:rPr>
              <a:t> kde </a:t>
            </a:r>
            <a:r>
              <a:rPr lang="sk-SK" sz="4000" i="1" dirty="0" smtClean="0">
                <a:latin typeface="+mj-lt"/>
              </a:rPr>
              <a:t>b </a:t>
            </a:r>
            <a:r>
              <a:rPr lang="sk-SK" sz="4000" dirty="0" smtClean="0">
                <a:latin typeface="+mj-lt"/>
              </a:rPr>
              <a:t> je počet jasových úrovní, ak nie je uvedené, tak sa berie 256</a:t>
            </a:r>
          </a:p>
          <a:p>
            <a:r>
              <a:rPr lang="sk-SK" sz="4000" dirty="0" smtClean="0">
                <a:latin typeface="+mj-lt"/>
              </a:rPr>
              <a:t>Normalizovaný histogram určíme ako</a:t>
            </a:r>
          </a:p>
          <a:p>
            <a:endParaRPr lang="sk-SK" sz="4000" dirty="0">
              <a:latin typeface="+mj-lt"/>
            </a:endParaRPr>
          </a:p>
          <a:p>
            <a:r>
              <a:rPr lang="sk-SK" sz="4000" dirty="0">
                <a:latin typeface="+mj-lt"/>
              </a:rPr>
              <a:t>k</a:t>
            </a:r>
            <a:r>
              <a:rPr lang="sk-SK" sz="4000" dirty="0" smtClean="0">
                <a:latin typeface="+mj-lt"/>
              </a:rPr>
              <a:t>de </a:t>
            </a:r>
            <a:r>
              <a:rPr lang="sk-SK" sz="4000" i="1" dirty="0" err="1" smtClean="0">
                <a:latin typeface="+mj-lt"/>
              </a:rPr>
              <a:t>numel</a:t>
            </a:r>
            <a:r>
              <a:rPr lang="sk-SK" sz="4000" i="1" dirty="0" smtClean="0">
                <a:latin typeface="+mj-lt"/>
              </a:rPr>
              <a:t>(f) </a:t>
            </a:r>
            <a:r>
              <a:rPr lang="sk-SK" sz="4000" dirty="0" smtClean="0">
                <a:latin typeface="+mj-lt"/>
              </a:rPr>
              <a:t>je počet prvkov (</a:t>
            </a:r>
            <a:r>
              <a:rPr lang="sk-SK" sz="4000" dirty="0" err="1" smtClean="0">
                <a:latin typeface="+mj-lt"/>
              </a:rPr>
              <a:t>pixlov</a:t>
            </a:r>
            <a:r>
              <a:rPr lang="sk-SK" sz="4000" dirty="0" smtClean="0">
                <a:latin typeface="+mj-lt"/>
              </a:rPr>
              <a:t>) v </a:t>
            </a:r>
            <a:r>
              <a:rPr lang="sk-SK" sz="4000" i="1" dirty="0" smtClean="0">
                <a:latin typeface="+mj-lt"/>
              </a:rPr>
              <a:t>f</a:t>
            </a:r>
            <a:endParaRPr lang="sk-SK" sz="4000" dirty="0">
              <a:latin typeface="+mj-lt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2204864"/>
            <a:ext cx="2690572" cy="407314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5013176"/>
            <a:ext cx="4201714" cy="37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30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Zobrazenie histogramu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7"/>
            <a:ext cx="9144000" cy="5380707"/>
          </a:xfrm>
        </p:spPr>
        <p:txBody>
          <a:bodyPr>
            <a:normAutofit/>
          </a:bodyPr>
          <a:lstStyle/>
          <a:p>
            <a:endParaRPr lang="sk-SK" sz="4000" dirty="0">
              <a:latin typeface="+mj-lt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486" y="1196752"/>
            <a:ext cx="6703028" cy="552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80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Vypočítajte histogram Vášho </a:t>
            </a:r>
            <a:r>
              <a:rPr lang="sk-SK" sz="5400" dirty="0"/>
              <a:t>o</a:t>
            </a:r>
            <a:r>
              <a:rPr lang="sk-SK" sz="5400" dirty="0" smtClean="0"/>
              <a:t>brazu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7"/>
            <a:ext cx="9144000" cy="5380707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Príkaz na výpočet histogramu obrazu </a:t>
            </a:r>
            <a:r>
              <a:rPr lang="sk-SK" sz="4000" i="1" dirty="0" smtClean="0">
                <a:latin typeface="+mj-lt"/>
              </a:rPr>
              <a:t>f</a:t>
            </a:r>
          </a:p>
          <a:p>
            <a:endParaRPr lang="sk-SK" sz="4000" i="1" dirty="0">
              <a:latin typeface="+mj-lt"/>
            </a:endParaRPr>
          </a:p>
          <a:p>
            <a:r>
              <a:rPr lang="sk-SK" sz="4000" dirty="0" smtClean="0">
                <a:latin typeface="+mj-lt"/>
              </a:rPr>
              <a:t>Zobrazenie histogramu príkazom</a:t>
            </a:r>
          </a:p>
          <a:p>
            <a:pPr marL="0" indent="0">
              <a:buNone/>
            </a:pPr>
            <a:r>
              <a:rPr lang="sk-SK" sz="4000" dirty="0" smtClean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		</a:t>
            </a:r>
            <a:r>
              <a:rPr lang="sk-SK" sz="3200" dirty="0" smtClean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plot(h</a:t>
            </a:r>
            <a:r>
              <a:rPr lang="sk-SK" sz="32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) </a:t>
            </a:r>
            <a:r>
              <a:rPr lang="sk-SK" sz="3200" dirty="0">
                <a:latin typeface="+mj-lt"/>
                <a:ea typeface="Cambria Math" panose="02040503050406030204" pitchFamily="18" charset="0"/>
                <a:cs typeface="Courier New" panose="02070309020205020404" pitchFamily="49" charset="0"/>
              </a:rPr>
              <a:t>alebo</a:t>
            </a:r>
            <a:r>
              <a:rPr lang="sk-SK" sz="3200" dirty="0">
                <a:ea typeface="Cambria Math" panose="02040503050406030204" pitchFamily="18" charset="0"/>
                <a:cs typeface="Courier New" panose="02070309020205020404" pitchFamily="49" charset="0"/>
              </a:rPr>
              <a:t>    </a:t>
            </a:r>
            <a:r>
              <a:rPr lang="sk-SK" sz="32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bar(h)</a:t>
            </a:r>
          </a:p>
          <a:p>
            <a:r>
              <a:rPr lang="sk-SK" sz="4000" dirty="0" smtClean="0">
                <a:latin typeface="+mj-lt"/>
              </a:rPr>
              <a:t>Z histogramu je možné prečítať, či je obraz tmavý, svetlý, nízko kontrastný alebo vysoko kontrastný 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2204864"/>
            <a:ext cx="2690572" cy="40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Zašumenie obrazu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Zvolíme aditívny </a:t>
            </a:r>
            <a:r>
              <a:rPr lang="sk-SK" sz="4000" dirty="0" err="1" smtClean="0">
                <a:latin typeface="+mj-lt"/>
              </a:rPr>
              <a:t>Gaussovský</a:t>
            </a:r>
            <a:r>
              <a:rPr lang="sk-SK" sz="4000" dirty="0" smtClean="0">
                <a:latin typeface="+mj-lt"/>
              </a:rPr>
              <a:t> šum – veľkosť smerodajnej odchýlky bude vstupným parametrom programu</a:t>
            </a:r>
          </a:p>
          <a:p>
            <a:r>
              <a:rPr lang="sk-SK" sz="4000" dirty="0" smtClean="0">
                <a:latin typeface="+mj-lt"/>
              </a:rPr>
              <a:t>Ako druhý zvolíme čiernobiely šum (</a:t>
            </a:r>
            <a:r>
              <a:rPr lang="sk-SK" sz="4000" dirty="0" err="1" smtClean="0">
                <a:latin typeface="+mj-lt"/>
              </a:rPr>
              <a:t>salt</a:t>
            </a:r>
            <a:r>
              <a:rPr lang="sk-SK" sz="4000" dirty="0" smtClean="0">
                <a:latin typeface="+mj-lt"/>
              </a:rPr>
              <a:t> &amp; </a:t>
            </a:r>
            <a:r>
              <a:rPr lang="sk-SK" sz="4000" dirty="0" err="1" smtClean="0">
                <a:latin typeface="+mj-lt"/>
              </a:rPr>
              <a:t>pepper</a:t>
            </a:r>
            <a:r>
              <a:rPr lang="sk-SK" sz="4000" dirty="0" smtClean="0">
                <a:latin typeface="+mj-lt"/>
              </a:rPr>
              <a:t>), pričom vstupom budú dve hodnoty (percento zašumenia čiernym šumom a percento zašumenia bielym šumom)</a:t>
            </a:r>
            <a:endParaRPr lang="sk-SK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4469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Gaussovský</a:t>
            </a:r>
            <a:r>
              <a:rPr lang="sk-SK" sz="5400" dirty="0" smtClean="0"/>
              <a:t> šum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551784"/>
          </a:xfrm>
        </p:spPr>
        <p:txBody>
          <a:bodyPr>
            <a:normAutofit/>
          </a:bodyPr>
          <a:lstStyle/>
          <a:p>
            <a:endParaRPr lang="sk-SK" sz="4000" dirty="0" smtClean="0">
              <a:latin typeface="+mj-lt"/>
            </a:endParaRPr>
          </a:p>
          <a:p>
            <a:endParaRPr lang="sk-SK" sz="40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896296"/>
            <a:ext cx="9144000" cy="302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97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Gaussovský</a:t>
            </a:r>
            <a:r>
              <a:rPr lang="sk-SK" sz="5400" dirty="0" smtClean="0"/>
              <a:t> šum 2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ástupný symbol obsahu 9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472608"/>
              </a:xfrm>
            </p:spPr>
            <p:txBody>
              <a:bodyPr>
                <a:normAutofit/>
              </a:bodyPr>
              <a:lstStyle/>
              <a:p>
                <a:r>
                  <a:rPr lang="sk-SK" sz="4000" dirty="0" smtClean="0">
                    <a:latin typeface="+mj-lt"/>
                  </a:rPr>
                  <a:t>Funkcia </a:t>
                </a:r>
                <a:r>
                  <a:rPr lang="sk-SK" sz="4000" dirty="0" err="1" smtClean="0">
                    <a:solidFill>
                      <a:srgbClr val="7030A0"/>
                    </a:solidFill>
                    <a:latin typeface="+mj-lt"/>
                  </a:rPr>
                  <a:t>randn</a:t>
                </a:r>
                <a:r>
                  <a:rPr lang="sk-SK" sz="4000" dirty="0" smtClean="0">
                    <a:latin typeface="+mj-lt"/>
                  </a:rPr>
                  <a:t> generuje náhodné čísla za predpokladu, že stredná hodnota </a:t>
                </a:r>
                <a14:m>
                  <m:oMath xmlns:m="http://schemas.openxmlformats.org/officeDocument/2006/math">
                    <m:r>
                      <a:rPr lang="sk-SK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sk-SK" sz="4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sk-SK" sz="4000" dirty="0" smtClean="0">
                    <a:latin typeface="+mj-lt"/>
                  </a:rPr>
                  <a:t> a odchýlka </a:t>
                </a:r>
                <a14:m>
                  <m:oMath xmlns:m="http://schemas.openxmlformats.org/officeDocument/2006/math">
                    <m:r>
                      <a:rPr lang="sk-SK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endParaRPr lang="sk-SK" sz="4000" dirty="0" smtClean="0">
                  <a:latin typeface="+mj-lt"/>
                </a:endParaRPr>
              </a:p>
              <a:p>
                <a:r>
                  <a:rPr lang="sk-SK" sz="4000" dirty="0" err="1" smtClean="0">
                    <a:latin typeface="+mj-lt"/>
                  </a:rPr>
                  <a:t>Randn</a:t>
                </a:r>
                <a:r>
                  <a:rPr lang="sk-SK" sz="4000" dirty="0" smtClean="0">
                    <a:latin typeface="+mj-lt"/>
                  </a:rPr>
                  <a:t>(</a:t>
                </a:r>
                <a:r>
                  <a:rPr lang="sk-SK" sz="4000" dirty="0" err="1" smtClean="0">
                    <a:latin typeface="+mj-lt"/>
                  </a:rPr>
                  <a:t>size</a:t>
                </a:r>
                <a:r>
                  <a:rPr lang="sk-SK" sz="4000" dirty="0" smtClean="0">
                    <a:latin typeface="+mj-lt"/>
                  </a:rPr>
                  <a:t>(A)) vygeneruje maticu náhod-</a:t>
                </a:r>
                <a:r>
                  <a:rPr lang="sk-SK" sz="4000" dirty="0" err="1" smtClean="0">
                    <a:latin typeface="+mj-lt"/>
                  </a:rPr>
                  <a:t>ných</a:t>
                </a:r>
                <a:r>
                  <a:rPr lang="sk-SK" sz="4000" dirty="0" smtClean="0">
                    <a:latin typeface="+mj-lt"/>
                  </a:rPr>
                  <a:t> čísiel o veľkosti rovnakej ako má obraz </a:t>
                </a:r>
                <a:r>
                  <a:rPr lang="sk-SK" sz="4000" i="1" dirty="0" smtClean="0">
                    <a:latin typeface="+mj-lt"/>
                  </a:rPr>
                  <a:t>A </a:t>
                </a:r>
                <a:r>
                  <a:rPr lang="sk-SK" sz="4000" dirty="0" smtClean="0">
                    <a:latin typeface="+mj-lt"/>
                  </a:rPr>
                  <a:t> s normálnym rozdelením </a:t>
                </a:r>
                <a:r>
                  <a:rPr lang="sk-SK" sz="4000" i="1" dirty="0" smtClean="0">
                    <a:latin typeface="+mj-lt"/>
                  </a:rPr>
                  <a:t>N(0,1)</a:t>
                </a:r>
              </a:p>
              <a:p>
                <a:r>
                  <a:rPr lang="sk-SK" sz="4000" dirty="0" smtClean="0">
                    <a:latin typeface="+mj-lt"/>
                  </a:rPr>
                  <a:t>b*</a:t>
                </a:r>
                <a:r>
                  <a:rPr lang="sk-SK" sz="4000" dirty="0" err="1" smtClean="0">
                    <a:latin typeface="+mj-lt"/>
                  </a:rPr>
                  <a:t>randn</a:t>
                </a:r>
                <a:r>
                  <a:rPr lang="sk-SK" sz="4000" dirty="0" smtClean="0">
                    <a:latin typeface="+mj-lt"/>
                  </a:rPr>
                  <a:t>(</a:t>
                </a:r>
                <a:r>
                  <a:rPr lang="sk-SK" sz="4000" dirty="0" err="1" smtClean="0">
                    <a:latin typeface="+mj-lt"/>
                  </a:rPr>
                  <a:t>size</a:t>
                </a:r>
                <a:r>
                  <a:rPr lang="sk-SK" sz="4000" dirty="0" smtClean="0">
                    <a:latin typeface="+mj-lt"/>
                  </a:rPr>
                  <a:t>(A)) vygeneruje maticu s rozdelením </a:t>
                </a:r>
                <a:r>
                  <a:rPr lang="sk-SK" sz="4000" i="1" dirty="0" smtClean="0">
                    <a:latin typeface="+mj-lt"/>
                  </a:rPr>
                  <a:t>N(0,b)</a:t>
                </a:r>
                <a:endParaRPr lang="sk-SK" sz="400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sk-SK" sz="4000" dirty="0">
                  <a:latin typeface="+mj-lt"/>
                </a:endParaRPr>
              </a:p>
            </p:txBody>
          </p:sp>
        </mc:Choice>
        <mc:Fallback xmlns="">
          <p:sp>
            <p:nvSpPr>
              <p:cNvPr id="10" name="Zástupný symbol obsahu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472608"/>
              </a:xfrm>
              <a:blipFill rotWithShape="0">
                <a:blip r:embed="rId2"/>
                <a:stretch>
                  <a:fillRect l="-1800" t="-2004" r="-19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521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Gaussovský</a:t>
            </a:r>
            <a:r>
              <a:rPr lang="sk-SK" sz="5400" dirty="0" smtClean="0"/>
              <a:t> šum 3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  <p:sp>
        <p:nvSpPr>
          <p:cNvPr id="10" name="Zástupný symbol obsahu 9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472608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Keď už máme maticu s náhodnými číslami a rozdelením </a:t>
            </a:r>
            <a:r>
              <a:rPr lang="sk-SK" sz="4000" i="1" dirty="0" smtClean="0">
                <a:latin typeface="+mj-lt"/>
              </a:rPr>
              <a:t>N(0,b)</a:t>
            </a:r>
            <a:r>
              <a:rPr lang="sk-SK" sz="4000" dirty="0" smtClean="0">
                <a:latin typeface="+mj-lt"/>
              </a:rPr>
              <a:t>, kde </a:t>
            </a:r>
            <a:r>
              <a:rPr lang="sk-SK" sz="4000" i="1" dirty="0" smtClean="0">
                <a:latin typeface="+mj-lt"/>
              </a:rPr>
              <a:t>b </a:t>
            </a:r>
            <a:r>
              <a:rPr lang="sk-SK" sz="4000" dirty="0" smtClean="0">
                <a:latin typeface="+mj-lt"/>
              </a:rPr>
              <a:t> vstup funkcie, tak spočítam túto maticu so vstupným obrazom (predtým z neho treba urobiť typ </a:t>
            </a:r>
            <a:r>
              <a:rPr lang="sk-SK" sz="4000" dirty="0" err="1" smtClean="0">
                <a:latin typeface="+mj-lt"/>
              </a:rPr>
              <a:t>double</a:t>
            </a:r>
            <a:r>
              <a:rPr lang="sk-SK" sz="4000" dirty="0" smtClean="0">
                <a:latin typeface="+mj-lt"/>
              </a:rPr>
              <a:t>), aby sa správne spočítali</a:t>
            </a:r>
          </a:p>
          <a:p>
            <a:r>
              <a:rPr lang="sk-SK" sz="4000" dirty="0" smtClean="0">
                <a:latin typeface="+mj-lt"/>
              </a:rPr>
              <a:t>Súčet treba vrátiť do intervalu </a:t>
            </a:r>
            <a:r>
              <a:rPr lang="sk-SK" sz="4000" i="1" dirty="0" smtClean="0">
                <a:latin typeface="+mj-lt"/>
              </a:rPr>
              <a:t>(0,255), </a:t>
            </a:r>
            <a:r>
              <a:rPr lang="sk-SK" sz="4000" dirty="0" smtClean="0">
                <a:latin typeface="+mj-lt"/>
              </a:rPr>
              <a:t>čo dosiahneme pomocou funkcie </a:t>
            </a:r>
            <a:r>
              <a:rPr lang="sk-SK" sz="4000" dirty="0" smtClean="0">
                <a:solidFill>
                  <a:srgbClr val="7030A0"/>
                </a:solidFill>
                <a:latin typeface="+mj-lt"/>
              </a:rPr>
              <a:t>uint8</a:t>
            </a:r>
            <a:endParaRPr lang="sk-SK" sz="4000" dirty="0" smtClean="0">
              <a:latin typeface="+mj-lt"/>
            </a:endParaRPr>
          </a:p>
          <a:p>
            <a:r>
              <a:rPr lang="sk-SK" sz="4000" dirty="0" smtClean="0">
                <a:latin typeface="+mj-lt"/>
              </a:rPr>
              <a:t>Potom výstup zobrazíme</a:t>
            </a:r>
          </a:p>
          <a:p>
            <a:pPr marL="0" indent="0">
              <a:buNone/>
            </a:pPr>
            <a:endParaRPr lang="sk-SK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6067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Čierno-biely impulzný šum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983832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Chceme 20% bieleho šumu, 10% čierneho šumu, ostatná časť obrazu sa nezmení – opäť použijeme </a:t>
            </a:r>
            <a:r>
              <a:rPr lang="sk-SK" sz="4000" dirty="0" err="1" smtClean="0">
                <a:latin typeface="+mj-lt"/>
              </a:rPr>
              <a:t>randn</a:t>
            </a:r>
            <a:r>
              <a:rPr lang="sk-SK" sz="4000" dirty="0" smtClean="0">
                <a:latin typeface="+mj-lt"/>
              </a:rPr>
              <a:t>(</a:t>
            </a:r>
            <a:r>
              <a:rPr lang="sk-SK" sz="4000" dirty="0" err="1" smtClean="0">
                <a:latin typeface="+mj-lt"/>
              </a:rPr>
              <a:t>size</a:t>
            </a:r>
            <a:r>
              <a:rPr lang="sk-SK" sz="4000" dirty="0" smtClean="0">
                <a:latin typeface="+mj-lt"/>
              </a:rPr>
              <a:t>(A)) a funkciu</a:t>
            </a:r>
          </a:p>
          <a:p>
            <a:endParaRPr lang="sk-SK" sz="4000" dirty="0">
              <a:latin typeface="+mj-lt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6423"/>
            <a:ext cx="9144000" cy="302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29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Čierno-biely impulzný </a:t>
            </a:r>
            <a:r>
              <a:rPr lang="sk-SK" sz="5400" dirty="0" smtClean="0"/>
              <a:t>šum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r>
              <a:rPr lang="sk-SK" sz="4000" dirty="0">
                <a:latin typeface="+mj-lt"/>
              </a:rPr>
              <a:t>f</a:t>
            </a:r>
            <a:r>
              <a:rPr lang="sk-SK" sz="4000" dirty="0" smtClean="0">
                <a:latin typeface="+mj-lt"/>
              </a:rPr>
              <a:t>unkciu, ktorá vráti hodnot</a:t>
            </a:r>
            <a:r>
              <a:rPr lang="sk-SK" sz="4000" dirty="0">
                <a:latin typeface="+mj-lt"/>
              </a:rPr>
              <a:t>y</a:t>
            </a:r>
            <a:r>
              <a:rPr lang="sk-SK" sz="4000" dirty="0" smtClean="0">
                <a:latin typeface="+mj-lt"/>
              </a:rPr>
              <a:t> </a:t>
            </a:r>
            <a:r>
              <a:rPr lang="sk-SK" sz="4000" dirty="0"/>
              <a:t>na </a:t>
            </a:r>
            <a:r>
              <a:rPr lang="sk-SK" sz="4000" dirty="0">
                <a:latin typeface="Calibri" panose="020F0502020204030204" pitchFamily="34" charset="0"/>
                <a:cs typeface="Calibri" panose="020F0502020204030204" pitchFamily="34" charset="0"/>
              </a:rPr>
              <a:t>osi</a:t>
            </a:r>
            <a:r>
              <a:rPr lang="sk-SK" sz="4000" dirty="0"/>
              <a:t> </a:t>
            </a:r>
            <a:r>
              <a:rPr lang="sk-SK" sz="4000" i="1" dirty="0"/>
              <a:t>x </a:t>
            </a:r>
            <a:r>
              <a:rPr lang="sk-SK" sz="4000" dirty="0" smtClean="0">
                <a:latin typeface="+mj-lt"/>
              </a:rPr>
              <a:t>zodpovedajúce zvoleným </a:t>
            </a:r>
            <a:r>
              <a:rPr lang="sk-SK" sz="4000" dirty="0" smtClean="0">
                <a:latin typeface="+mj-lt"/>
              </a:rPr>
              <a:t>percentám pri normálnom rozdelení </a:t>
            </a:r>
            <a:r>
              <a:rPr lang="sk-SK" sz="4000" i="1" dirty="0">
                <a:latin typeface="Calibri" panose="020F0502020204030204" pitchFamily="34" charset="0"/>
                <a:cs typeface="Calibri" panose="020F0502020204030204" pitchFamily="34" charset="0"/>
              </a:rPr>
              <a:t>N(0,1</a:t>
            </a:r>
            <a:r>
              <a:rPr lang="sk-SK" sz="4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endParaRPr lang="sk-SK" sz="4000" i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4000" dirty="0"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e to funkcia </a:t>
            </a:r>
            <a:r>
              <a:rPr lang="sk-SK" sz="40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norminv</a:t>
            </a:r>
            <a:r>
              <a:rPr lang="sk-SK" sz="4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(P,0,1)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, kde </a:t>
            </a:r>
            <a:r>
              <a:rPr lang="sk-SK" sz="4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P 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</a:t>
            </a:r>
            <a:r>
              <a:rPr lang="sk-SK" sz="4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zvo-lený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interval zapísaný v hranatých 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zátvor-</a:t>
            </a:r>
            <a:r>
              <a:rPr lang="sk-SK" sz="4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kách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ako vektor, napr. </a:t>
            </a:r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0.1 0.8</a:t>
            </a:r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, parameter </a:t>
            </a:r>
            <a:r>
              <a:rPr lang="sk-SK" sz="4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zodpovedá strednej hodnote a </a:t>
            </a:r>
            <a:r>
              <a:rPr lang="sk-SK" sz="4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parame-ter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4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 zodpovedá strednej odchýlke</a:t>
            </a:r>
          </a:p>
        </p:txBody>
      </p:sp>
    </p:spTree>
    <p:extLst>
      <p:ext uri="{BB962C8B-B14F-4D97-AF65-F5344CB8AC3E}">
        <p14:creationId xmlns:p14="http://schemas.microsoft.com/office/powerpoint/2010/main" val="176139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Čierno-biely impulzný </a:t>
            </a:r>
            <a:r>
              <a:rPr lang="sk-SK" sz="5400" dirty="0" smtClean="0"/>
              <a:t>šum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Funkcia </a:t>
            </a:r>
            <a:r>
              <a:rPr lang="sk-SK" sz="4000" i="1" dirty="0" err="1">
                <a:latin typeface="Calibri" panose="020F0502020204030204" pitchFamily="34" charset="0"/>
                <a:cs typeface="Calibri" panose="020F0502020204030204" pitchFamily="34" charset="0"/>
              </a:rPr>
              <a:t>norminv</a:t>
            </a:r>
            <a:r>
              <a:rPr lang="sk-SK" sz="4000" i="1" dirty="0">
                <a:latin typeface="Calibri" panose="020F0502020204030204" pitchFamily="34" charset="0"/>
                <a:cs typeface="Calibri" panose="020F0502020204030204" pitchFamily="34" charset="0"/>
              </a:rPr>
              <a:t>(P,0,1</a:t>
            </a:r>
            <a:r>
              <a:rPr lang="sk-SK" sz="4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 vráti dve hodnoty, ľavého intervalu a pravého intervalu</a:t>
            </a:r>
          </a:p>
          <a:p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Porovnávame hodnoty vygenerovanej náhodnej matice – ak je menšia ako hodnota ľavého intervalu, tak do obrazu zapíšeme </a:t>
            </a:r>
            <a:r>
              <a:rPr lang="sk-SK" sz="4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(čiernu), ak je väčšia, zapíše-</a:t>
            </a:r>
            <a:r>
              <a:rPr lang="sk-SK" sz="4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4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255 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(bielu), inak hodnotu v danom </a:t>
            </a:r>
            <a:r>
              <a:rPr lang="sk-SK" sz="4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pixli</a:t>
            </a:r>
            <a:r>
              <a:rPr lang="sk-SK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 matice nezmeníme</a:t>
            </a:r>
          </a:p>
        </p:txBody>
      </p:sp>
    </p:spTree>
    <p:extLst>
      <p:ext uri="{BB962C8B-B14F-4D97-AF65-F5344CB8AC3E}">
        <p14:creationId xmlns:p14="http://schemas.microsoft.com/office/powerpoint/2010/main" val="5185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Zväčšovanie a zmenšovanie obrazu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7"/>
            <a:ext cx="9144000" cy="5380707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Zväčšovanie a zmenšovanie obrazu bude-</a:t>
            </a:r>
            <a:r>
              <a:rPr lang="sk-SK" sz="4000" dirty="0" err="1" smtClean="0">
                <a:latin typeface="+mj-lt"/>
              </a:rPr>
              <a:t>me</a:t>
            </a:r>
            <a:r>
              <a:rPr lang="sk-SK" sz="4000" dirty="0" smtClean="0">
                <a:latin typeface="+mj-lt"/>
              </a:rPr>
              <a:t> robiť dvoma technikami – metódou najbližšieho suseda a </a:t>
            </a:r>
            <a:r>
              <a:rPr lang="sk-SK" sz="4000" dirty="0" err="1" smtClean="0">
                <a:latin typeface="+mj-lt"/>
              </a:rPr>
              <a:t>bilineárnou</a:t>
            </a:r>
            <a:r>
              <a:rPr lang="sk-SK" sz="4000" dirty="0" smtClean="0">
                <a:latin typeface="+mj-lt"/>
              </a:rPr>
              <a:t> interpoláciou a porovnáme výstup</a:t>
            </a:r>
          </a:p>
          <a:p>
            <a:r>
              <a:rPr lang="sk-SK" sz="4000" dirty="0" smtClean="0">
                <a:latin typeface="+mj-lt"/>
              </a:rPr>
              <a:t>Parametre funkcie sú počet riadkov RJ a počet stĺpcov CJ výstupného obrazu </a:t>
            </a:r>
            <a:r>
              <a:rPr lang="sk-SK" sz="4000" i="1" dirty="0" smtClean="0">
                <a:latin typeface="+mj-lt"/>
              </a:rPr>
              <a:t>J</a:t>
            </a:r>
            <a:r>
              <a:rPr lang="sk-SK" sz="4000" dirty="0" smtClean="0">
                <a:latin typeface="+mj-lt"/>
              </a:rPr>
              <a:t>, pričom vstupný obraz </a:t>
            </a:r>
            <a:r>
              <a:rPr lang="sk-SK" sz="4000" i="1" dirty="0" smtClean="0">
                <a:latin typeface="+mj-lt"/>
              </a:rPr>
              <a:t>I</a:t>
            </a:r>
            <a:r>
              <a:rPr lang="sk-SK" sz="4000" dirty="0" smtClean="0">
                <a:latin typeface="+mj-lt"/>
              </a:rPr>
              <a:t> má rozmery RI a CI</a:t>
            </a:r>
          </a:p>
          <a:p>
            <a:r>
              <a:rPr lang="sk-SK" sz="4000" dirty="0" smtClean="0">
                <a:latin typeface="+mj-lt"/>
              </a:rPr>
              <a:t>Pomôcka nasleduje: </a:t>
            </a:r>
            <a:endParaRPr lang="sk-SK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727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Zväčšovanie- najbližší sused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3"/>
          </a:xfrm>
        </p:spPr>
        <p:txBody>
          <a:bodyPr>
            <a:noAutofit/>
          </a:bodyPr>
          <a:lstStyle/>
          <a:p>
            <a:r>
              <a:rPr lang="sk-SK" sz="2400" dirty="0" smtClean="0"/>
              <a:t>[</a:t>
            </a:r>
            <a:r>
              <a:rPr lang="sk-SK" sz="2400" dirty="0" err="1"/>
              <a:t>row</a:t>
            </a:r>
            <a:r>
              <a:rPr lang="sk-SK" sz="2400" dirty="0"/>
              <a:t> </a:t>
            </a:r>
            <a:r>
              <a:rPr lang="sk-SK" sz="2400" dirty="0" err="1"/>
              <a:t>col</a:t>
            </a:r>
            <a:r>
              <a:rPr lang="sk-SK" sz="2400" dirty="0"/>
              <a:t>] = </a:t>
            </a:r>
            <a:r>
              <a:rPr lang="sk-SK" sz="2400" dirty="0" err="1"/>
              <a:t>size</a:t>
            </a:r>
            <a:r>
              <a:rPr lang="sk-SK" sz="2400" dirty="0"/>
              <a:t>(I);</a:t>
            </a:r>
          </a:p>
          <a:p>
            <a:r>
              <a:rPr lang="sk-SK" sz="2400" dirty="0"/>
              <a:t>Sr = </a:t>
            </a:r>
            <a:r>
              <a:rPr lang="sk-SK" sz="2400" dirty="0" err="1"/>
              <a:t>row</a:t>
            </a:r>
            <a:r>
              <a:rPr lang="sk-SK" sz="2400" dirty="0"/>
              <a:t>/RJ; </a:t>
            </a:r>
            <a:r>
              <a:rPr lang="sk-SK" sz="2400" dirty="0" err="1"/>
              <a:t>Sc</a:t>
            </a:r>
            <a:r>
              <a:rPr lang="sk-SK" sz="2400" dirty="0"/>
              <a:t> = </a:t>
            </a:r>
            <a:r>
              <a:rPr lang="sk-SK" sz="2400" dirty="0" err="1"/>
              <a:t>col</a:t>
            </a:r>
            <a:r>
              <a:rPr lang="sk-SK" sz="2400" dirty="0"/>
              <a:t>/CJ;</a:t>
            </a:r>
          </a:p>
          <a:p>
            <a:r>
              <a:rPr lang="sk-SK" sz="2400" dirty="0" err="1"/>
              <a:t>for</a:t>
            </a:r>
            <a:r>
              <a:rPr lang="sk-SK" sz="2400" dirty="0"/>
              <a:t> r = 1:RJ</a:t>
            </a:r>
          </a:p>
          <a:p>
            <a:r>
              <a:rPr lang="sk-SK" sz="2400" dirty="0"/>
              <a:t>    </a:t>
            </a:r>
            <a:r>
              <a:rPr lang="sk-SK" sz="2400" dirty="0" err="1"/>
              <a:t>for</a:t>
            </a:r>
            <a:r>
              <a:rPr lang="sk-SK" sz="2400" dirty="0"/>
              <a:t> c = 1:CJ</a:t>
            </a:r>
          </a:p>
          <a:p>
            <a:r>
              <a:rPr lang="sk-SK" sz="2400" dirty="0"/>
              <a:t>        </a:t>
            </a:r>
            <a:r>
              <a:rPr lang="sk-SK" sz="2400" dirty="0" err="1"/>
              <a:t>rf</a:t>
            </a:r>
            <a:r>
              <a:rPr lang="sk-SK" sz="2400" dirty="0"/>
              <a:t> = r*Sr; </a:t>
            </a:r>
            <a:r>
              <a:rPr lang="sk-SK" sz="2400" dirty="0" err="1"/>
              <a:t>cf</a:t>
            </a:r>
            <a:r>
              <a:rPr lang="sk-SK" sz="2400" dirty="0"/>
              <a:t> = c*</a:t>
            </a:r>
            <a:r>
              <a:rPr lang="sk-SK" sz="2400" dirty="0" err="1"/>
              <a:t>Sc</a:t>
            </a:r>
            <a:r>
              <a:rPr lang="sk-SK" sz="2400" dirty="0"/>
              <a:t>;</a:t>
            </a:r>
          </a:p>
          <a:p>
            <a:r>
              <a:rPr lang="sk-SK" sz="2400" dirty="0"/>
              <a:t>        </a:t>
            </a:r>
            <a:r>
              <a:rPr lang="sk-SK" sz="2400" dirty="0" err="1"/>
              <a:t>rf</a:t>
            </a:r>
            <a:r>
              <a:rPr lang="sk-SK" sz="2400" dirty="0"/>
              <a:t> = </a:t>
            </a:r>
            <a:r>
              <a:rPr lang="sk-SK" sz="2400" dirty="0" err="1"/>
              <a:t>floor</a:t>
            </a:r>
            <a:r>
              <a:rPr lang="sk-SK" sz="2400" dirty="0"/>
              <a:t>(</a:t>
            </a:r>
            <a:r>
              <a:rPr lang="sk-SK" sz="2400" dirty="0" err="1"/>
              <a:t>rf</a:t>
            </a:r>
            <a:r>
              <a:rPr lang="sk-SK" sz="2400" dirty="0"/>
              <a:t>); </a:t>
            </a:r>
            <a:r>
              <a:rPr lang="sk-SK" sz="2400" dirty="0" err="1"/>
              <a:t>cf</a:t>
            </a:r>
            <a:r>
              <a:rPr lang="sk-SK" sz="2400" dirty="0"/>
              <a:t> =</a:t>
            </a:r>
            <a:r>
              <a:rPr lang="sk-SK" sz="2400" dirty="0" err="1"/>
              <a:t>floor</a:t>
            </a:r>
            <a:r>
              <a:rPr lang="sk-SK" sz="2400" dirty="0"/>
              <a:t>(</a:t>
            </a:r>
            <a:r>
              <a:rPr lang="sk-SK" sz="2400" dirty="0" err="1"/>
              <a:t>cf</a:t>
            </a:r>
            <a:r>
              <a:rPr lang="sk-SK" sz="2400" dirty="0"/>
              <a:t>);</a:t>
            </a:r>
          </a:p>
          <a:p>
            <a:r>
              <a:rPr lang="sk-SK" sz="2400" dirty="0"/>
              <a:t>        </a:t>
            </a:r>
            <a:r>
              <a:rPr lang="sk-SK" sz="2400" dirty="0" err="1"/>
              <a:t>rf</a:t>
            </a:r>
            <a:r>
              <a:rPr lang="sk-SK" sz="2400" dirty="0"/>
              <a:t>(</a:t>
            </a:r>
            <a:r>
              <a:rPr lang="sk-SK" sz="2400" dirty="0" err="1"/>
              <a:t>rf</a:t>
            </a:r>
            <a:r>
              <a:rPr lang="sk-SK" sz="2400" dirty="0"/>
              <a:t> &lt; 1) = 1; </a:t>
            </a:r>
          </a:p>
          <a:p>
            <a:r>
              <a:rPr lang="sk-SK" sz="2400" dirty="0"/>
              <a:t>        </a:t>
            </a:r>
            <a:r>
              <a:rPr lang="sk-SK" sz="2400" dirty="0" err="1"/>
              <a:t>cf</a:t>
            </a:r>
            <a:r>
              <a:rPr lang="sk-SK" sz="2400" dirty="0"/>
              <a:t>(</a:t>
            </a:r>
            <a:r>
              <a:rPr lang="sk-SK" sz="2400" dirty="0" err="1"/>
              <a:t>cf</a:t>
            </a:r>
            <a:r>
              <a:rPr lang="sk-SK" sz="2400" dirty="0"/>
              <a:t> &lt; 1) = 1; </a:t>
            </a:r>
          </a:p>
          <a:p>
            <a:r>
              <a:rPr lang="en-US" sz="2400" dirty="0"/>
              <a:t>        </a:t>
            </a:r>
            <a:r>
              <a:rPr lang="en-US" sz="2400" dirty="0" err="1"/>
              <a:t>rf</a:t>
            </a:r>
            <a:r>
              <a:rPr lang="en-US" sz="2400" dirty="0"/>
              <a:t>(</a:t>
            </a:r>
            <a:r>
              <a:rPr lang="en-US" sz="2400" dirty="0" err="1"/>
              <a:t>rf</a:t>
            </a:r>
            <a:r>
              <a:rPr lang="en-US" sz="2400" dirty="0"/>
              <a:t> &gt; row - 1) = row - 1; </a:t>
            </a:r>
          </a:p>
          <a:p>
            <a:r>
              <a:rPr lang="it-IT" sz="2400" dirty="0"/>
              <a:t>        cf(cf &gt; col - 1) = col - 1; </a:t>
            </a:r>
          </a:p>
          <a:p>
            <a:r>
              <a:rPr lang="sk-SK" sz="2400" dirty="0"/>
              <a:t>        J(</a:t>
            </a:r>
            <a:r>
              <a:rPr lang="sk-SK" sz="2400" dirty="0" err="1"/>
              <a:t>r,c</a:t>
            </a:r>
            <a:r>
              <a:rPr lang="sk-SK" sz="2400" dirty="0"/>
              <a:t>) = I(</a:t>
            </a:r>
            <a:r>
              <a:rPr lang="sk-SK" sz="2400" dirty="0" err="1"/>
              <a:t>rf,cf</a:t>
            </a:r>
            <a:r>
              <a:rPr lang="sk-SK" sz="2400" dirty="0"/>
              <a:t>);</a:t>
            </a:r>
          </a:p>
          <a:p>
            <a:r>
              <a:rPr lang="sk-SK" sz="2400" dirty="0"/>
              <a:t>    end;</a:t>
            </a:r>
          </a:p>
          <a:p>
            <a:r>
              <a:rPr lang="sk-SK" sz="2400" dirty="0"/>
              <a:t>end;</a:t>
            </a:r>
          </a:p>
          <a:p>
            <a:endParaRPr lang="sk-SK" sz="4000" dirty="0"/>
          </a:p>
        </p:txBody>
      </p:sp>
    </p:spTree>
    <p:extLst>
      <p:ext uri="{BB962C8B-B14F-4D97-AF65-F5344CB8AC3E}">
        <p14:creationId xmlns:p14="http://schemas.microsoft.com/office/powerpoint/2010/main" val="147709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Zväčšovanie- najbližší sused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</p:spPr>
        <p:txBody>
          <a:bodyPr>
            <a:noAutofit/>
          </a:bodyPr>
          <a:lstStyle/>
          <a:p>
            <a:r>
              <a:rPr lang="sk-SK" sz="3200" dirty="0" err="1"/>
              <a:t>function</a:t>
            </a:r>
            <a:r>
              <a:rPr lang="sk-SK" sz="3200" dirty="0"/>
              <a:t> I = </a:t>
            </a:r>
            <a:r>
              <a:rPr lang="sk-SK" sz="3200" dirty="0" err="1"/>
              <a:t>myimresize</a:t>
            </a:r>
            <a:r>
              <a:rPr lang="sk-SK" sz="3200" dirty="0"/>
              <a:t>(I, s)</a:t>
            </a:r>
          </a:p>
          <a:p>
            <a:r>
              <a:rPr lang="en-GB" sz="3200" dirty="0" smtClean="0"/>
              <a:t>[</a:t>
            </a:r>
            <a:r>
              <a:rPr lang="sk-SK" sz="3200" dirty="0" err="1" smtClean="0"/>
              <a:t>oldrows</a:t>
            </a:r>
            <a:r>
              <a:rPr lang="sk-SK" sz="3200" dirty="0" smtClean="0"/>
              <a:t> </a:t>
            </a:r>
            <a:r>
              <a:rPr lang="en-GB" sz="3200" dirty="0" err="1" smtClean="0"/>
              <a:t>oldcols</a:t>
            </a:r>
            <a:r>
              <a:rPr lang="en-GB" sz="3200" dirty="0" smtClean="0"/>
              <a:t>] </a:t>
            </a:r>
            <a:r>
              <a:rPr lang="sk-SK" sz="3200" dirty="0" smtClean="0"/>
              <a:t>= </a:t>
            </a:r>
            <a:r>
              <a:rPr lang="sk-SK" sz="3200" dirty="0" err="1" smtClean="0"/>
              <a:t>size</a:t>
            </a:r>
            <a:r>
              <a:rPr lang="sk-SK" sz="3200" dirty="0" smtClean="0"/>
              <a:t>(I);</a:t>
            </a:r>
            <a:endParaRPr lang="sk-SK" sz="3200" dirty="0"/>
          </a:p>
          <a:p>
            <a:r>
              <a:rPr lang="sk-SK" sz="3200" dirty="0" smtClean="0"/>
              <a:t>r </a:t>
            </a:r>
            <a:r>
              <a:rPr lang="sk-SK" sz="3200" dirty="0"/>
              <a:t>= </a:t>
            </a:r>
            <a:r>
              <a:rPr lang="sk-SK" sz="3200" dirty="0" err="1"/>
              <a:t>round</a:t>
            </a:r>
            <a:r>
              <a:rPr lang="sk-SK" sz="3200" dirty="0"/>
              <a:t>(</a:t>
            </a:r>
            <a:r>
              <a:rPr lang="sk-SK" sz="3200" dirty="0" err="1"/>
              <a:t>linspace</a:t>
            </a:r>
            <a:r>
              <a:rPr lang="sk-SK" sz="3200" dirty="0"/>
              <a:t>(1,oldrows,round(s*</a:t>
            </a:r>
            <a:r>
              <a:rPr lang="sk-SK" sz="3200" dirty="0" err="1"/>
              <a:t>oldrows</a:t>
            </a:r>
            <a:r>
              <a:rPr lang="sk-SK" sz="3200" dirty="0"/>
              <a:t>)));</a:t>
            </a:r>
          </a:p>
          <a:p>
            <a:r>
              <a:rPr lang="sk-SK" sz="3200" dirty="0"/>
              <a:t>c = </a:t>
            </a:r>
            <a:r>
              <a:rPr lang="sk-SK" sz="3200" dirty="0" err="1"/>
              <a:t>round</a:t>
            </a:r>
            <a:r>
              <a:rPr lang="sk-SK" sz="3200" dirty="0"/>
              <a:t>(</a:t>
            </a:r>
            <a:r>
              <a:rPr lang="sk-SK" sz="3200" dirty="0" err="1"/>
              <a:t>linspace</a:t>
            </a:r>
            <a:r>
              <a:rPr lang="sk-SK" sz="3200" dirty="0"/>
              <a:t>(1,oldcols,round(s*</a:t>
            </a:r>
            <a:r>
              <a:rPr lang="sk-SK" sz="3200" dirty="0" err="1"/>
              <a:t>oldcols</a:t>
            </a:r>
            <a:r>
              <a:rPr lang="sk-SK" sz="3200" dirty="0"/>
              <a:t>)));</a:t>
            </a:r>
          </a:p>
          <a:p>
            <a:r>
              <a:rPr lang="sk-SK" sz="3200" dirty="0"/>
              <a:t>I = I(</a:t>
            </a:r>
            <a:r>
              <a:rPr lang="sk-SK" sz="3200" dirty="0" err="1"/>
              <a:t>r,c</a:t>
            </a:r>
            <a:r>
              <a:rPr lang="sk-SK" sz="3200" dirty="0"/>
              <a:t>);</a:t>
            </a:r>
          </a:p>
          <a:p>
            <a:r>
              <a:rPr lang="en-GB" sz="3200" dirty="0"/>
              <a:t>e</a:t>
            </a:r>
            <a:r>
              <a:rPr lang="sk-SK" sz="3200" dirty="0" err="1" smtClean="0"/>
              <a:t>nd</a:t>
            </a:r>
            <a:endParaRPr lang="en-GB" sz="3200" dirty="0" smtClean="0"/>
          </a:p>
          <a:p>
            <a:pPr>
              <a:spcBef>
                <a:spcPts val="1800"/>
              </a:spcBef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Porovnajte to s metódou </a:t>
            </a:r>
            <a:r>
              <a:rPr lang="sk-SK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imresize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ktorú poskytuje priamo MATLAB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sz="4000" dirty="0"/>
          </a:p>
        </p:txBody>
      </p:sp>
    </p:spTree>
    <p:extLst>
      <p:ext uri="{BB962C8B-B14F-4D97-AF65-F5344CB8AC3E}">
        <p14:creationId xmlns:p14="http://schemas.microsoft.com/office/powerpoint/2010/main" val="211964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Bilineárna interpolácia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628800"/>
                <a:ext cx="9144000" cy="4695800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Nová hodnota zo 4 susedov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 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sk-SK" sz="3600" dirty="0" smtClean="0">
                    <a:latin typeface="+mj-lt"/>
                  </a:rPr>
                  <a:t>: za predpokladu, 			    že tí majú súradnice: 				        (0,0), (0,1), (1,0), (1,1)</a:t>
                </a:r>
              </a:p>
              <a:p>
                <a:pPr>
                  <a:spcBef>
                    <a:spcPts val="1800"/>
                  </a:spcBef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endParaRPr lang="sk-SK" sz="36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0,0</m:t>
                          </m:r>
                        </m:e>
                      </m:d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sk-SK" sz="3600" b="0" dirty="0" smtClean="0">
                  <a:latin typeface="+mj-lt"/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1,0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sk-SK" sz="36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0,1</m:t>
                          </m:r>
                        </m:e>
                      </m:d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sk-SK" sz="36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1,1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sk-SK" sz="3600" b="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28800"/>
                <a:ext cx="9144000" cy="4695800"/>
              </a:xfrm>
              <a:blipFill rotWithShape="0">
                <a:blip r:embed="rId2"/>
                <a:stretch>
                  <a:fillRect t="-285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694817"/>
            <a:ext cx="2875383" cy="402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5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Bilineárna interpolácia </a:t>
            </a:r>
            <a:r>
              <a:rPr lang="en-GB" sz="5400" dirty="0"/>
              <a:t>2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695800"/>
          </a:xfrm>
        </p:spPr>
        <p:txBody>
          <a:bodyPr>
            <a:normAutofit/>
          </a:bodyPr>
          <a:lstStyle/>
          <a:p>
            <a:endParaRPr lang="sk-SK" sz="2800" b="0" dirty="0" smtClean="0">
              <a:latin typeface="+mj-lt"/>
            </a:endParaRPr>
          </a:p>
          <a:p>
            <a:pPr marL="0" indent="0">
              <a:buNone/>
            </a:pPr>
            <a:endParaRPr lang="sk-SK" sz="2800" dirty="0" smtClean="0">
              <a:latin typeface="+mj-lt"/>
            </a:endParaRPr>
          </a:p>
          <a:p>
            <a:pPr marL="0" indent="0">
              <a:buNone/>
            </a:pPr>
            <a:endParaRPr lang="sk-SK" sz="28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8" y="1031408"/>
            <a:ext cx="9144000" cy="569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3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Zväčšenie a zmenšenie obrazu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2016/2017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7"/>
            <a:ext cx="9144000" cy="5380707"/>
          </a:xfrm>
        </p:spPr>
        <p:txBody>
          <a:bodyPr>
            <a:normAutofit/>
          </a:bodyPr>
          <a:lstStyle/>
          <a:p>
            <a:r>
              <a:rPr lang="sk-SK" sz="4000" dirty="0">
                <a:latin typeface="+mj-lt"/>
              </a:rPr>
              <a:t>P</a:t>
            </a:r>
            <a:r>
              <a:rPr lang="sk-SK" sz="4000" dirty="0" smtClean="0">
                <a:latin typeface="+mj-lt"/>
              </a:rPr>
              <a:t>oužite priložený obraz:</a:t>
            </a:r>
          </a:p>
          <a:p>
            <a:r>
              <a:rPr lang="sk-SK" sz="4000" dirty="0" smtClean="0">
                <a:latin typeface="+mj-lt"/>
              </a:rPr>
              <a:t>Zmenšite ho faktorom 10 a potom ho zväčšite na pôvodnú veľkosť                    cez najbližšieho suseda a cez       </a:t>
            </a:r>
            <a:r>
              <a:rPr lang="sk-SK" sz="4000" dirty="0" err="1" smtClean="0">
                <a:latin typeface="+mj-lt"/>
              </a:rPr>
              <a:t>bilineárnu</a:t>
            </a:r>
            <a:r>
              <a:rPr lang="sk-SK" sz="4000" dirty="0" smtClean="0">
                <a:latin typeface="+mj-lt"/>
              </a:rPr>
              <a:t> interpoláciu</a:t>
            </a:r>
          </a:p>
          <a:p>
            <a:r>
              <a:rPr lang="sk-SK" sz="4000" dirty="0" smtClean="0">
                <a:latin typeface="+mj-lt"/>
              </a:rPr>
              <a:t>Výsledky porovnajte:</a:t>
            </a:r>
            <a:endParaRPr lang="sk-SK" sz="4000" dirty="0">
              <a:latin typeface="+mj-lt"/>
            </a:endParaRPr>
          </a:p>
        </p:txBody>
      </p:sp>
      <p:pic>
        <p:nvPicPr>
          <p:cNvPr id="9" name="Obrázok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663916"/>
            <a:ext cx="2921297" cy="378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39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1143</TotalTime>
  <Words>709</Words>
  <Application>Microsoft Office PowerPoint</Application>
  <PresentationFormat>Prezentácia na obrazovke (4:3)</PresentationFormat>
  <Paragraphs>115</Paragraphs>
  <Slides>17</Slides>
  <Notes>3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3" baseType="lpstr">
      <vt:lpstr>Calibri</vt:lpstr>
      <vt:lpstr>Cambria Math</vt:lpstr>
      <vt:lpstr>Constantia</vt:lpstr>
      <vt:lpstr>Courier New</vt:lpstr>
      <vt:lpstr>Wingdings 2</vt:lpstr>
      <vt:lpstr>Flow</vt:lpstr>
      <vt:lpstr>Základy počítačovej grafiky  a spracovania obrazu</vt:lpstr>
      <vt:lpstr>Výpočet histogramu</vt:lpstr>
      <vt:lpstr>Zobrazenie histogramu</vt:lpstr>
      <vt:lpstr>Vypočítajte histogram Vášho obrazu</vt:lpstr>
      <vt:lpstr>Zašumenie obrazu </vt:lpstr>
      <vt:lpstr>Gaussovský šum</vt:lpstr>
      <vt:lpstr>Gaussovský šum 2</vt:lpstr>
      <vt:lpstr>Gaussovský šum 3</vt:lpstr>
      <vt:lpstr>Čierno-biely impulzný šum</vt:lpstr>
      <vt:lpstr>Čierno-biely impulzný šum II</vt:lpstr>
      <vt:lpstr>Čierno-biely impulzný šum III</vt:lpstr>
      <vt:lpstr>Zväčšovanie a zmenšovanie obrazu</vt:lpstr>
      <vt:lpstr>Zväčšovanie- najbližší sused</vt:lpstr>
      <vt:lpstr>Zväčšovanie- najbližší sused II</vt:lpstr>
      <vt:lpstr>Bilineárna interpolácia</vt:lpstr>
      <vt:lpstr>Bilineárna interpolácia 2</vt:lpstr>
      <vt:lpstr>Zväčšenie a zmenšenie obrazu II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92</cp:revision>
  <dcterms:created xsi:type="dcterms:W3CDTF">2015-07-27T05:27:08Z</dcterms:created>
  <dcterms:modified xsi:type="dcterms:W3CDTF">2019-09-26T12:04:13Z</dcterms:modified>
</cp:coreProperties>
</file>