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9"/>
  </p:notesMasterIdLst>
  <p:sldIdLst>
    <p:sldId id="256" r:id="rId2"/>
    <p:sldId id="285" r:id="rId3"/>
    <p:sldId id="286" r:id="rId4"/>
    <p:sldId id="287" r:id="rId5"/>
    <p:sldId id="288" r:id="rId6"/>
    <p:sldId id="289" r:id="rId7"/>
    <p:sldId id="29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0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5DDC-79F5-4DB3-9784-CF3B965346C8}" type="datetime1">
              <a:rPr lang="en-US" smtClean="0"/>
              <a:t>10/20/2019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AC0A81F1-79CE-4B99-B008-D2711566309F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B56F-023D-4A95-80AC-F99D12FE09BD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5CE0-0110-43A2-A002-71330217E033}" type="datetime1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DA2BA-CCAD-4C2A-8C01-A9FEC596CE55}" type="datetime1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0F49-AFF0-4D86-A720-FA43F58B6FCB}" type="datetime1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CF942-DB42-4144-A8E8-36B406D65763}" type="datetime1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47C40-756B-41E8-ADBE-2A976236B1B5}" type="datetime1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B015-C027-4247-A7F7-5EB50CCDAA9F}" type="datetime1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0650-BE16-455D-B752-BBD39B34FEB5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7D5-342D-4C99-93D4-338D2FB94582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7F8BA5-7B5F-45AA-A4D6-708FAD788F89}" type="datetime1">
              <a:rPr lang="en-US" smtClean="0"/>
              <a:t>10/20/2019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5600" dirty="0" smtClean="0"/>
              <a:t>Prahovanie obrazu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Globálne prahovanie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7"/>
                <a:ext cx="9144000" cy="53807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1. Vyber počiatočnú hodnotu prahu </a:t>
                </a:r>
                <a:r>
                  <a:rPr lang="sk-SK" sz="36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2. Segmentuj obraz globálnym </a:t>
                </a:r>
                <a:r>
                  <a:rPr lang="sk-SK" sz="36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prahovaním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na dve oblasti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3. Vypočítaj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strednú hodnotu jasu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pre zodpovedajúce oblasti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4. Vypočítaj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nový prah ako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Opakuj kroky 2 až 4, až kým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𝑧𝑚𝑒𝑛𝑎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&lt;∆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7"/>
                <a:ext cx="9144000" cy="5380707"/>
              </a:xfrm>
              <a:blipFill rotWithShape="0">
                <a:blip r:embed="rId2"/>
                <a:stretch>
                  <a:fillRect l="-1533" t="-1812" r="-3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25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Globálne prahovanie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7"/>
                <a:ext cx="9144000" cy="53807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Počiatočnú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hodnotu prahu </a:t>
                </a:r>
                <a:r>
                  <a:rPr lang="sk-SK" sz="36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stanovíme ako priemernú hodnotu jasu v obraze (vážený priemer, kde váhy sú početnosti z histogramu)</a:t>
                </a:r>
              </a:p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𝑇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=1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256</m:t>
                        </m:r>
                      </m:sup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.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e>
                    </m:nary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Podobne počítame priemernú hodnotu jasu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pre zodpovedajúce oblasti </a:t>
                </a:r>
              </a:p>
              <a:p>
                <a:pPr>
                  <a:spcBef>
                    <a:spcPts val="1800"/>
                  </a:spcBef>
                </a:pPr>
                <a:endParaRPr lang="sk-SK" sz="4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4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4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7"/>
                <a:ext cx="9144000" cy="5380707"/>
              </a:xfrm>
              <a:blipFill rotWithShape="0">
                <a:blip r:embed="rId2"/>
                <a:stretch>
                  <a:fillRect l="-1533" t="-181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31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Globálne prahovanie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7"/>
                <a:ext cx="9144000" cy="53807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sup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.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h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sup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h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256</m:t>
                            </m:r>
                          </m:sup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.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h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256</m:t>
                            </m:r>
                          </m:sup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h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Veľkosť parametra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má vplyv na rýchlosť, čím väčšia je jeho hodnota, tým skôr algoritmus skončí 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Vyskúšajte aspoň dve hodnoty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endParaRPr lang="sk-SK" sz="4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4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4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7"/>
                <a:ext cx="9144000" cy="5380707"/>
              </a:xfrm>
              <a:blipFill rotWithShape="0">
                <a:blip r:embed="rId2"/>
                <a:stretch>
                  <a:fillRect l="-15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86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Optimálne prahovanie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7"/>
                <a:ext cx="9144000" cy="53807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Otsu</a:t>
                </a:r>
                <a:r>
                  <a:rPr lang="sk-SK" sz="3600" b="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b="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algoritmus – namiesto minimalizácie vnútrotriedneho rozptylu budeme počítať maximalizáciu medzitriedneho rozptylu</a:t>
                </a:r>
                <a:endParaRPr lang="sk-SK" sz="3600" b="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k-SK" sz="36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k-SK" sz="36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kde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/>
                  <a:t>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sú pravdepodobnosti tried </a:t>
                </a:r>
                <a:r>
                  <a:rPr lang="sk-SK" sz="36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odde-lených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prahom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sú stredné hodnoty triedy</a:t>
                </a:r>
                <a:endParaRPr lang="sk-SK" sz="3600" dirty="0"/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7"/>
                <a:ext cx="9144000" cy="5380707"/>
              </a:xfrm>
              <a:blipFill rotWithShape="0">
                <a:blip r:embed="rId2"/>
                <a:stretch>
                  <a:fillRect l="-2000" t="-181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194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Optimálne prahovanie III</a:t>
            </a:r>
            <a:endParaRPr lang="sk-SK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Pravdepodobnosť </a:t>
                </a:r>
                <a:r>
                  <a:rPr lang="sk-SK" sz="3600" dirty="0" smtClean="0">
                    <a:latin typeface="+mj-lt"/>
                  </a:rPr>
                  <a:t>triedy sa počíta z relatívneho histogramu jasových úrovni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sk-SK" sz="36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Stredné hodnoty sú definované ako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sk-SK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𝑖𝑝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sk-SK" sz="3600" dirty="0"/>
                  <a:t> 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sk-SK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𝑖𝑝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sk-SK" sz="3600" dirty="0"/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sk-SK" sz="3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sk-SK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𝑖𝑝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endParaRPr lang="sk-SK" sz="4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  <a:blipFill rotWithShape="0">
                <a:blip r:embed="rId2"/>
                <a:stretch>
                  <a:fillRect l="-1533" t="-186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4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Optimálne prahovanie V</a:t>
            </a:r>
            <a:endParaRPr lang="sk-SK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</a:t>
                </a:r>
                <a:r>
                  <a:rPr lang="sk-SK" sz="3600" dirty="0" smtClean="0">
                    <a:latin typeface="+mj-lt"/>
                  </a:rPr>
                  <a:t>platí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Základný vzťah pre medzitriedny rozptyl počítame pre všetky </a:t>
                </a:r>
                <a:r>
                  <a:rPr lang="sk-SK" sz="3600" i="1" dirty="0" smtClean="0">
                    <a:latin typeface="+mj-lt"/>
                  </a:rPr>
                  <a:t>t</a:t>
                </a:r>
                <a:r>
                  <a:rPr lang="sk-SK" sz="3600" dirty="0" smtClean="0">
                    <a:latin typeface="+mj-lt"/>
                  </a:rPr>
                  <a:t> od 1 do 254 a pamätáme si maximálnu hodnotu rozptylu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Prah, ktorý zodpovedá tejto hodnote, je prah pre optimálne prahovanie</a:t>
                </a:r>
                <a:endParaRPr lang="sk-SK" sz="36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  <a:blipFill rotWithShape="0">
                <a:blip r:embed="rId3"/>
                <a:stretch>
                  <a:fillRect l="-1533" t="-186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6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1300</TotalTime>
  <Words>143</Words>
  <Application>Microsoft Office PowerPoint</Application>
  <PresentationFormat>Prezentácia na obrazovke (4:3)</PresentationFormat>
  <Paragraphs>51</Paragraphs>
  <Slides>7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Calibri</vt:lpstr>
      <vt:lpstr>Cambria Math</vt:lpstr>
      <vt:lpstr>Constantia</vt:lpstr>
      <vt:lpstr>Wingdings 2</vt:lpstr>
      <vt:lpstr>Flow</vt:lpstr>
      <vt:lpstr>Základy počítačovej grafiky  a spracovania obrazu</vt:lpstr>
      <vt:lpstr>Globálne prahovanie</vt:lpstr>
      <vt:lpstr>Globálne prahovanie II</vt:lpstr>
      <vt:lpstr>Globálne prahovanie III</vt:lpstr>
      <vt:lpstr>Optimálne prahovanie</vt:lpstr>
      <vt:lpstr>Optimálne prahovanie III</vt:lpstr>
      <vt:lpstr>Optimálne prahovanie 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104</cp:revision>
  <dcterms:created xsi:type="dcterms:W3CDTF">2015-07-27T05:27:08Z</dcterms:created>
  <dcterms:modified xsi:type="dcterms:W3CDTF">2019-10-20T20:56:02Z</dcterms:modified>
</cp:coreProperties>
</file>