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tiff" ContentType="image/tiff"/>
  <Default Extension="tif" ContentType="image/tif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4068" r:id="rId1"/>
  </p:sldMasterIdLst>
  <p:notesMasterIdLst>
    <p:notesMasterId r:id="rId9"/>
  </p:notesMasterIdLst>
  <p:sldIdLst>
    <p:sldId id="256" r:id="rId2"/>
    <p:sldId id="273" r:id="rId3"/>
    <p:sldId id="290" r:id="rId4"/>
    <p:sldId id="291" r:id="rId5"/>
    <p:sldId id="292" r:id="rId6"/>
    <p:sldId id="289" r:id="rId7"/>
    <p:sldId id="293" r:id="rId8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6" d="100"/>
          <a:sy n="106" d="100"/>
        </p:scale>
        <p:origin x="1158" y="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D572C-8222-4596-9159-A7119AF16E5B}" type="datetimeFigureOut">
              <a:rPr lang="en-US" smtClean="0"/>
              <a:t>10/6/2019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41A7867-3418-4C4A-A2CA-28E429ED424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0615834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41A7867-3418-4C4A-A2CA-28E429ED4242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8691055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obrazu snímky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oznámo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4" name="Zástupný symbol čísla snímky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41A7867-3418-4C4A-A2CA-28E429ED4242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3527357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E5FF20-F3D4-4520-B11A-6DECC4C4E82C}" type="datetime1">
              <a:rPr lang="en-US" smtClean="0"/>
              <a:t>10/6/2019</a:t>
            </a:fld>
            <a:endParaRPr lang="en-US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Základy počítačovej grafiky a spracovanie obrazu 2019/2020</a:t>
            </a:r>
            <a:endParaRPr lang="en-US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1378496" cy="365125"/>
          </a:xfrm>
        </p:spPr>
        <p:txBody>
          <a:bodyPr/>
          <a:lstStyle/>
          <a:p>
            <a:fld id="{9C99030A-E814-42CB-9EA8-4D0B17430E7E}" type="datetime1">
              <a:rPr lang="en-US" smtClean="0"/>
              <a:t>10/6/2019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907704" y="6356350"/>
            <a:ext cx="5832648" cy="365125"/>
          </a:xfrm>
        </p:spPr>
        <p:txBody>
          <a:bodyPr/>
          <a:lstStyle>
            <a:lvl1pPr>
              <a:defRPr>
                <a:solidFill>
                  <a:schemeClr val="accent1">
                    <a:lumMod val="40000"/>
                    <a:lumOff val="60000"/>
                  </a:schemeClr>
                </a:solidFill>
              </a:defRPr>
            </a:lvl1pPr>
          </a:lstStyle>
          <a:p>
            <a:r>
              <a:rPr lang="pl-PL" smtClean="0"/>
              <a:t>Základy počítačovej grafiky a spracovanie obrazu 2019/2020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B865B7-303A-4A06-8CA0-C0B64C6F5799}" type="datetime1">
              <a:rPr lang="en-US" smtClean="0"/>
              <a:t>10/6/2019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Základy počítačovej grafiky a spracovanie obrazu 2019/2020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F3D748-13AF-44DD-A019-FB903D37DCE6}" type="datetime1">
              <a:rPr lang="en-US" smtClean="0"/>
              <a:t>10/6/2019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Základy počítačovej grafiky a spracovanie obrazu 2019/2020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E17E89-EDE5-4198-9950-00D5E3B9CBA4}" type="datetime1">
              <a:rPr lang="en-US" smtClean="0"/>
              <a:t>10/6/2019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Základy počítačovej grafiky a spracovanie obrazu 2019/2020</a:t>
            </a: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543FA2-CA46-479D-9B0A-31434A7BCF86}" type="datetime1">
              <a:rPr lang="en-US" smtClean="0"/>
              <a:t>10/6/2019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Základy počítačovej grafiky a spracovanie obrazu 2019/2020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672E1D-0144-4258-ABBD-4C8D4A49C51D}" type="datetime1">
              <a:rPr lang="en-US" smtClean="0"/>
              <a:t>10/6/2019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Základy počítačovej grafiky a spracovanie obrazu 2019/2020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AC3658-914A-4DA3-B059-0897BA8C2051}" type="datetime1">
              <a:rPr lang="en-US" smtClean="0"/>
              <a:t>10/6/2019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Základy počítačovej grafiky a spracovanie obrazu 2019/2020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nip and Round Single Corner Rectangle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ight Triangle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77F7FD-FA60-4594-8DDB-B01804BAB924}" type="datetime1">
              <a:rPr lang="en-US" smtClean="0"/>
              <a:t>10/6/2019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Základy počítačovej grafiky a spracovanie obrazu 2019/2020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8F5355A1-A99B-4AF7-9F77-B54BF9396FED}" type="slidenum">
              <a:rPr lang="en-US" smtClean="0"/>
              <a:t>‹#›</a:t>
            </a:fld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10" name="Freeform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Freeform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E47C5A-E0F2-4474-BD38-949DFF7AB8FA}" type="datetime1">
              <a:rPr lang="en-US" smtClean="0"/>
              <a:t>10/6/2019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Základy počítačovej grafiky a spracovanie obrazu 2019/2020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3F7F74-D2A8-4DA4-B872-6B3B69693775}" type="datetime1">
              <a:rPr lang="en-US" smtClean="0"/>
              <a:t>10/6/2019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Základy počítačovej grafiky a spracovanie obrazu 2019/2020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1738536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150EB312-8D45-4325-A486-9140F0A13F92}" type="datetime1">
              <a:rPr lang="en-US" smtClean="0"/>
              <a:t>10/6/2019</a:t>
            </a:fld>
            <a:endParaRPr lang="en-US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2267744" y="6356350"/>
            <a:ext cx="5544616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600">
                <a:solidFill>
                  <a:schemeClr val="accent1">
                    <a:lumMod val="40000"/>
                    <a:lumOff val="60000"/>
                  </a:schemeClr>
                </a:solidFill>
              </a:defRPr>
            </a:lvl1pPr>
          </a:lstStyle>
          <a:p>
            <a:r>
              <a:rPr lang="pl-PL" smtClean="0"/>
              <a:t>Základy počítačovej grafiky a spracovanie obrazu 2019/2020</a:t>
            </a:r>
            <a:endParaRPr lang="en-US" dirty="0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28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8F5355A1-A99B-4AF7-9F77-B54BF9396FED}" type="slidenum">
              <a:rPr lang="en-US" smtClean="0"/>
              <a:pPr/>
              <a:t>‹#›</a:t>
            </a:fld>
            <a:endParaRPr lang="en-US" dirty="0"/>
          </a:p>
        </p:txBody>
      </p:sp>
      <p:grpSp>
        <p:nvGrpSpPr>
          <p:cNvPr id="2" name="Group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Freeform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Freeform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4069" r:id="rId1"/>
    <p:sldLayoutId id="2147484070" r:id="rId2"/>
    <p:sldLayoutId id="2147484071" r:id="rId3"/>
    <p:sldLayoutId id="2147484072" r:id="rId4"/>
    <p:sldLayoutId id="2147484073" r:id="rId5"/>
    <p:sldLayoutId id="2147484074" r:id="rId6"/>
    <p:sldLayoutId id="2147484075" r:id="rId7"/>
    <p:sldLayoutId id="2147484076" r:id="rId8"/>
    <p:sldLayoutId id="2147484077" r:id="rId9"/>
    <p:sldLayoutId id="2147484078" r:id="rId10"/>
    <p:sldLayoutId id="2147484079" r:id="rId11"/>
  </p:sldLayoutIdLst>
  <p:hf hdr="0" dt="0"/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tiff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tif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tiff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tiff"/><Relationship Id="rId2" Type="http://schemas.openxmlformats.org/officeDocument/2006/relationships/image" Target="../media/image5.tiff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1371600"/>
            <a:ext cx="9144000" cy="1828800"/>
          </a:xfrm>
        </p:spPr>
        <p:txBody>
          <a:bodyPr>
            <a:normAutofit/>
          </a:bodyPr>
          <a:lstStyle/>
          <a:p>
            <a:pPr algn="ctr"/>
            <a:r>
              <a:rPr lang="sk-SK" dirty="0" smtClean="0"/>
              <a:t>Základy počítačovej grafiky </a:t>
            </a:r>
            <a:br>
              <a:rPr lang="sk-SK" dirty="0" smtClean="0"/>
            </a:br>
            <a:r>
              <a:rPr lang="sk-SK" dirty="0" smtClean="0"/>
              <a:t>a spracovania obrazu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44652" y="3068960"/>
            <a:ext cx="7854696" cy="1928656"/>
          </a:xfrm>
        </p:spPr>
        <p:txBody>
          <a:bodyPr>
            <a:normAutofit/>
          </a:bodyPr>
          <a:lstStyle/>
          <a:p>
            <a:endParaRPr lang="sk-SK" sz="4400" dirty="0" smtClean="0"/>
          </a:p>
          <a:p>
            <a:pPr algn="ctr"/>
            <a:r>
              <a:rPr lang="sk-SK" sz="5600" dirty="0" smtClean="0"/>
              <a:t>Projekty na záver</a:t>
            </a:r>
          </a:p>
          <a:p>
            <a:pPr algn="ctr"/>
            <a:endParaRPr lang="sk-SK" sz="4400" dirty="0" smtClean="0"/>
          </a:p>
          <a:p>
            <a:endParaRPr lang="sk-SK" sz="3200" dirty="0" smtClean="0"/>
          </a:p>
          <a:p>
            <a:endParaRPr lang="en-US" sz="3200" dirty="0"/>
          </a:p>
        </p:txBody>
      </p:sp>
      <p:sp>
        <p:nvSpPr>
          <p:cNvPr id="4" name="Subtitle 2"/>
          <p:cNvSpPr txBox="1">
            <a:spLocks/>
          </p:cNvSpPr>
          <p:nvPr/>
        </p:nvSpPr>
        <p:spPr>
          <a:xfrm>
            <a:off x="539552" y="5420816"/>
            <a:ext cx="7854696" cy="1248544"/>
          </a:xfrm>
          <a:prstGeom prst="rect">
            <a:avLst/>
          </a:prstGeom>
        </p:spPr>
        <p:txBody>
          <a:bodyPr vert="horz" lIns="0" rIns="18288">
            <a:normAutofit lnSpcReduction="10000"/>
          </a:bodyPr>
          <a:lstStyle/>
          <a:p>
            <a:pPr marL="0" marR="45720" lvl="0" indent="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95000"/>
              <a:buFont typeface="Wingdings 2"/>
              <a:buNone/>
              <a:tabLst/>
              <a:defRPr/>
            </a:pPr>
            <a:r>
              <a:rPr kumimoji="0" lang="sk-SK" sz="3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</a:rPr>
              <a:t>Doc. RNDr. Milan Ftáčnik, CSc.</a:t>
            </a:r>
          </a:p>
          <a:p>
            <a:pPr marL="0" marR="45720" lvl="0" indent="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95000"/>
              <a:buFont typeface="Wingdings 2"/>
              <a:buNone/>
              <a:tabLst/>
              <a:defRPr/>
            </a:pPr>
            <a:r>
              <a:rPr lang="sk-SK" sz="3600" dirty="0" smtClean="0"/>
              <a:t>.</a:t>
            </a:r>
            <a:endParaRPr kumimoji="0" lang="sk-SK" sz="36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</a:endParaRPr>
          </a:p>
          <a:p>
            <a:pPr marL="0" marR="45720" lvl="0" indent="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95000"/>
              <a:buFont typeface="Wingdings 2"/>
              <a:buNone/>
              <a:tabLst/>
              <a:defRPr/>
            </a:pP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0" y="188640"/>
            <a:ext cx="9144000" cy="864096"/>
          </a:xfrm>
        </p:spPr>
        <p:txBody>
          <a:bodyPr>
            <a:normAutofit fontScale="90000"/>
          </a:bodyPr>
          <a:lstStyle/>
          <a:p>
            <a:pPr algn="ctr"/>
            <a:r>
              <a:rPr lang="sk-SK" sz="5400" dirty="0" smtClean="0"/>
              <a:t>Projekty SO na uzavretie semestra</a:t>
            </a:r>
            <a:endParaRPr lang="sk-SK" sz="5400" dirty="0"/>
          </a:p>
        </p:txBody>
      </p:sp>
      <p:sp>
        <p:nvSpPr>
          <p:cNvPr id="4" name="Zástupný symbol päty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Základy počítačovej grafiky a spracovanie obrazu 2019/2020</a:t>
            </a:r>
            <a:endParaRPr lang="en-US" dirty="0"/>
          </a:p>
        </p:txBody>
      </p:sp>
      <p:sp>
        <p:nvSpPr>
          <p:cNvPr id="5" name="Zástupný symbol čísla snímky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t>2</a:t>
            </a:fld>
            <a:endParaRPr lang="en-US"/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>
          <a:xfrm>
            <a:off x="0" y="1340767"/>
            <a:ext cx="9144000" cy="5380707"/>
          </a:xfrm>
        </p:spPr>
        <p:txBody>
          <a:bodyPr>
            <a:normAutofit/>
          </a:bodyPr>
          <a:lstStyle/>
          <a:p>
            <a:r>
              <a:rPr lang="sk-SK" sz="4000" dirty="0" smtClean="0">
                <a:latin typeface="+mj-lt"/>
              </a:rPr>
              <a:t>Príklad 1 – Ostrenie obrazu</a:t>
            </a:r>
          </a:p>
          <a:p>
            <a:r>
              <a:rPr lang="sk-SK" sz="4000" dirty="0" smtClean="0">
                <a:latin typeface="+mj-lt"/>
              </a:rPr>
              <a:t>Príklad 2 – </a:t>
            </a:r>
            <a:r>
              <a:rPr lang="sk-SK" sz="4000" dirty="0" err="1" smtClean="0">
                <a:latin typeface="+mj-lt"/>
              </a:rPr>
              <a:t>Mediánová</a:t>
            </a:r>
            <a:r>
              <a:rPr lang="sk-SK" sz="4000" dirty="0" smtClean="0">
                <a:latin typeface="+mj-lt"/>
              </a:rPr>
              <a:t> filtrácia</a:t>
            </a:r>
          </a:p>
          <a:p>
            <a:r>
              <a:rPr lang="sk-SK" sz="4000" dirty="0" smtClean="0">
                <a:latin typeface="+mj-lt"/>
              </a:rPr>
              <a:t>Príklad 3 – </a:t>
            </a:r>
            <a:r>
              <a:rPr lang="sk-SK" sz="4000" dirty="0" smtClean="0">
                <a:latin typeface="+mj-lt"/>
              </a:rPr>
              <a:t>Segmentácia</a:t>
            </a:r>
            <a:endParaRPr lang="sk-SK" sz="4000" dirty="0" smtClean="0">
              <a:latin typeface="+mj-lt"/>
            </a:endParaRPr>
          </a:p>
          <a:p>
            <a:r>
              <a:rPr lang="sk-SK" sz="4000" dirty="0" smtClean="0">
                <a:latin typeface="+mj-lt"/>
              </a:rPr>
              <a:t>Príklad </a:t>
            </a:r>
            <a:r>
              <a:rPr lang="sk-SK" sz="4000" dirty="0">
                <a:latin typeface="+mj-lt"/>
              </a:rPr>
              <a:t>4</a:t>
            </a:r>
            <a:r>
              <a:rPr lang="sk-SK" sz="4000" dirty="0" smtClean="0">
                <a:latin typeface="+mj-lt"/>
              </a:rPr>
              <a:t> – </a:t>
            </a:r>
            <a:r>
              <a:rPr lang="sk-SK" sz="4000" dirty="0" smtClean="0">
                <a:latin typeface="+mj-lt"/>
              </a:rPr>
              <a:t>Segmentácia </a:t>
            </a:r>
            <a:r>
              <a:rPr lang="sk-SK" sz="4000" dirty="0" err="1" smtClean="0">
                <a:latin typeface="+mj-lt"/>
              </a:rPr>
              <a:t>prahovaním</a:t>
            </a:r>
            <a:endParaRPr lang="sk-SK" sz="4000" dirty="0" smtClean="0">
              <a:latin typeface="+mj-lt"/>
            </a:endParaRPr>
          </a:p>
          <a:p>
            <a:r>
              <a:rPr lang="sk-SK" sz="4000" dirty="0" smtClean="0">
                <a:latin typeface="+mj-lt"/>
              </a:rPr>
              <a:t>Za každý projekt je hodnotenie 5 bodov, čiže spolu 20 za SO</a:t>
            </a:r>
            <a:endParaRPr lang="sk-SK" sz="4000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2593570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0" y="188640"/>
            <a:ext cx="9144000" cy="864096"/>
          </a:xfrm>
        </p:spPr>
        <p:txBody>
          <a:bodyPr>
            <a:normAutofit fontScale="90000"/>
          </a:bodyPr>
          <a:lstStyle/>
          <a:p>
            <a:pPr algn="ctr"/>
            <a:r>
              <a:rPr lang="sk-SK" sz="5400" dirty="0" smtClean="0"/>
              <a:t>Projekty SO na uzavretie semestra II</a:t>
            </a:r>
            <a:endParaRPr lang="sk-SK" sz="5400" dirty="0"/>
          </a:p>
        </p:txBody>
      </p:sp>
      <p:sp>
        <p:nvSpPr>
          <p:cNvPr id="4" name="Zástupný symbol päty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Základy počítačovej grafiky a spracovanie obrazu 2019/2020</a:t>
            </a:r>
            <a:endParaRPr lang="en-US" dirty="0"/>
          </a:p>
        </p:txBody>
      </p:sp>
      <p:sp>
        <p:nvSpPr>
          <p:cNvPr id="5" name="Zástupný symbol čísla snímky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t>3</a:t>
            </a:fld>
            <a:endParaRPr lang="en-US"/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>
          <a:xfrm>
            <a:off x="0" y="1340767"/>
            <a:ext cx="9144000" cy="5380707"/>
          </a:xfrm>
        </p:spPr>
        <p:txBody>
          <a:bodyPr>
            <a:normAutofit/>
          </a:bodyPr>
          <a:lstStyle/>
          <a:p>
            <a:r>
              <a:rPr lang="sk-SK" sz="4000" dirty="0" smtClean="0">
                <a:latin typeface="+mj-lt"/>
              </a:rPr>
              <a:t>Každý projekt má štruktúru:</a:t>
            </a:r>
          </a:p>
          <a:p>
            <a:pPr lvl="1"/>
            <a:r>
              <a:rPr lang="sk-SK" sz="3800" dirty="0">
                <a:latin typeface="+mj-lt"/>
              </a:rPr>
              <a:t>V</a:t>
            </a:r>
            <a:r>
              <a:rPr lang="sk-SK" sz="3800" dirty="0" smtClean="0">
                <a:latin typeface="+mj-lt"/>
              </a:rPr>
              <a:t>stupný obraz, vstupné obrazy</a:t>
            </a:r>
          </a:p>
          <a:p>
            <a:pPr lvl="1"/>
            <a:r>
              <a:rPr lang="sk-SK" sz="3800" dirty="0" smtClean="0">
                <a:latin typeface="+mj-lt"/>
              </a:rPr>
              <a:t>Popis parametrov, ktoré ste zvolili</a:t>
            </a:r>
          </a:p>
          <a:p>
            <a:pPr lvl="1"/>
            <a:r>
              <a:rPr lang="sk-SK" sz="3800" dirty="0" smtClean="0">
                <a:latin typeface="+mj-lt"/>
              </a:rPr>
              <a:t>Výstupný obraz, výstupné obrazy</a:t>
            </a:r>
          </a:p>
          <a:p>
            <a:pPr lvl="1"/>
            <a:r>
              <a:rPr lang="sk-SK" sz="3800" dirty="0" smtClean="0">
                <a:latin typeface="+mj-lt"/>
              </a:rPr>
              <a:t>Zdôvodnenie, prečo výstup je taký aký je</a:t>
            </a:r>
          </a:p>
          <a:p>
            <a:pPr lvl="1"/>
            <a:r>
              <a:rPr lang="sk-SK" sz="3800" dirty="0" smtClean="0">
                <a:latin typeface="+mj-lt"/>
              </a:rPr>
              <a:t>Priložený program v </a:t>
            </a:r>
            <a:r>
              <a:rPr lang="sk-SK" sz="3800" dirty="0" err="1" smtClean="0">
                <a:latin typeface="+mj-lt"/>
              </a:rPr>
              <a:t>MATLABe</a:t>
            </a:r>
            <a:endParaRPr lang="sk-SK" sz="3800" dirty="0" smtClean="0">
              <a:latin typeface="+mj-lt"/>
            </a:endParaRPr>
          </a:p>
          <a:p>
            <a:r>
              <a:rPr lang="sk-SK" sz="4000" dirty="0" smtClean="0">
                <a:solidFill>
                  <a:srgbClr val="C00000"/>
                </a:solidFill>
                <a:latin typeface="+mj-lt"/>
              </a:rPr>
              <a:t>Termín je </a:t>
            </a:r>
            <a:r>
              <a:rPr lang="sk-SK" sz="4000" smtClean="0">
                <a:solidFill>
                  <a:srgbClr val="C00000"/>
                </a:solidFill>
                <a:latin typeface="+mj-lt"/>
              </a:rPr>
              <a:t>do </a:t>
            </a:r>
            <a:r>
              <a:rPr lang="sk-SK" sz="4000" smtClean="0">
                <a:solidFill>
                  <a:srgbClr val="C00000"/>
                </a:solidFill>
                <a:latin typeface="+mj-lt"/>
              </a:rPr>
              <a:t>20.12</a:t>
            </a:r>
            <a:r>
              <a:rPr lang="sk-SK" sz="4000" dirty="0" smtClean="0">
                <a:solidFill>
                  <a:srgbClr val="C00000"/>
                </a:solidFill>
                <a:latin typeface="+mj-lt"/>
              </a:rPr>
              <a:t>. do 14.00</a:t>
            </a:r>
            <a:endParaRPr lang="sk-SK" sz="4000" dirty="0">
              <a:solidFill>
                <a:srgbClr val="C00000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9334900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628650" y="332657"/>
            <a:ext cx="7886700" cy="1080120"/>
          </a:xfrm>
        </p:spPr>
        <p:txBody>
          <a:bodyPr>
            <a:normAutofit/>
          </a:bodyPr>
          <a:lstStyle/>
          <a:p>
            <a:pPr algn="ctr"/>
            <a:r>
              <a:rPr lang="sk-SK" sz="4400" dirty="0">
                <a:solidFill>
                  <a:schemeClr val="accent1">
                    <a:lumMod val="50000"/>
                  </a:schemeClr>
                </a:solidFill>
              </a:rPr>
              <a:t>Príklad č. 1 – ostrenie obrazu</a:t>
            </a:r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>
          <a:xfrm>
            <a:off x="0" y="1628800"/>
            <a:ext cx="9144000" cy="4371950"/>
          </a:xfrm>
        </p:spPr>
        <p:txBody>
          <a:bodyPr>
            <a:normAutofit/>
          </a:bodyPr>
          <a:lstStyle/>
          <a:p>
            <a:r>
              <a:rPr lang="en-US" sz="3200" b="1" dirty="0" smtClean="0">
                <a:latin typeface="Calibri" panose="020F0502020204030204" pitchFamily="34" charset="0"/>
                <a:cs typeface="Calibri" panose="020F0502020204030204" pitchFamily="34" charset="0"/>
              </a:rPr>
              <a:t>PROJE</a:t>
            </a:r>
            <a:r>
              <a:rPr lang="sk-SK" sz="3200" b="1" dirty="0" smtClean="0">
                <a:latin typeface="Calibri" panose="020F0502020204030204" pitchFamily="34" charset="0"/>
                <a:cs typeface="Calibri" panose="020F0502020204030204" pitchFamily="34" charset="0"/>
              </a:rPr>
              <a:t>K</a:t>
            </a:r>
            <a:r>
              <a:rPr lang="en-US" sz="3200" b="1" dirty="0" smtClean="0">
                <a:latin typeface="Calibri" panose="020F0502020204030204" pitchFamily="34" charset="0"/>
                <a:cs typeface="Calibri" panose="020F0502020204030204" pitchFamily="34" charset="0"/>
              </a:rPr>
              <a:t>T </a:t>
            </a:r>
            <a:r>
              <a:rPr lang="en-US" sz="3200" b="1" dirty="0">
                <a:latin typeface="Calibri" panose="020F0502020204030204" pitchFamily="34" charset="0"/>
                <a:cs typeface="Calibri" panose="020F0502020204030204" pitchFamily="34" charset="0"/>
              </a:rPr>
              <a:t>03-04   </a:t>
            </a:r>
            <a:r>
              <a:rPr lang="sk-SK" sz="3200" b="1" dirty="0" smtClean="0">
                <a:latin typeface="Calibri" panose="020F0502020204030204" pitchFamily="34" charset="0"/>
                <a:cs typeface="Calibri" panose="020F0502020204030204" pitchFamily="34" charset="0"/>
              </a:rPr>
              <a:t>Ostrenie obrazu s využitím Laplaciánu</a:t>
            </a:r>
            <a:endParaRPr lang="sk-SK" sz="32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en-US" sz="3200" dirty="0">
                <a:latin typeface="Calibri" panose="020F0502020204030204" pitchFamily="34" charset="0"/>
                <a:cs typeface="Calibri" panose="020F0502020204030204" pitchFamily="34" charset="0"/>
              </a:rPr>
              <a:t>(a) </a:t>
            </a:r>
            <a:r>
              <a:rPr lang="sk-SK" sz="3200" dirty="0" smtClean="0">
                <a:latin typeface="Calibri" panose="020F0502020204030204" pitchFamily="34" charset="0"/>
                <a:cs typeface="Calibri" panose="020F0502020204030204" pitchFamily="34" charset="0"/>
              </a:rPr>
              <a:t>Implementujte Laplacián                                        na ostrenie obrazu. </a:t>
            </a:r>
          </a:p>
          <a:p>
            <a:pPr marL="0" indent="0">
              <a:buNone/>
            </a:pPr>
            <a:r>
              <a:rPr lang="sk-SK" sz="3200" dirty="0" smtClean="0">
                <a:latin typeface="Calibri" panose="020F0502020204030204" pitchFamily="34" charset="0"/>
                <a:cs typeface="Calibri" panose="020F0502020204030204" pitchFamily="34" charset="0"/>
              </a:rPr>
              <a:t>   </a:t>
            </a:r>
            <a:r>
              <a:rPr lang="en-US" sz="3200" dirty="0" smtClean="0">
                <a:latin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en-US" sz="3200" dirty="0">
                <a:latin typeface="Calibri" panose="020F0502020204030204" pitchFamily="34" charset="0"/>
                <a:cs typeface="Calibri" panose="020F0502020204030204" pitchFamily="34" charset="0"/>
              </a:rPr>
              <a:t>b) </a:t>
            </a:r>
            <a:r>
              <a:rPr lang="sk-SK" sz="3200" dirty="0" smtClean="0">
                <a:latin typeface="Calibri" panose="020F0502020204030204" pitchFamily="34" charset="0"/>
                <a:cs typeface="Calibri" panose="020F0502020204030204" pitchFamily="34" charset="0"/>
              </a:rPr>
              <a:t>Použite na obrázok vpravo                                                        </a:t>
            </a:r>
          </a:p>
          <a:p>
            <a:pPr marL="0" indent="0">
              <a:buNone/>
            </a:pPr>
            <a:r>
              <a:rPr lang="sk-SK" sz="32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sk-SK" sz="3200" dirty="0" smtClean="0">
                <a:latin typeface="Calibri" panose="020F0502020204030204" pitchFamily="34" charset="0"/>
                <a:cs typeface="Calibri" panose="020F0502020204030204" pitchFamily="34" charset="0"/>
              </a:rPr>
              <a:t>   vytvorený program s dvoma                              </a:t>
            </a:r>
          </a:p>
          <a:p>
            <a:pPr marL="0" indent="0">
              <a:buNone/>
            </a:pPr>
            <a:r>
              <a:rPr lang="sk-SK" sz="32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sk-SK" sz="3200" dirty="0" smtClean="0">
                <a:latin typeface="Calibri" panose="020F0502020204030204" pitchFamily="34" charset="0"/>
                <a:cs typeface="Calibri" panose="020F0502020204030204" pitchFamily="34" charset="0"/>
              </a:rPr>
              <a:t>   rôznymi koeficientami ostrenia</a:t>
            </a:r>
          </a:p>
          <a:p>
            <a:pPr marL="0" indent="0">
              <a:buNone/>
            </a:pPr>
            <a:endParaRPr lang="sk-SK" sz="32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11" name="Obrázok 10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01554" y="2739839"/>
            <a:ext cx="3442447" cy="3260911"/>
          </a:xfrm>
          <a:prstGeom prst="rect">
            <a:avLst/>
          </a:prstGeom>
        </p:spPr>
      </p:pic>
      <p:sp>
        <p:nvSpPr>
          <p:cNvPr id="4" name="Zástupný symbol päty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Základy počítačovej grafiky a spracovanie obrazu 2019/2020</a:t>
            </a:r>
            <a:endParaRPr lang="en-US" dirty="0"/>
          </a:p>
        </p:txBody>
      </p:sp>
      <p:sp>
        <p:nvSpPr>
          <p:cNvPr id="5" name="Zástupný symbol čísla snímky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886828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628650" y="404665"/>
            <a:ext cx="7886700" cy="1008112"/>
          </a:xfrm>
        </p:spPr>
        <p:txBody>
          <a:bodyPr>
            <a:normAutofit fontScale="90000"/>
          </a:bodyPr>
          <a:lstStyle/>
          <a:p>
            <a:pPr algn="ctr"/>
            <a:r>
              <a:rPr lang="sk-SK" dirty="0" smtClean="0">
                <a:solidFill>
                  <a:schemeClr val="accent1">
                    <a:lumMod val="50000"/>
                  </a:schemeClr>
                </a:solidFill>
              </a:rPr>
              <a:t>Príklad č. 2 – priestorová filtrácia</a:t>
            </a:r>
            <a:endParaRPr lang="sk-SK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Zástupný symbol obsahu 2"/>
              <p:cNvSpPr>
                <a:spLocks noGrp="1"/>
              </p:cNvSpPr>
              <p:nvPr>
                <p:ph idx="1"/>
              </p:nvPr>
            </p:nvSpPr>
            <p:spPr>
              <a:xfrm>
                <a:off x="0" y="1556793"/>
                <a:ext cx="9144000" cy="5301208"/>
              </a:xfrm>
            </p:spPr>
            <p:txBody>
              <a:bodyPr>
                <a:normAutofit fontScale="92500" lnSpcReduction="20000"/>
              </a:bodyPr>
              <a:lstStyle/>
              <a:p>
                <a:r>
                  <a:rPr lang="en-US" sz="3000" b="1" dirty="0" smtClean="0">
                    <a:latin typeface="Calibri" panose="020F0502020204030204" pitchFamily="34" charset="0"/>
                    <a:cs typeface="Calibri" panose="020F0502020204030204" pitchFamily="34" charset="0"/>
                  </a:rPr>
                  <a:t>PROJE</a:t>
                </a:r>
                <a:r>
                  <a:rPr lang="sk-SK" sz="3000" b="1" dirty="0" smtClean="0">
                    <a:latin typeface="Calibri" panose="020F0502020204030204" pitchFamily="34" charset="0"/>
                    <a:cs typeface="Calibri" panose="020F0502020204030204" pitchFamily="34" charset="0"/>
                  </a:rPr>
                  <a:t>K</a:t>
                </a:r>
                <a:r>
                  <a:rPr lang="en-US" sz="3000" b="1" dirty="0" smtClean="0">
                    <a:latin typeface="Calibri" panose="020F0502020204030204" pitchFamily="34" charset="0"/>
                    <a:cs typeface="Calibri" panose="020F0502020204030204" pitchFamily="34" charset="0"/>
                  </a:rPr>
                  <a:t>T </a:t>
                </a:r>
                <a:r>
                  <a:rPr lang="en-US" sz="3000" b="1" dirty="0">
                    <a:latin typeface="Calibri" panose="020F0502020204030204" pitchFamily="34" charset="0"/>
                    <a:cs typeface="Calibri" panose="020F0502020204030204" pitchFamily="34" charset="0"/>
                  </a:rPr>
                  <a:t>05-02 </a:t>
                </a:r>
                <a:r>
                  <a:rPr lang="sk-SK" sz="3000" b="1" dirty="0" smtClean="0">
                    <a:latin typeface="Calibri" panose="020F0502020204030204" pitchFamily="34" charset="0"/>
                    <a:cs typeface="Calibri" panose="020F0502020204030204" pitchFamily="34" charset="0"/>
                  </a:rPr>
                  <a:t>Redukcia šumu s využitím </a:t>
                </a:r>
                <a:r>
                  <a:rPr lang="sk-SK" sz="3000" b="1" dirty="0" err="1" smtClean="0">
                    <a:latin typeface="Calibri" panose="020F0502020204030204" pitchFamily="34" charset="0"/>
                    <a:cs typeface="Calibri" panose="020F0502020204030204" pitchFamily="34" charset="0"/>
                  </a:rPr>
                  <a:t>mediánového</a:t>
                </a:r>
                <a:r>
                  <a:rPr lang="sk-SK" sz="3000" b="1" dirty="0" smtClean="0">
                    <a:latin typeface="Calibri" panose="020F0502020204030204" pitchFamily="34" charset="0"/>
                    <a:cs typeface="Calibri" panose="020F0502020204030204" pitchFamily="34" charset="0"/>
                  </a:rPr>
                  <a:t> </a:t>
                </a:r>
                <a:r>
                  <a:rPr lang="sk-SK" sz="3000" b="1" dirty="0" err="1" smtClean="0">
                    <a:latin typeface="Calibri" panose="020F0502020204030204" pitchFamily="34" charset="0"/>
                    <a:cs typeface="Calibri" panose="020F0502020204030204" pitchFamily="34" charset="0"/>
                  </a:rPr>
                  <a:t>fiitra</a:t>
                </a:r>
                <a:r>
                  <a:rPr lang="sk-SK" sz="3000" b="1" dirty="0" smtClean="0">
                    <a:latin typeface="Calibri" panose="020F0502020204030204" pitchFamily="34" charset="0"/>
                    <a:cs typeface="Calibri" panose="020F0502020204030204" pitchFamily="34" charset="0"/>
                  </a:rPr>
                  <a:t> </a:t>
                </a:r>
              </a:p>
              <a:p>
                <a:r>
                  <a:rPr lang="en-US" sz="3000" dirty="0" smtClean="0">
                    <a:latin typeface="Calibri" panose="020F0502020204030204" pitchFamily="34" charset="0"/>
                    <a:cs typeface="Calibri" panose="020F0502020204030204" pitchFamily="34" charset="0"/>
                  </a:rPr>
                  <a:t>(a</a:t>
                </a:r>
                <a:r>
                  <a:rPr lang="sk-SK" sz="3000" dirty="0" smtClean="0">
                    <a:latin typeface="Calibri" panose="020F0502020204030204" pitchFamily="34" charset="0"/>
                    <a:cs typeface="Calibri" panose="020F0502020204030204" pitchFamily="34" charset="0"/>
                  </a:rPr>
                  <a:t>) Použite Vami vytvorený program na </a:t>
                </a:r>
                <a:r>
                  <a:rPr lang="sk-SK" sz="3000" dirty="0" err="1" smtClean="0">
                    <a:latin typeface="Calibri" panose="020F0502020204030204" pitchFamily="34" charset="0"/>
                    <a:cs typeface="Calibri" panose="020F0502020204030204" pitchFamily="34" charset="0"/>
                  </a:rPr>
                  <a:t>mediánovú</a:t>
                </a:r>
                <a:r>
                  <a:rPr lang="sk-SK" sz="3000" dirty="0" smtClean="0">
                    <a:latin typeface="Calibri" panose="020F0502020204030204" pitchFamily="34" charset="0"/>
                    <a:cs typeface="Calibri" panose="020F0502020204030204" pitchFamily="34" charset="0"/>
                  </a:rPr>
                  <a:t> filtráciu. </a:t>
                </a:r>
              </a:p>
              <a:p>
                <a:r>
                  <a:rPr lang="en-US" sz="3000" dirty="0" smtClean="0">
                    <a:latin typeface="Calibri" panose="020F0502020204030204" pitchFamily="34" charset="0"/>
                    <a:cs typeface="Calibri" panose="020F0502020204030204" pitchFamily="34" charset="0"/>
                  </a:rPr>
                  <a:t>(</a:t>
                </a:r>
                <a:r>
                  <a:rPr lang="en-US" sz="3000" dirty="0">
                    <a:latin typeface="Calibri" panose="020F0502020204030204" pitchFamily="34" charset="0"/>
                    <a:cs typeface="Calibri" panose="020F0502020204030204" pitchFamily="34" charset="0"/>
                  </a:rPr>
                  <a:t>b) </a:t>
                </a:r>
                <a:r>
                  <a:rPr lang="sk-SK" sz="3000" dirty="0" smtClean="0">
                    <a:latin typeface="Calibri" panose="020F0502020204030204" pitchFamily="34" charset="0"/>
                    <a:cs typeface="Calibri" panose="020F0502020204030204" pitchFamily="34" charset="0"/>
                  </a:rPr>
                  <a:t>Vezmite obrázok vpravo a zašumte ho impulzným šumom typu soľ a korenie s pravdepodobnosťami, ktoré sú vstupom programu.</a:t>
                </a:r>
              </a:p>
              <a:p>
                <a:r>
                  <a:rPr lang="sk-SK" sz="3000" dirty="0" smtClean="0">
                    <a:latin typeface="Calibri" panose="020F0502020204030204" pitchFamily="34" charset="0"/>
                    <a:cs typeface="Calibri" panose="020F0502020204030204" pitchFamily="34" charset="0"/>
                  </a:rPr>
                  <a:t>(c) Zvoľte pravdepodobnosti</a:t>
                </a:r>
                <a:r>
                  <a:rPr lang="en-US" sz="3000" dirty="0" smtClean="0">
                    <a:latin typeface="Calibri" panose="020F0502020204030204" pitchFamily="34" charset="0"/>
                    <a:cs typeface="Calibri" panose="020F0502020204030204" pitchFamily="34" charset="0"/>
                  </a:rPr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sk-SK" sz="30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3000" i="1">
                            <a:latin typeface="Cambria Math" panose="02040503050406030204" pitchFamily="18" charset="0"/>
                          </a:rPr>
                          <m:t>𝑃</m:t>
                        </m:r>
                      </m:e>
                      <m:sub>
                        <m:r>
                          <a:rPr lang="en-US" sz="3000" i="1">
                            <a:latin typeface="Cambria Math" panose="02040503050406030204" pitchFamily="18" charset="0"/>
                          </a:rPr>
                          <m:t>𝑎</m:t>
                        </m:r>
                      </m:sub>
                    </m:sSub>
                    <m:r>
                      <a:rPr lang="en-US" sz="3000" i="1">
                        <a:latin typeface="Cambria Math" panose="02040503050406030204" pitchFamily="18" charset="0"/>
                      </a:rPr>
                      <m:t> =</m:t>
                    </m:r>
                    <m:sSub>
                      <m:sSubPr>
                        <m:ctrlPr>
                          <a:rPr lang="sk-SK" sz="30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3000" i="1">
                            <a:latin typeface="Cambria Math" panose="02040503050406030204" pitchFamily="18" charset="0"/>
                          </a:rPr>
                          <m:t>𝑃</m:t>
                        </m:r>
                      </m:e>
                      <m:sub>
                        <m:r>
                          <a:rPr lang="en-US" sz="3000" i="1">
                            <a:latin typeface="Cambria Math" panose="02040503050406030204" pitchFamily="18" charset="0"/>
                          </a:rPr>
                          <m:t>𝑏</m:t>
                        </m:r>
                      </m:sub>
                    </m:sSub>
                    <m:r>
                      <a:rPr lang="en-US" sz="3000" i="1">
                        <a:latin typeface="Cambria Math" panose="02040503050406030204" pitchFamily="18" charset="0"/>
                      </a:rPr>
                      <m:t>=0.2</m:t>
                    </m:r>
                  </m:oMath>
                </a14:m>
                <a:r>
                  <a:rPr lang="sk-SK" sz="3000" dirty="0" smtClean="0">
                    <a:latin typeface="Calibri" panose="020F0502020204030204" pitchFamily="34" charset="0"/>
                    <a:cs typeface="Calibri" panose="020F0502020204030204" pitchFamily="34" charset="0"/>
                  </a:rPr>
                  <a:t> a ešte</a:t>
                </a:r>
              </a:p>
              <a:p>
                <a:pPr marL="0" indent="0">
                  <a:buNone/>
                </a:pPr>
                <a:r>
                  <a:rPr lang="sk-SK" sz="3000" dirty="0">
                    <a:latin typeface="Calibri" panose="020F0502020204030204" pitchFamily="34" charset="0"/>
                    <a:cs typeface="Calibri" panose="020F0502020204030204" pitchFamily="34" charset="0"/>
                  </a:rPr>
                  <a:t> </a:t>
                </a:r>
                <a:r>
                  <a:rPr lang="sk-SK" sz="3000" dirty="0" smtClean="0">
                    <a:latin typeface="Calibri" panose="020F0502020204030204" pitchFamily="34" charset="0"/>
                    <a:cs typeface="Calibri" panose="020F0502020204030204" pitchFamily="34" charset="0"/>
                  </a:rPr>
                  <a:t>  jednu Vami zvolenú kombináciu pravdepodobností.</a:t>
                </a:r>
                <a:endParaRPr lang="sk-SK" sz="3000" dirty="0">
                  <a:latin typeface="Calibri" panose="020F0502020204030204" pitchFamily="34" charset="0"/>
                  <a:cs typeface="Calibri" panose="020F0502020204030204" pitchFamily="34" charset="0"/>
                </a:endParaRPr>
              </a:p>
              <a:p>
                <a:r>
                  <a:rPr lang="en-US" sz="3000" dirty="0" smtClean="0">
                    <a:latin typeface="Calibri" panose="020F0502020204030204" pitchFamily="34" charset="0"/>
                    <a:cs typeface="Calibri" panose="020F0502020204030204" pitchFamily="34" charset="0"/>
                  </a:rPr>
                  <a:t>(</a:t>
                </a:r>
                <a:r>
                  <a:rPr lang="sk-SK" sz="3000" dirty="0" smtClean="0">
                    <a:latin typeface="Calibri" panose="020F0502020204030204" pitchFamily="34" charset="0"/>
                    <a:cs typeface="Calibri" panose="020F0502020204030204" pitchFamily="34" charset="0"/>
                  </a:rPr>
                  <a:t>d</a:t>
                </a:r>
                <a:r>
                  <a:rPr lang="en-US" sz="3000" dirty="0" smtClean="0">
                    <a:latin typeface="Calibri" panose="020F0502020204030204" pitchFamily="34" charset="0"/>
                    <a:cs typeface="Calibri" panose="020F0502020204030204" pitchFamily="34" charset="0"/>
                  </a:rPr>
                  <a:t>) </a:t>
                </a:r>
                <a:r>
                  <a:rPr lang="sk-SK" sz="3000" dirty="0" smtClean="0">
                    <a:latin typeface="Calibri" panose="020F0502020204030204" pitchFamily="34" charset="0"/>
                    <a:cs typeface="Calibri" panose="020F0502020204030204" pitchFamily="34" charset="0"/>
                  </a:rPr>
                  <a:t>Použite </a:t>
                </a:r>
                <a:r>
                  <a:rPr lang="sk-SK" sz="3000" dirty="0" err="1" smtClean="0">
                    <a:latin typeface="Calibri" panose="020F0502020204030204" pitchFamily="34" charset="0"/>
                    <a:cs typeface="Calibri" panose="020F0502020204030204" pitchFamily="34" charset="0"/>
                  </a:rPr>
                  <a:t>mediánový</a:t>
                </a:r>
                <a:r>
                  <a:rPr lang="sk-SK" sz="3000" dirty="0" smtClean="0">
                    <a:latin typeface="Calibri" panose="020F0502020204030204" pitchFamily="34" charset="0"/>
                    <a:cs typeface="Calibri" panose="020F0502020204030204" pitchFamily="34" charset="0"/>
                  </a:rPr>
                  <a:t> filter na obrázky                                      z bodu (c) a potom na výsledok použite                             znovu </a:t>
                </a:r>
                <a:r>
                  <a:rPr lang="sk-SK" sz="3000" dirty="0" err="1" smtClean="0">
                    <a:latin typeface="Calibri" panose="020F0502020204030204" pitchFamily="34" charset="0"/>
                    <a:cs typeface="Calibri" panose="020F0502020204030204" pitchFamily="34" charset="0"/>
                  </a:rPr>
                  <a:t>mediánový</a:t>
                </a:r>
                <a:r>
                  <a:rPr lang="sk-SK" sz="3000" dirty="0" smtClean="0">
                    <a:latin typeface="Calibri" panose="020F0502020204030204" pitchFamily="34" charset="0"/>
                    <a:cs typeface="Calibri" panose="020F0502020204030204" pitchFamily="34" charset="0"/>
                  </a:rPr>
                  <a:t> filter.  Vysvetlite výsledky                          prvej a druhej aplikácie pre jeden a potom                        aj pre druhý obrázok.  </a:t>
                </a:r>
              </a:p>
              <a:p>
                <a:endParaRPr lang="sk-SK" dirty="0"/>
              </a:p>
            </p:txBody>
          </p:sp>
        </mc:Choice>
        <mc:Fallback xmlns="">
          <p:sp>
            <p:nvSpPr>
              <p:cNvPr id="3" name="Zástupný symbol obsahu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0" y="1556793"/>
                <a:ext cx="9144000" cy="5301208"/>
              </a:xfrm>
              <a:blipFill rotWithShape="0">
                <a:blip r:embed="rId2"/>
                <a:stretch>
                  <a:fillRect l="-933" t="-2529" r="-733"/>
                </a:stretch>
              </a:blipFill>
            </p:spPr>
            <p:txBody>
              <a:bodyPr/>
              <a:lstStyle/>
              <a:p>
                <a:r>
                  <a:rPr lang="sk-SK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4" name="Obrázok 3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60232" y="4581127"/>
            <a:ext cx="2483768" cy="2271441"/>
          </a:xfrm>
          <a:prstGeom prst="rect">
            <a:avLst/>
          </a:prstGeom>
        </p:spPr>
      </p:pic>
      <p:sp>
        <p:nvSpPr>
          <p:cNvPr id="5" name="Zástupný symbol päty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Základy počítačovej grafiky a spracovanie obrazu 2019/2020</a:t>
            </a:r>
            <a:endParaRPr lang="en-US" dirty="0"/>
          </a:p>
        </p:txBody>
      </p:sp>
      <p:sp>
        <p:nvSpPr>
          <p:cNvPr id="6" name="Zástupný symbol čísla snímky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97982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628650" y="188641"/>
            <a:ext cx="7886700" cy="792087"/>
          </a:xfrm>
        </p:spPr>
        <p:txBody>
          <a:bodyPr>
            <a:normAutofit fontScale="90000"/>
          </a:bodyPr>
          <a:lstStyle/>
          <a:p>
            <a:pPr algn="ctr"/>
            <a:r>
              <a:rPr lang="sk-SK" dirty="0">
                <a:solidFill>
                  <a:schemeClr val="accent1">
                    <a:lumMod val="50000"/>
                  </a:schemeClr>
                </a:solidFill>
              </a:rPr>
              <a:t>Príklad č. </a:t>
            </a:r>
            <a:r>
              <a:rPr lang="sk-SK" dirty="0" smtClean="0">
                <a:solidFill>
                  <a:schemeClr val="accent1">
                    <a:lumMod val="50000"/>
                  </a:schemeClr>
                </a:solidFill>
              </a:rPr>
              <a:t>3 </a:t>
            </a:r>
            <a:r>
              <a:rPr lang="sk-SK" dirty="0">
                <a:solidFill>
                  <a:schemeClr val="accent1">
                    <a:lumMod val="50000"/>
                  </a:schemeClr>
                </a:solidFill>
              </a:rPr>
              <a:t>– </a:t>
            </a:r>
            <a:r>
              <a:rPr lang="sk-SK" dirty="0" smtClean="0">
                <a:solidFill>
                  <a:schemeClr val="accent1">
                    <a:lumMod val="50000"/>
                  </a:schemeClr>
                </a:solidFill>
              </a:rPr>
              <a:t>segmentácia</a:t>
            </a:r>
            <a:endParaRPr lang="sk-SK" dirty="0"/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>
          <a:xfrm>
            <a:off x="0" y="1124744"/>
            <a:ext cx="9144000" cy="5733256"/>
          </a:xfrm>
        </p:spPr>
        <p:txBody>
          <a:bodyPr>
            <a:normAutofit lnSpcReduction="10000"/>
          </a:bodyPr>
          <a:lstStyle/>
          <a:p>
            <a:r>
              <a:rPr lang="en-US" b="1" dirty="0" smtClean="0">
                <a:latin typeface="+mj-lt"/>
              </a:rPr>
              <a:t>PROJE</a:t>
            </a:r>
            <a:r>
              <a:rPr lang="sk-SK" b="1" dirty="0" smtClean="0">
                <a:latin typeface="+mj-lt"/>
              </a:rPr>
              <a:t>K</a:t>
            </a:r>
            <a:r>
              <a:rPr lang="en-US" b="1" dirty="0" smtClean="0">
                <a:latin typeface="+mj-lt"/>
              </a:rPr>
              <a:t>T </a:t>
            </a:r>
            <a:r>
              <a:rPr lang="en-US" b="1" dirty="0">
                <a:latin typeface="+mj-lt"/>
              </a:rPr>
              <a:t>10-01 </a:t>
            </a:r>
            <a:r>
              <a:rPr lang="sk-SK" b="1" dirty="0" smtClean="0">
                <a:latin typeface="+mj-lt"/>
              </a:rPr>
              <a:t>Detekcia hrán s vyhladzovaním a </a:t>
            </a:r>
            <a:r>
              <a:rPr lang="sk-SK" b="1" dirty="0" err="1" smtClean="0">
                <a:latin typeface="+mj-lt"/>
              </a:rPr>
              <a:t>prahovaním</a:t>
            </a:r>
            <a:endParaRPr lang="sk-SK" dirty="0">
              <a:latin typeface="+mj-lt"/>
            </a:endParaRPr>
          </a:p>
          <a:p>
            <a:pPr marL="0" indent="0">
              <a:buNone/>
            </a:pPr>
            <a:r>
              <a:rPr lang="en-US" dirty="0">
                <a:latin typeface="+mj-lt"/>
              </a:rPr>
              <a:t>(a) </a:t>
            </a:r>
            <a:r>
              <a:rPr lang="sk-SK" dirty="0">
                <a:latin typeface="+mj-lt"/>
              </a:rPr>
              <a:t>P</a:t>
            </a:r>
            <a:r>
              <a:rPr lang="sk-SK" dirty="0" smtClean="0">
                <a:latin typeface="+mj-lt"/>
              </a:rPr>
              <a:t>oužite </a:t>
            </a:r>
            <a:r>
              <a:rPr lang="sk-SK" dirty="0" err="1" smtClean="0">
                <a:latin typeface="+mj-lt"/>
              </a:rPr>
              <a:t>imfilter</a:t>
            </a:r>
            <a:r>
              <a:rPr lang="sk-SK" dirty="0" smtClean="0">
                <a:latin typeface="+mj-lt"/>
              </a:rPr>
              <a:t> na výpočet </a:t>
            </a:r>
            <a:r>
              <a:rPr lang="en-US" dirty="0" err="1" smtClean="0">
                <a:latin typeface="+mj-lt"/>
              </a:rPr>
              <a:t>Sobe</a:t>
            </a:r>
            <a:r>
              <a:rPr lang="sk-SK" dirty="0" err="1" smtClean="0">
                <a:latin typeface="+mj-lt"/>
              </a:rPr>
              <a:t>lovho</a:t>
            </a:r>
            <a:r>
              <a:rPr lang="sk-SK" dirty="0" smtClean="0">
                <a:latin typeface="+mj-lt"/>
              </a:rPr>
              <a:t> </a:t>
            </a:r>
            <a:r>
              <a:rPr lang="en-US" dirty="0" smtClean="0">
                <a:latin typeface="+mj-lt"/>
              </a:rPr>
              <a:t>gradient</a:t>
            </a:r>
            <a:r>
              <a:rPr lang="sk-SK" dirty="0" smtClean="0">
                <a:latin typeface="+mj-lt"/>
              </a:rPr>
              <a:t>u</a:t>
            </a:r>
            <a:r>
              <a:rPr lang="en-US" dirty="0" smtClean="0">
                <a:latin typeface="+mj-lt"/>
              </a:rPr>
              <a:t>.</a:t>
            </a:r>
            <a:r>
              <a:rPr lang="sk-SK" dirty="0" smtClean="0">
                <a:latin typeface="+mj-lt"/>
              </a:rPr>
              <a:t> Váš program by mal kombinovať horizontálnu a vertikálnu masku </a:t>
            </a:r>
            <a:r>
              <a:rPr lang="sk-SK" dirty="0" err="1" smtClean="0">
                <a:latin typeface="+mj-lt"/>
              </a:rPr>
              <a:t>Sobelovho</a:t>
            </a:r>
            <a:r>
              <a:rPr lang="sk-SK" dirty="0" smtClean="0">
                <a:latin typeface="+mj-lt"/>
              </a:rPr>
              <a:t> operátora a mal by umožniť ako výstup binárny obraz tým, že každú hodnotu vypočítaného gradientu porovná s prahom </a:t>
            </a:r>
            <a:r>
              <a:rPr lang="sk-SK" i="1" dirty="0" smtClean="0">
                <a:latin typeface="+mj-lt"/>
              </a:rPr>
              <a:t>T</a:t>
            </a:r>
            <a:r>
              <a:rPr lang="sk-SK" dirty="0" smtClean="0">
                <a:latin typeface="+mj-lt"/>
              </a:rPr>
              <a:t>, ktorý bude zadaný ako vstup.</a:t>
            </a:r>
          </a:p>
          <a:p>
            <a:pPr marL="0" indent="0">
              <a:buNone/>
            </a:pPr>
            <a:r>
              <a:rPr lang="en-US" dirty="0" smtClean="0">
                <a:latin typeface="+mj-lt"/>
              </a:rPr>
              <a:t> </a:t>
            </a:r>
            <a:endParaRPr lang="sk-SK" dirty="0" smtClean="0">
              <a:latin typeface="+mj-lt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dirty="0" smtClean="0">
                <a:latin typeface="+mj-lt"/>
              </a:rPr>
              <a:t>(</a:t>
            </a:r>
            <a:r>
              <a:rPr lang="en-US" dirty="0">
                <a:latin typeface="+mj-lt"/>
              </a:rPr>
              <a:t>b) </a:t>
            </a:r>
            <a:r>
              <a:rPr lang="sk-SK" dirty="0" smtClean="0">
                <a:latin typeface="+mj-lt"/>
              </a:rPr>
              <a:t>Použite obrázok vpravo. Kombinujte </a:t>
            </a:r>
            <a:r>
              <a:rPr lang="sk-SK" dirty="0" err="1" smtClean="0">
                <a:latin typeface="+mj-lt"/>
              </a:rPr>
              <a:t>vyhladzo</a:t>
            </a:r>
            <a:r>
              <a:rPr lang="sk-SK" dirty="0" smtClean="0">
                <a:latin typeface="+mj-lt"/>
              </a:rPr>
              <a:t>-</a:t>
            </a:r>
          </a:p>
          <a:p>
            <a:pPr marL="0" indent="0">
              <a:spcBef>
                <a:spcPts val="0"/>
              </a:spcBef>
              <a:buNone/>
            </a:pPr>
            <a:r>
              <a:rPr lang="sk-SK" dirty="0" smtClean="0">
                <a:latin typeface="+mj-lt"/>
              </a:rPr>
              <a:t>vanie pomocou </a:t>
            </a:r>
            <a:r>
              <a:rPr lang="sk-SK" dirty="0" err="1" smtClean="0">
                <a:latin typeface="+mj-lt"/>
              </a:rPr>
              <a:t>imfilter</a:t>
            </a:r>
            <a:r>
              <a:rPr lang="sk-SK" dirty="0" smtClean="0">
                <a:latin typeface="+mj-lt"/>
              </a:rPr>
              <a:t> a Váš program z (a) a vy-</a:t>
            </a:r>
          </a:p>
          <a:p>
            <a:pPr marL="0" indent="0">
              <a:spcBef>
                <a:spcPts val="0"/>
              </a:spcBef>
              <a:buNone/>
            </a:pPr>
            <a:r>
              <a:rPr lang="sk-SK" dirty="0" smtClean="0">
                <a:latin typeface="+mj-lt"/>
              </a:rPr>
              <a:t>tvorte binárny obraz, ktorý izoluje (segmentuje) </a:t>
            </a:r>
          </a:p>
          <a:p>
            <a:pPr marL="0" indent="0">
              <a:spcBef>
                <a:spcPts val="0"/>
              </a:spcBef>
              <a:buNone/>
            </a:pPr>
            <a:r>
              <a:rPr lang="sk-SK" dirty="0" smtClean="0">
                <a:latin typeface="+mj-lt"/>
              </a:rPr>
              <a:t>veľkú krvnú cievu v strede obrazu. To si bude vy-</a:t>
            </a:r>
          </a:p>
          <a:p>
            <a:pPr marL="0" indent="0">
              <a:spcBef>
                <a:spcPts val="0"/>
              </a:spcBef>
              <a:buNone/>
            </a:pPr>
            <a:r>
              <a:rPr lang="sk-SK" dirty="0" err="1" smtClean="0">
                <a:latin typeface="+mj-lt"/>
              </a:rPr>
              <a:t>žadovať</a:t>
            </a:r>
            <a:r>
              <a:rPr lang="sk-SK" dirty="0" smtClean="0">
                <a:latin typeface="+mj-lt"/>
              </a:rPr>
              <a:t> opakované pokusy vyhladzovania a </a:t>
            </a:r>
            <a:r>
              <a:rPr lang="sk-SK" dirty="0" err="1" smtClean="0">
                <a:latin typeface="+mj-lt"/>
              </a:rPr>
              <a:t>vý</a:t>
            </a:r>
            <a:r>
              <a:rPr lang="sk-SK" dirty="0" smtClean="0">
                <a:latin typeface="+mj-lt"/>
              </a:rPr>
              <a:t>-</a:t>
            </a:r>
          </a:p>
          <a:p>
            <a:pPr marL="0" indent="0">
              <a:spcBef>
                <a:spcPts val="0"/>
              </a:spcBef>
              <a:buNone/>
            </a:pPr>
            <a:r>
              <a:rPr lang="sk-SK" dirty="0" err="1" smtClean="0">
                <a:latin typeface="+mj-lt"/>
              </a:rPr>
              <a:t>beru</a:t>
            </a:r>
            <a:r>
              <a:rPr lang="sk-SK" dirty="0" smtClean="0">
                <a:latin typeface="+mj-lt"/>
              </a:rPr>
              <a:t> prahu </a:t>
            </a:r>
            <a:r>
              <a:rPr lang="sk-SK" i="1" dirty="0" smtClean="0">
                <a:latin typeface="+mj-lt"/>
              </a:rPr>
              <a:t>T.  </a:t>
            </a:r>
            <a:r>
              <a:rPr lang="sk-SK" dirty="0" smtClean="0">
                <a:latin typeface="+mj-lt"/>
              </a:rPr>
              <a:t>Ak si pred </a:t>
            </a:r>
            <a:r>
              <a:rPr lang="sk-SK" dirty="0" err="1" smtClean="0">
                <a:latin typeface="+mj-lt"/>
              </a:rPr>
              <a:t>prahovaním</a:t>
            </a:r>
            <a:r>
              <a:rPr lang="sk-SK" dirty="0" smtClean="0">
                <a:latin typeface="+mj-lt"/>
              </a:rPr>
              <a:t> zobrazíte </a:t>
            </a:r>
          </a:p>
          <a:p>
            <a:pPr marL="0" indent="0">
              <a:spcBef>
                <a:spcPts val="0"/>
              </a:spcBef>
              <a:buNone/>
            </a:pPr>
            <a:r>
              <a:rPr lang="sk-SK" dirty="0" smtClean="0">
                <a:latin typeface="+mj-lt"/>
              </a:rPr>
              <a:t>histogram obrazu s gradientom,  pomôže Vám </a:t>
            </a:r>
          </a:p>
          <a:p>
            <a:pPr marL="0" indent="0">
              <a:spcBef>
                <a:spcPts val="0"/>
              </a:spcBef>
              <a:buNone/>
            </a:pPr>
            <a:r>
              <a:rPr lang="sk-SK" dirty="0" smtClean="0">
                <a:latin typeface="+mj-lt"/>
              </a:rPr>
              <a:t>to pri výbere správnej hodnoty </a:t>
            </a:r>
            <a:r>
              <a:rPr lang="sk-SK" i="1" dirty="0" smtClean="0">
                <a:latin typeface="+mj-lt"/>
              </a:rPr>
              <a:t>T.</a:t>
            </a:r>
            <a:endParaRPr lang="sk-SK" dirty="0" smtClean="0">
              <a:latin typeface="+mj-lt"/>
            </a:endParaRPr>
          </a:p>
          <a:p>
            <a:pPr marL="0" indent="0">
              <a:buNone/>
            </a:pPr>
            <a:endParaRPr lang="sk-SK" dirty="0"/>
          </a:p>
          <a:p>
            <a:endParaRPr lang="sk-SK" dirty="0"/>
          </a:p>
        </p:txBody>
      </p:sp>
      <p:pic>
        <p:nvPicPr>
          <p:cNvPr id="4" name="Obrázok 3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16216" y="4293097"/>
            <a:ext cx="2627784" cy="2564904"/>
          </a:xfrm>
          <a:prstGeom prst="rect">
            <a:avLst/>
          </a:prstGeom>
        </p:spPr>
      </p:pic>
      <p:sp>
        <p:nvSpPr>
          <p:cNvPr id="5" name="Zástupný symbol päty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Základy počítačovej grafiky a spracovanie obrazu 2019/2020</a:t>
            </a:r>
            <a:endParaRPr lang="en-US" dirty="0"/>
          </a:p>
        </p:txBody>
      </p:sp>
      <p:sp>
        <p:nvSpPr>
          <p:cNvPr id="6" name="Zástupný symbol čísla snímky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50721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0" y="476673"/>
            <a:ext cx="9144000" cy="1008112"/>
          </a:xfrm>
        </p:spPr>
        <p:txBody>
          <a:bodyPr>
            <a:normAutofit fontScale="90000"/>
          </a:bodyPr>
          <a:lstStyle/>
          <a:p>
            <a:pPr algn="ctr"/>
            <a:r>
              <a:rPr lang="sk-SK" dirty="0" smtClean="0">
                <a:solidFill>
                  <a:schemeClr val="accent1">
                    <a:lumMod val="50000"/>
                  </a:schemeClr>
                </a:solidFill>
              </a:rPr>
              <a:t>Príklad č. 4 – Segmentácia </a:t>
            </a:r>
            <a:r>
              <a:rPr lang="sk-SK" dirty="0" err="1" smtClean="0">
                <a:solidFill>
                  <a:schemeClr val="accent1">
                    <a:lumMod val="50000"/>
                  </a:schemeClr>
                </a:solidFill>
              </a:rPr>
              <a:t>prahovaním</a:t>
            </a:r>
            <a:endParaRPr lang="sk-SK" dirty="0"/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>
          <a:xfrm>
            <a:off x="0" y="1881121"/>
            <a:ext cx="9144000" cy="4976879"/>
          </a:xfrm>
        </p:spPr>
        <p:txBody>
          <a:bodyPr>
            <a:normAutofit/>
          </a:bodyPr>
          <a:lstStyle/>
          <a:p>
            <a:r>
              <a:rPr lang="en-US" sz="2400" b="1" dirty="0" smtClean="0">
                <a:latin typeface="Calibri" panose="020F0502020204030204" pitchFamily="34" charset="0"/>
                <a:cs typeface="Calibri" panose="020F0502020204030204" pitchFamily="34" charset="0"/>
              </a:rPr>
              <a:t>PROJE</a:t>
            </a:r>
            <a:r>
              <a:rPr lang="sk-SK" sz="2400" b="1" dirty="0" smtClean="0">
                <a:latin typeface="Calibri" panose="020F0502020204030204" pitchFamily="34" charset="0"/>
                <a:cs typeface="Calibri" panose="020F0502020204030204" pitchFamily="34" charset="0"/>
              </a:rPr>
              <a:t>K</a:t>
            </a:r>
            <a:r>
              <a:rPr lang="en-US" sz="2400" b="1" dirty="0" smtClean="0">
                <a:latin typeface="Calibri" panose="020F0502020204030204" pitchFamily="34" charset="0"/>
                <a:cs typeface="Calibri" panose="020F0502020204030204" pitchFamily="34" charset="0"/>
              </a:rPr>
              <a:t>T </a:t>
            </a:r>
            <a:r>
              <a:rPr lang="sk-SK" sz="2400" b="1" dirty="0" smtClean="0">
                <a:latin typeface="Calibri" panose="020F0502020204030204" pitchFamily="34" charset="0"/>
                <a:cs typeface="Calibri" panose="020F0502020204030204" pitchFamily="34" charset="0"/>
              </a:rPr>
              <a:t>10</a:t>
            </a:r>
            <a:r>
              <a:rPr lang="en-US" sz="2400" b="1" dirty="0" smtClean="0">
                <a:latin typeface="Calibri" panose="020F0502020204030204" pitchFamily="34" charset="0"/>
                <a:cs typeface="Calibri" panose="020F0502020204030204" pitchFamily="34" charset="0"/>
              </a:rPr>
              <a:t>-0</a:t>
            </a:r>
            <a:r>
              <a:rPr lang="sk-SK" sz="2400" b="1" dirty="0" smtClean="0">
                <a:latin typeface="Calibri" panose="020F0502020204030204" pitchFamily="34" charset="0"/>
                <a:cs typeface="Calibri" panose="020F0502020204030204" pitchFamily="34" charset="0"/>
              </a:rPr>
              <a:t>2 a 10-03 Globálne a optimálne prahovanie</a:t>
            </a:r>
            <a:endParaRPr lang="sk-SK" sz="24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sk-SK" sz="2400" dirty="0" smtClean="0">
                <a:latin typeface="Calibri" panose="020F0502020204030204" pitchFamily="34" charset="0"/>
                <a:cs typeface="Calibri" panose="020F0502020204030204" pitchFamily="34" charset="0"/>
              </a:rPr>
              <a:t>Napíšte program na globálne prahovanie, v ktorom je prah určený automaticky. Použite ho na obrázok vľavo.</a:t>
            </a:r>
          </a:p>
          <a:p>
            <a:r>
              <a:rPr lang="sk-SK" sz="2400" dirty="0" smtClean="0">
                <a:latin typeface="Calibri" panose="020F0502020204030204" pitchFamily="34" charset="0"/>
                <a:cs typeface="Calibri" panose="020F0502020204030204" pitchFamily="34" charset="0"/>
              </a:rPr>
              <a:t>Napíšte program na optimálne prahovanie a použite ho na obrázok vpravo. Aplikujte aj postup globálneho prahovania a výsledky porovnajte.</a:t>
            </a:r>
            <a:endParaRPr lang="sk-SK" sz="24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5" name="Obrázok 4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218" y="4365105"/>
            <a:ext cx="2183517" cy="2492895"/>
          </a:xfrm>
          <a:prstGeom prst="rect">
            <a:avLst/>
          </a:prstGeom>
        </p:spPr>
      </p:pic>
      <p:pic>
        <p:nvPicPr>
          <p:cNvPr id="6" name="Obrázok 5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00192" y="4365105"/>
            <a:ext cx="2843808" cy="2507616"/>
          </a:xfrm>
          <a:prstGeom prst="rect">
            <a:avLst/>
          </a:prstGeom>
        </p:spPr>
      </p:pic>
      <p:sp>
        <p:nvSpPr>
          <p:cNvPr id="4" name="Zástupný symbol päty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Základy počítačovej grafiky a spracovanie obrazu 2019/2020</a:t>
            </a:r>
            <a:endParaRPr lang="en-US" dirty="0"/>
          </a:p>
        </p:txBody>
      </p:sp>
      <p:sp>
        <p:nvSpPr>
          <p:cNvPr id="7" name="Zástupný symbol čísla snímky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355A1-A99B-4AF7-9F77-B54BF9396FED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44362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Flow">
  <a:themeElements>
    <a:clrScheme name="Custom 3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0B9B74"/>
      </a:hlink>
      <a:folHlink>
        <a:srgbClr val="85DFD0"/>
      </a:folHlink>
    </a:clrScheme>
    <a:fontScheme name="Flow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Flow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1497</TotalTime>
  <Words>442</Words>
  <Application>Microsoft Office PowerPoint</Application>
  <PresentationFormat>Prezentácia na obrazovke (4:3)</PresentationFormat>
  <Paragraphs>63</Paragraphs>
  <Slides>7</Slides>
  <Notes>2</Notes>
  <HiddenSlides>0</HiddenSlides>
  <MMClips>0</MMClips>
  <ScaleCrop>false</ScaleCrop>
  <HeadingPairs>
    <vt:vector size="6" baseType="variant">
      <vt:variant>
        <vt:lpstr>Použité písma</vt:lpstr>
      </vt:variant>
      <vt:variant>
        <vt:i4>4</vt:i4>
      </vt:variant>
      <vt:variant>
        <vt:lpstr>Motív</vt:lpstr>
      </vt:variant>
      <vt:variant>
        <vt:i4>1</vt:i4>
      </vt:variant>
      <vt:variant>
        <vt:lpstr>Nadpisy snímok</vt:lpstr>
      </vt:variant>
      <vt:variant>
        <vt:i4>7</vt:i4>
      </vt:variant>
    </vt:vector>
  </HeadingPairs>
  <TitlesOfParts>
    <vt:vector size="12" baseType="lpstr">
      <vt:lpstr>Calibri</vt:lpstr>
      <vt:lpstr>Cambria Math</vt:lpstr>
      <vt:lpstr>Constantia</vt:lpstr>
      <vt:lpstr>Wingdings 2</vt:lpstr>
      <vt:lpstr>Flow</vt:lpstr>
      <vt:lpstr>Základy počítačovej grafiky  a spracovania obrazu</vt:lpstr>
      <vt:lpstr>Projekty SO na uzavretie semestra</vt:lpstr>
      <vt:lpstr>Projekty SO na uzavretie semestra II</vt:lpstr>
      <vt:lpstr>Príklad č. 1 – ostrenie obrazu</vt:lpstr>
      <vt:lpstr>Príklad č. 2 – priestorová filtrácia</vt:lpstr>
      <vt:lpstr>Príklad č. 3 – segmentácia</vt:lpstr>
      <vt:lpstr>Príklad č. 4 – Segmentácia prahovaním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fadsgasga</dc:title>
  <dc:creator>julia</dc:creator>
  <cp:lastModifiedBy>Milan Ftáčnik</cp:lastModifiedBy>
  <cp:revision>119</cp:revision>
  <dcterms:created xsi:type="dcterms:W3CDTF">2015-07-27T05:27:08Z</dcterms:created>
  <dcterms:modified xsi:type="dcterms:W3CDTF">2019-10-06T21:33:43Z</dcterms:modified>
</cp:coreProperties>
</file>