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4068" r:id="rId1"/>
  </p:sldMasterIdLst>
  <p:notesMasterIdLst>
    <p:notesMasterId r:id="rId59"/>
  </p:notesMasterIdLst>
  <p:sldIdLst>
    <p:sldId id="256" r:id="rId2"/>
    <p:sldId id="258" r:id="rId3"/>
    <p:sldId id="365" r:id="rId4"/>
    <p:sldId id="415" r:id="rId5"/>
    <p:sldId id="342" r:id="rId6"/>
    <p:sldId id="412" r:id="rId7"/>
    <p:sldId id="366" r:id="rId8"/>
    <p:sldId id="343" r:id="rId9"/>
    <p:sldId id="344" r:id="rId10"/>
    <p:sldId id="259" r:id="rId11"/>
    <p:sldId id="341" r:id="rId12"/>
    <p:sldId id="350" r:id="rId13"/>
    <p:sldId id="368" r:id="rId14"/>
    <p:sldId id="263" r:id="rId15"/>
    <p:sldId id="351" r:id="rId16"/>
    <p:sldId id="345" r:id="rId17"/>
    <p:sldId id="346" r:id="rId18"/>
    <p:sldId id="347" r:id="rId19"/>
    <p:sldId id="275" r:id="rId20"/>
    <p:sldId id="419" r:id="rId21"/>
    <p:sldId id="356" r:id="rId22"/>
    <p:sldId id="385" r:id="rId23"/>
    <p:sldId id="386" r:id="rId24"/>
    <p:sldId id="387" r:id="rId25"/>
    <p:sldId id="414" r:id="rId26"/>
    <p:sldId id="413" r:id="rId27"/>
    <p:sldId id="416" r:id="rId28"/>
    <p:sldId id="375" r:id="rId29"/>
    <p:sldId id="377" r:id="rId30"/>
    <p:sldId id="389" r:id="rId31"/>
    <p:sldId id="420" r:id="rId32"/>
    <p:sldId id="390" r:id="rId33"/>
    <p:sldId id="286" r:id="rId34"/>
    <p:sldId id="391" r:id="rId35"/>
    <p:sldId id="392" r:id="rId36"/>
    <p:sldId id="408" r:id="rId37"/>
    <p:sldId id="409" r:id="rId38"/>
    <p:sldId id="417" r:id="rId39"/>
    <p:sldId id="379" r:id="rId40"/>
    <p:sldId id="393" r:id="rId41"/>
    <p:sldId id="380" r:id="rId42"/>
    <p:sldId id="410" r:id="rId43"/>
    <p:sldId id="411" r:id="rId44"/>
    <p:sldId id="399" r:id="rId45"/>
    <p:sldId id="381" r:id="rId46"/>
    <p:sldId id="328" r:id="rId47"/>
    <p:sldId id="352" r:id="rId48"/>
    <p:sldId id="384" r:id="rId49"/>
    <p:sldId id="418" r:id="rId50"/>
    <p:sldId id="400" r:id="rId51"/>
    <p:sldId id="403" r:id="rId52"/>
    <p:sldId id="404" r:id="rId53"/>
    <p:sldId id="405" r:id="rId54"/>
    <p:sldId id="406" r:id="rId55"/>
    <p:sldId id="394" r:id="rId56"/>
    <p:sldId id="421" r:id="rId57"/>
    <p:sldId id="397" r:id="rId5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dvolená sekcia" id="{DE0155CB-0C68-4A46-BB71-3A219EB930D7}">
          <p14:sldIdLst>
            <p14:sldId id="256"/>
            <p14:sldId id="258"/>
            <p14:sldId id="365"/>
            <p14:sldId id="415"/>
            <p14:sldId id="342"/>
            <p14:sldId id="412"/>
            <p14:sldId id="366"/>
            <p14:sldId id="343"/>
            <p14:sldId id="344"/>
            <p14:sldId id="259"/>
            <p14:sldId id="341"/>
            <p14:sldId id="350"/>
            <p14:sldId id="368"/>
            <p14:sldId id="263"/>
            <p14:sldId id="351"/>
            <p14:sldId id="345"/>
            <p14:sldId id="346"/>
          </p14:sldIdLst>
        </p14:section>
        <p14:section name="Sekcia bez názvu" id="{40B33D40-54C1-4C44-B974-D69A3C167D35}">
          <p14:sldIdLst>
            <p14:sldId id="347"/>
            <p14:sldId id="275"/>
            <p14:sldId id="419"/>
            <p14:sldId id="356"/>
            <p14:sldId id="385"/>
            <p14:sldId id="386"/>
            <p14:sldId id="387"/>
            <p14:sldId id="414"/>
            <p14:sldId id="413"/>
            <p14:sldId id="416"/>
            <p14:sldId id="375"/>
            <p14:sldId id="377"/>
            <p14:sldId id="389"/>
            <p14:sldId id="420"/>
            <p14:sldId id="390"/>
            <p14:sldId id="286"/>
            <p14:sldId id="391"/>
            <p14:sldId id="392"/>
            <p14:sldId id="408"/>
            <p14:sldId id="409"/>
            <p14:sldId id="417"/>
            <p14:sldId id="379"/>
            <p14:sldId id="393"/>
            <p14:sldId id="380"/>
            <p14:sldId id="410"/>
            <p14:sldId id="411"/>
            <p14:sldId id="399"/>
            <p14:sldId id="381"/>
            <p14:sldId id="328"/>
            <p14:sldId id="352"/>
            <p14:sldId id="384"/>
            <p14:sldId id="418"/>
            <p14:sldId id="400"/>
            <p14:sldId id="403"/>
            <p14:sldId id="404"/>
            <p14:sldId id="405"/>
            <p14:sldId id="406"/>
            <p14:sldId id="394"/>
            <p14:sldId id="421"/>
            <p14:sldId id="39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0814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313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9379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440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2547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63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6038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953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BE976-7E0B-4CDF-8625-CE6E6E425E51}" type="datetime1">
              <a:rPr lang="en-US" smtClean="0"/>
              <a:t>11/2/2020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0C873C17-C1B8-46C5-91E0-F2ACBE61B81B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1C579-DFDE-47BC-9770-53BFA786928A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C6D0C-B9CF-4664-88DD-FF10C1C58573}" type="datetime1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139D1-B434-4EED-AB63-4E39D358104F}" type="datetime1">
              <a:rPr lang="en-US" smtClean="0"/>
              <a:t>11/2/2020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6994B-27E2-4A49-B699-DD33A121933F}" type="datetime1">
              <a:rPr lang="en-US" smtClean="0"/>
              <a:t>11/2/2020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CF52-7EDB-4752-8792-04AC1D4C0FB8}" type="datetime1">
              <a:rPr lang="en-US" smtClean="0"/>
              <a:t>11/2/2020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8D2B7-865B-4BEA-8391-A94A73945916}" type="datetime1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88A04-5DA8-4D6B-AB23-C0E112C1656E}" type="datetime1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19352-E4A7-4063-8301-78012699A5A9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A6A23-0CEA-4043-B1DF-2E4DD0BF4945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FA39C57-9734-474F-8C48-D51218935C55}" type="datetime1">
              <a:rPr lang="en-US" smtClean="0"/>
              <a:t>11/2/2020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828800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Základy počítačovej grafiky </a:t>
            </a:r>
            <a:br>
              <a:rPr lang="sk-SK" dirty="0" smtClean="0"/>
            </a:br>
            <a:r>
              <a:rPr lang="sk-SK" dirty="0" smtClean="0"/>
              <a:t>a spracovania obrazu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068960"/>
            <a:ext cx="7854696" cy="1928656"/>
          </a:xfrm>
        </p:spPr>
        <p:txBody>
          <a:bodyPr>
            <a:normAutofit fontScale="85000" lnSpcReduction="20000"/>
          </a:bodyPr>
          <a:lstStyle/>
          <a:p>
            <a:pPr algn="ctr"/>
            <a:endParaRPr lang="sk-SK" sz="4400" dirty="0" smtClean="0"/>
          </a:p>
          <a:p>
            <a:pPr algn="ctr"/>
            <a:r>
              <a:rPr lang="sk-SK" sz="5400" dirty="0" smtClean="0"/>
              <a:t>Určenie príznakov a rozpoznávanie</a:t>
            </a:r>
          </a:p>
          <a:p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420816"/>
            <a:ext cx="7854696" cy="1248544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Motivácia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Po rozdelení obrazu na oblasti vo fáze segmentácie je cieľom popísať oblasti tak, aby sa na základe popisu dali rozpoznať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Popis oblasti robíme podľa toho, akú metódu rozpoznávania použijeme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Základné techniky rozpoznávania sú štatistické, syntaktické, pomocou neurónových sietí a ostatné </a:t>
            </a:r>
          </a:p>
          <a:p>
            <a:endParaRPr lang="sk-SK" sz="4400" dirty="0" smtClean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Popis obrazu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25658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Popis segmentovanej oblasti vyžaduje voľbu, či budeme vychádzať z a) externej charakteristiky = hranice oblasti b) internej charakteristiky – t.j. bodov, ktoré oblasť tvoria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Z hranice vieme určiť body oblasti a naopak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Hranicu volíme vtedy, ak kladieme dôraz na tvar, oblasť volíme vtedy, ak kladieme dôraz na farbu alebo textúru </a:t>
            </a:r>
            <a:endParaRPr lang="en-US" sz="3600" dirty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16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Popis obrazu II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25658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Druhá voľba, ktorú robíme: či budeme používať lokálne popisy alebo globálne popisy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+mj-lt"/>
              </a:rPr>
              <a:t>Lokálny popis </a:t>
            </a:r>
            <a:r>
              <a:rPr lang="sk-SK" sz="3600" dirty="0" smtClean="0">
                <a:latin typeface="+mj-lt"/>
              </a:rPr>
              <a:t>je viazaný na význačné miesta v obraze, ktoré hľadáme </a:t>
            </a:r>
            <a:r>
              <a:rPr lang="sk-SK" sz="3600" b="1" dirty="0" smtClean="0">
                <a:latin typeface="+mj-lt"/>
              </a:rPr>
              <a:t>detektorom</a:t>
            </a:r>
            <a:r>
              <a:rPr lang="sk-SK" sz="3600" dirty="0" smtClean="0">
                <a:latin typeface="+mj-lt"/>
              </a:rPr>
              <a:t> a popis ich okolia, ktoré získame </a:t>
            </a:r>
            <a:r>
              <a:rPr lang="sk-SK" sz="3600" b="1" dirty="0" smtClean="0">
                <a:latin typeface="+mj-lt"/>
              </a:rPr>
              <a:t>deskriptorom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+mj-lt"/>
              </a:rPr>
              <a:t>Globálny popis </a:t>
            </a:r>
            <a:r>
              <a:rPr lang="sk-SK" sz="3600" dirty="0" smtClean="0">
                <a:latin typeface="+mj-lt"/>
              </a:rPr>
              <a:t>charakterizuje oblasť v obraze celostnými charakteristikami – viaceré sa viažu na </a:t>
            </a:r>
            <a:r>
              <a:rPr lang="sk-SK" sz="3600" b="1" dirty="0" smtClean="0">
                <a:latin typeface="+mj-lt"/>
              </a:rPr>
              <a:t>tvar oblasti </a:t>
            </a:r>
            <a:endParaRPr lang="en-US" sz="3600" b="1" dirty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27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6108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Delenie metód popisu tvaru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08759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Podľa vstupu: hranica alebo oblasť</a:t>
            </a:r>
            <a:endParaRPr lang="sk-SK" sz="3600" dirty="0"/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Štatistické a syntaktické popisy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Či sa dá zrekonštruovať pôvodná oblasť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Podľa schopnosti určiť neúplné tvary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Matematické alebo heuristické popisy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Robustnosť – vzhľadom na otočenie, posunutie, škálovanie alebo rozlíšenie</a:t>
            </a:r>
          </a:p>
          <a:p>
            <a:endParaRPr lang="sk-SK" sz="4400" dirty="0" smtClean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91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06556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Štatistický </a:t>
            </a:r>
            <a:r>
              <a:rPr lang="sk-SK" sz="5400" dirty="0" err="1" smtClean="0"/>
              <a:t>vs</a:t>
            </a:r>
            <a:r>
              <a:rPr lang="sk-SK" sz="5400" dirty="0" smtClean="0"/>
              <a:t>. syntaktický popis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ástupný symbol obsahu 7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66124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Štatistický je kvantitatívny, má tvar príznakové- ho vektora </a:t>
                </a:r>
                <a14:m>
                  <m:oMath xmlns:m="http://schemas.openxmlformats.org/officeDocument/2006/math">
                    <m:r>
                      <a:rPr lang="sk-SK" sz="36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, kde zložky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sú číselné príznaky z popisu oblasti a ich všetky možné hodnoty tvoria n-rozmerný Euklidovský príznakový priestor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Syntaktický popis je štrukturálny, je to reťazec </a:t>
                </a:r>
                <a14:m>
                  <m:oMath xmlns:m="http://schemas.openxmlformats.org/officeDocument/2006/math">
                    <m:r>
                      <a:rPr lang="sk-SK" sz="36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𝑎𝑏𝑐𝑑𝑒𝑓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, kde znaky slova </a:t>
                </a:r>
                <a14:m>
                  <m:oMath xmlns:m="http://schemas.openxmlformats.org/officeDocument/2006/math">
                    <m:r>
                      <a:rPr lang="sk-SK" sz="36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sk-SK" sz="36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označujú primitíva = nedeliteľné časti obrazu a sú spojené operátorom zreťazenia</a:t>
                </a:r>
                <a:endParaRPr lang="sk-SK" sz="3600" b="1" dirty="0">
                  <a:latin typeface="+mj-lt"/>
                </a:endParaRPr>
              </a:p>
            </p:txBody>
          </p:sp>
        </mc:Choice>
        <mc:Fallback xmlns="">
          <p:sp>
            <p:nvSpPr>
              <p:cNvPr id="8" name="Zástupný symbol obsahu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661248"/>
              </a:xfrm>
              <a:blipFill rotWithShape="0">
                <a:blip r:embed="rId3"/>
                <a:stretch>
                  <a:fillRect l="-1533" t="-1615" r="-300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838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6108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Závislosť tvaru od rozlíšenia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976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200" dirty="0" smtClean="0">
                <a:latin typeface="+mj-lt"/>
              </a:rPr>
              <a:t>a) 640x480 c) 160x120 e) Obraz 64x48 b) d) f) Hranica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24" y="1933551"/>
            <a:ext cx="4506637" cy="2135393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074" y="2066271"/>
            <a:ext cx="4578697" cy="2060090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216" y="4112813"/>
            <a:ext cx="5328592" cy="233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14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Spôsoby reprezentácie tvaru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61662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Reťazcové kódy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Polygonálne aproximácie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Signatúry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Segmenty hranice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Kostra oblasti</a:t>
            </a:r>
          </a:p>
          <a:p>
            <a:pPr>
              <a:spcBef>
                <a:spcPts val="1800"/>
              </a:spcBef>
            </a:pPr>
            <a:r>
              <a:rPr lang="sk-SK" sz="3600" dirty="0">
                <a:latin typeface="+mj-lt"/>
              </a:rPr>
              <a:t> </a:t>
            </a:r>
            <a:r>
              <a:rPr lang="sk-SK" sz="3600" dirty="0" smtClean="0">
                <a:latin typeface="+mj-lt"/>
              </a:rPr>
              <a:t>...</a:t>
            </a:r>
          </a:p>
          <a:p>
            <a:endParaRPr lang="sk-SK" sz="4400" dirty="0" smtClean="0">
              <a:latin typeface="+mj-lt"/>
            </a:endParaRPr>
          </a:p>
          <a:p>
            <a:endParaRPr lang="sk-SK" sz="4000" dirty="0">
              <a:latin typeface="+mj-lt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10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Reťazcové kódy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6132"/>
            <a:ext cx="9144000" cy="5544616"/>
          </a:xfrm>
        </p:spPr>
        <p:txBody>
          <a:bodyPr>
            <a:noAutofit/>
          </a:bodyPr>
          <a:lstStyle/>
          <a:p>
            <a:r>
              <a:rPr lang="sk-SK" sz="3600" dirty="0" smtClean="0">
                <a:latin typeface="+mj-lt"/>
              </a:rPr>
              <a:t>Popis oblasti postupnosťou čiarových </a:t>
            </a:r>
            <a:r>
              <a:rPr lang="sk-SK" sz="3600" dirty="0" err="1" smtClean="0">
                <a:latin typeface="+mj-lt"/>
              </a:rPr>
              <a:t>segmen-tov</a:t>
            </a:r>
            <a:r>
              <a:rPr lang="sk-SK" sz="3600" dirty="0" smtClean="0">
                <a:latin typeface="+mj-lt"/>
              </a:rPr>
              <a:t> jednotkovej dĺžky – 4 (alebo 8) smerový reťazcový kód - 0033333323221211101101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9709"/>
            <a:ext cx="4733375" cy="2575397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375" y="3459709"/>
            <a:ext cx="4407046" cy="280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17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Polygonálne aproximácie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Každú hranicu možno aproximovať polygónom (s najmenším počtom segmentov)</a:t>
            </a:r>
          </a:p>
          <a:p>
            <a:r>
              <a:rPr lang="sk-SK" sz="3600" b="0" dirty="0" smtClean="0">
                <a:latin typeface="+mj-lt"/>
                <a:ea typeface="Cambria Math" panose="02040503050406030204" pitchFamily="18" charset="0"/>
              </a:rPr>
              <a:t>1. </a:t>
            </a:r>
            <a:r>
              <a:rPr lang="sk-SK" sz="3600" dirty="0" smtClean="0">
                <a:latin typeface="+mj-lt"/>
                <a:ea typeface="Cambria Math" panose="02040503050406030204" pitchFamily="18" charset="0"/>
              </a:rPr>
              <a:t>Polygón s najmenším polomerom</a:t>
            </a:r>
            <a:endParaRPr lang="sk-SK" sz="3600" b="0" dirty="0" smtClean="0">
              <a:latin typeface="+mj-lt"/>
              <a:ea typeface="Cambria Math" panose="02040503050406030204" pitchFamily="18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380300"/>
            <a:ext cx="5913730" cy="347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70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55997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Polygonálne </a:t>
            </a:r>
            <a:r>
              <a:rPr lang="sk-SK" sz="5400" dirty="0" smtClean="0"/>
              <a:t>aproximácie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328592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2. Polygón so znalosťou hranice - delíme </a:t>
            </a:r>
            <a:r>
              <a:rPr lang="sk-SK" sz="3600" dirty="0" err="1" smtClean="0">
                <a:latin typeface="+mj-lt"/>
              </a:rPr>
              <a:t>hrani-cu</a:t>
            </a:r>
            <a:r>
              <a:rPr lang="sk-SK" sz="3600" dirty="0" smtClean="0">
                <a:latin typeface="+mj-lt"/>
              </a:rPr>
              <a:t> na segmenty, až kým ich vzdialenosť od </a:t>
            </a:r>
            <a:r>
              <a:rPr lang="sk-SK" sz="3600" dirty="0" err="1" smtClean="0">
                <a:latin typeface="+mj-lt"/>
              </a:rPr>
              <a:t>sku</a:t>
            </a:r>
            <a:r>
              <a:rPr lang="sk-SK" sz="3600" dirty="0" smtClean="0">
                <a:latin typeface="+mj-lt"/>
              </a:rPr>
              <a:t>-točnej hranice nie je menšia ako určený prah</a:t>
            </a:r>
          </a:p>
          <a:p>
            <a:endParaRPr lang="sk-SK" sz="4400" dirty="0" smtClean="0">
              <a:latin typeface="+mj-lt"/>
            </a:endParaRPr>
          </a:p>
          <a:p>
            <a:pPr marL="0" indent="0">
              <a:buNone/>
            </a:pPr>
            <a:endParaRPr lang="sk-SK" sz="44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84" y="2960073"/>
            <a:ext cx="7754432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28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180528" y="44624"/>
            <a:ext cx="9433048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 </a:t>
            </a:r>
            <a:r>
              <a:rPr lang="sk-SK" sz="5400" dirty="0"/>
              <a:t>Signatúra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Jednorozmerná reprezentácia hranice = vzdialenosť od </a:t>
            </a:r>
            <a:r>
              <a:rPr lang="sk-SK" sz="3600" dirty="0" err="1" smtClean="0">
                <a:latin typeface="Calibri" panose="020F0502020204030204" pitchFamily="34" charset="0"/>
              </a:rPr>
              <a:t>centroidu</a:t>
            </a:r>
            <a:r>
              <a:rPr lang="sk-SK" sz="3600" dirty="0" smtClean="0">
                <a:latin typeface="Calibri" panose="020F0502020204030204" pitchFamily="34" charset="0"/>
              </a:rPr>
              <a:t> oblasti ku hranici ako funkcia uhla</a:t>
            </a:r>
          </a:p>
          <a:p>
            <a:pPr lvl="1"/>
            <a:endParaRPr lang="sk-SK" sz="3800" dirty="0" smtClean="0">
              <a:latin typeface="+mj-lt"/>
            </a:endParaRPr>
          </a:p>
          <a:p>
            <a:pPr marL="0" indent="0">
              <a:buNone/>
            </a:pPr>
            <a:endParaRPr lang="sk-SK" sz="40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12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355" y="2996952"/>
            <a:ext cx="5827061" cy="3861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40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Segmenty hranice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524723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Získame ich pomocou konvexnej obálky </a:t>
            </a:r>
            <a:r>
              <a:rPr lang="sk-SK" sz="3600" i="1" dirty="0" smtClean="0">
                <a:latin typeface="Calibri" panose="020F0502020204030204" pitchFamily="34" charset="0"/>
              </a:rPr>
              <a:t>H, </a:t>
            </a:r>
            <a:r>
              <a:rPr lang="sk-SK" sz="3600" dirty="0" smtClean="0">
                <a:latin typeface="Calibri" panose="020F0502020204030204" pitchFamily="34" charset="0"/>
              </a:rPr>
              <a:t>oblasti </a:t>
            </a:r>
            <a:r>
              <a:rPr lang="sk-SK" sz="3600" i="1" dirty="0" smtClean="0">
                <a:latin typeface="Calibri" panose="020F0502020204030204" pitchFamily="34" charset="0"/>
              </a:rPr>
              <a:t>S </a:t>
            </a:r>
            <a:r>
              <a:rPr lang="sk-SK" sz="3600" dirty="0" smtClean="0">
                <a:latin typeface="Calibri" panose="020F0502020204030204" pitchFamily="34" charset="0"/>
              </a:rPr>
              <a:t> a konvexnej </a:t>
            </a:r>
            <a:r>
              <a:rPr lang="sk-SK" sz="3600" dirty="0" err="1" smtClean="0">
                <a:latin typeface="Calibri" panose="020F0502020204030204" pitchFamily="34" charset="0"/>
              </a:rPr>
              <a:t>deficiencie</a:t>
            </a:r>
            <a:r>
              <a:rPr lang="sk-SK" sz="3600" dirty="0" smtClean="0">
                <a:latin typeface="Calibri" panose="020F0502020204030204" pitchFamily="34" charset="0"/>
              </a:rPr>
              <a:t> </a:t>
            </a:r>
            <a:r>
              <a:rPr lang="sk-SK" sz="3600" i="1" dirty="0" smtClean="0">
                <a:latin typeface="Calibri" panose="020F0502020204030204" pitchFamily="34" charset="0"/>
              </a:rPr>
              <a:t>D = H – S</a:t>
            </a:r>
          </a:p>
          <a:p>
            <a:r>
              <a:rPr lang="sk-SK" sz="3600" dirty="0" smtClean="0">
                <a:latin typeface="Calibri" panose="020F0502020204030204" pitchFamily="34" charset="0"/>
              </a:rPr>
              <a:t>Potom segment je tam, kde </a:t>
            </a:r>
            <a:r>
              <a:rPr lang="sk-SK" sz="3600" i="1" dirty="0" smtClean="0">
                <a:latin typeface="Calibri" panose="020F0502020204030204" pitchFamily="34" charset="0"/>
              </a:rPr>
              <a:t>D</a:t>
            </a:r>
            <a:r>
              <a:rPr lang="sk-SK" sz="3600" dirty="0" smtClean="0">
                <a:latin typeface="Calibri" panose="020F0502020204030204" pitchFamily="34" charset="0"/>
              </a:rPr>
              <a:t> začína alebo končí, v a) je </a:t>
            </a:r>
            <a:r>
              <a:rPr lang="sk-SK" sz="3600" i="1" dirty="0" smtClean="0">
                <a:latin typeface="Calibri" panose="020F0502020204030204" pitchFamily="34" charset="0"/>
              </a:rPr>
              <a:t>D </a:t>
            </a:r>
            <a:r>
              <a:rPr lang="sk-SK" sz="3600" dirty="0" smtClean="0">
                <a:latin typeface="Calibri" panose="020F0502020204030204" pitchFamily="34" charset="0"/>
              </a:rPr>
              <a:t>označené šedou                                                       </a:t>
            </a:r>
          </a:p>
          <a:p>
            <a:pPr marL="0" indent="0">
              <a:buNone/>
            </a:pPr>
            <a:endParaRPr lang="sk-SK" sz="4400" dirty="0" smtClean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13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533984"/>
            <a:ext cx="6048672" cy="283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45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Kostra oblasti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Kostra oblasti </a:t>
            </a:r>
            <a:r>
              <a:rPr lang="sk-SK" sz="3600" i="1" dirty="0" smtClean="0">
                <a:latin typeface="+mj-lt"/>
              </a:rPr>
              <a:t>R</a:t>
            </a:r>
            <a:r>
              <a:rPr lang="sk-SK" sz="3600" dirty="0" smtClean="0">
                <a:latin typeface="+mj-lt"/>
              </a:rPr>
              <a:t> je množina bodov, ktoré majú od hranice </a:t>
            </a:r>
            <a:r>
              <a:rPr lang="sk-SK" sz="3600" i="1" dirty="0" smtClean="0">
                <a:latin typeface="+mj-lt"/>
              </a:rPr>
              <a:t>B </a:t>
            </a:r>
            <a:r>
              <a:rPr lang="sk-SK" sz="3600" dirty="0" smtClean="0">
                <a:latin typeface="+mj-lt"/>
              </a:rPr>
              <a:t>oblasti </a:t>
            </a:r>
            <a:r>
              <a:rPr lang="sk-SK" sz="3600" i="1" dirty="0" smtClean="0">
                <a:latin typeface="+mj-lt"/>
              </a:rPr>
              <a:t>R</a:t>
            </a:r>
            <a:r>
              <a:rPr lang="sk-SK" sz="3600" dirty="0" smtClean="0">
                <a:latin typeface="+mj-lt"/>
              </a:rPr>
              <a:t> rovnakú vzdialenosť (nemusí byť súvislá)</a:t>
            </a:r>
            <a:endParaRPr lang="sk-SK" sz="3600" dirty="0">
              <a:latin typeface="+mj-lt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573" y="3429000"/>
            <a:ext cx="6489301" cy="292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40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252536" y="116632"/>
            <a:ext cx="972108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Kostra oblasti získaná stenčovaním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15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6300501" cy="3429000"/>
          </a:xfr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907" y="1360984"/>
            <a:ext cx="2676899" cy="497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90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Popisy hranice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760641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Dĺžka hranice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Zakrivenie hranice – pomer medzi počtom bodov hranice a počtom bodov, v ktorých mení smer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Štrukturálny popis segmentov hranice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Štatistické momenty – hranicu interpretujeme ako náhodnú premennú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4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Štrukturálny popis hranice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Hranicu popíšeme reťazcom symbolov -popisujú časti hranice určitého zakrivenia </a:t>
            </a:r>
            <a:r>
              <a:rPr lang="sk-SK" sz="3600" i="1" dirty="0" err="1" smtClean="0">
                <a:latin typeface="+mj-lt"/>
              </a:rPr>
              <a:t>dbabcbabdbabcbab</a:t>
            </a:r>
            <a:r>
              <a:rPr lang="sk-SK" sz="3600" i="1" dirty="0" smtClean="0">
                <a:latin typeface="+mj-lt"/>
              </a:rPr>
              <a:t> 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17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274" y="2780928"/>
            <a:ext cx="6016740" cy="407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94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Popisy oblasti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688632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Jednoduché geometrické popisy: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Plocha – počet pixlov oblasti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Eulerovo číslo = počet súvislých častí oblasti </a:t>
            </a:r>
            <a:r>
              <a:rPr lang="sk-SK" sz="3600" i="1" dirty="0" smtClean="0">
                <a:latin typeface="+mj-lt"/>
              </a:rPr>
              <a:t>N </a:t>
            </a:r>
            <a:r>
              <a:rPr lang="sk-SK" sz="3600" dirty="0" smtClean="0">
                <a:latin typeface="+mj-lt"/>
              </a:rPr>
              <a:t>mínus počet dier </a:t>
            </a:r>
            <a:r>
              <a:rPr lang="sk-SK" sz="3600" i="1" dirty="0" smtClean="0">
                <a:latin typeface="+mj-lt"/>
              </a:rPr>
              <a:t>S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Excentricita – pomer medzi dĺžkou maximálnej chrbtice </a:t>
            </a:r>
            <a:r>
              <a:rPr lang="sk-SK" sz="3600" i="1" dirty="0" smtClean="0">
                <a:latin typeface="+mj-lt"/>
              </a:rPr>
              <a:t>A</a:t>
            </a:r>
            <a:r>
              <a:rPr lang="sk-SK" sz="3600" dirty="0" smtClean="0">
                <a:latin typeface="+mj-lt"/>
              </a:rPr>
              <a:t> ku dĺžke maximálnej chrbtice </a:t>
            </a:r>
            <a:r>
              <a:rPr lang="sk-SK" sz="3600" i="1" dirty="0" smtClean="0">
                <a:latin typeface="+mj-lt"/>
              </a:rPr>
              <a:t>B </a:t>
            </a:r>
            <a:r>
              <a:rPr lang="sk-SK" sz="3600" dirty="0" smtClean="0">
                <a:latin typeface="+mj-lt"/>
              </a:rPr>
              <a:t>kolmej na </a:t>
            </a:r>
            <a:r>
              <a:rPr lang="sk-SK" sz="3600" i="1" dirty="0">
                <a:latin typeface="+mj-lt"/>
              </a:rPr>
              <a:t>A</a:t>
            </a:r>
            <a:endParaRPr lang="sk-SK" sz="36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94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06556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Popisy oblasti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19</a:t>
            </a:fld>
            <a:endParaRPr lang="en-US"/>
          </a:p>
        </p:txBody>
      </p:sp>
      <p:sp>
        <p:nvSpPr>
          <p:cNvPr id="8" name="Zástupný symbol obsahu 7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832648"/>
          </a:xfrm>
        </p:spPr>
        <p:txBody>
          <a:bodyPr>
            <a:normAutofit/>
          </a:bodyPr>
          <a:lstStyle/>
          <a:p>
            <a:r>
              <a:rPr lang="sk-SK" sz="3900" dirty="0" smtClean="0">
                <a:latin typeface="+mj-lt"/>
              </a:rPr>
              <a:t>Projekcie – vertikálne (horizontálne)</a:t>
            </a:r>
          </a:p>
          <a:p>
            <a:r>
              <a:rPr lang="sk-SK" sz="3900" dirty="0" smtClean="0">
                <a:latin typeface="+mj-lt"/>
              </a:rPr>
              <a:t>Kompaktnosť – po-                                           </a:t>
            </a:r>
            <a:r>
              <a:rPr lang="sk-SK" sz="3900" dirty="0" err="1" smtClean="0">
                <a:latin typeface="+mj-lt"/>
              </a:rPr>
              <a:t>mer</a:t>
            </a:r>
            <a:r>
              <a:rPr lang="sk-SK" sz="3900" dirty="0" smtClean="0">
                <a:latin typeface="+mj-lt"/>
              </a:rPr>
              <a:t> medzi štvorcom                                         dĺžky hranice a </a:t>
            </a:r>
            <a:r>
              <a:rPr lang="sk-SK" sz="3900" dirty="0" err="1" smtClean="0">
                <a:latin typeface="+mj-lt"/>
              </a:rPr>
              <a:t>plo</a:t>
            </a:r>
            <a:r>
              <a:rPr lang="sk-SK" sz="3900" dirty="0" smtClean="0">
                <a:latin typeface="+mj-lt"/>
              </a:rPr>
              <a:t>-				       </a:t>
            </a:r>
            <a:r>
              <a:rPr lang="sk-SK" sz="3900" dirty="0" err="1" smtClean="0">
                <a:latin typeface="+mj-lt"/>
              </a:rPr>
              <a:t>chou</a:t>
            </a:r>
            <a:r>
              <a:rPr lang="sk-SK" sz="3900" dirty="0" smtClean="0">
                <a:latin typeface="+mj-lt"/>
              </a:rPr>
              <a:t> </a:t>
            </a:r>
          </a:p>
          <a:p>
            <a:endParaRPr lang="sk-SK" sz="3900" dirty="0">
              <a:latin typeface="+mj-lt"/>
            </a:endParaRPr>
          </a:p>
          <a:p>
            <a:pPr marL="0" indent="0">
              <a:buNone/>
            </a:pPr>
            <a:endParaRPr lang="sk-SK" sz="3900" dirty="0" smtClean="0">
              <a:latin typeface="+mj-lt"/>
            </a:endParaRPr>
          </a:p>
          <a:p>
            <a:pPr marL="0" indent="0">
              <a:buNone/>
            </a:pPr>
            <a:endParaRPr lang="sk-SK" sz="3900" dirty="0">
              <a:latin typeface="+mj-lt"/>
            </a:endParaRPr>
          </a:p>
          <a:p>
            <a:pPr marL="0" indent="0">
              <a:buNone/>
            </a:pPr>
            <a:endParaRPr lang="sk-SK" sz="4400" dirty="0" smtClean="0">
              <a:latin typeface="+mj-lt"/>
            </a:endParaRPr>
          </a:p>
          <a:p>
            <a:endParaRPr lang="sk-SK" sz="4400" dirty="0">
              <a:latin typeface="+mj-lt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916833"/>
            <a:ext cx="4355976" cy="4153858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509120"/>
            <a:ext cx="4067944" cy="1926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99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06556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Príznakový popis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20</a:t>
            </a:fld>
            <a:endParaRPr lang="en-US"/>
          </a:p>
        </p:txBody>
      </p:sp>
      <p:sp>
        <p:nvSpPr>
          <p:cNvPr id="8" name="Zástupný symbol obsahu 7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Aká je správna dĺžka príznakového vektora?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Existuje tzv. prekliatie </a:t>
            </a:r>
            <a:r>
              <a:rPr lang="sk-SK" sz="3600" dirty="0" err="1" smtClean="0">
                <a:latin typeface="+mj-lt"/>
              </a:rPr>
              <a:t>dimenzionality</a:t>
            </a:r>
            <a:r>
              <a:rPr lang="sk-SK" sz="3600" dirty="0" smtClean="0">
                <a:latin typeface="+mj-lt"/>
              </a:rPr>
              <a:t> (</a:t>
            </a:r>
            <a:r>
              <a:rPr lang="sk-SK" sz="3600" dirty="0" err="1" smtClean="0">
                <a:latin typeface="+mj-lt"/>
              </a:rPr>
              <a:t>curse</a:t>
            </a:r>
            <a:r>
              <a:rPr lang="sk-SK" sz="3600" dirty="0" smtClean="0">
                <a:latin typeface="+mj-lt"/>
              </a:rPr>
              <a:t> of </a:t>
            </a:r>
            <a:r>
              <a:rPr lang="sk-SK" sz="3600" dirty="0" err="1" smtClean="0">
                <a:latin typeface="+mj-lt"/>
              </a:rPr>
              <a:t>dimensionality</a:t>
            </a:r>
            <a:r>
              <a:rPr lang="sk-SK" sz="3600" dirty="0" smtClean="0">
                <a:latin typeface="+mj-lt"/>
              </a:rPr>
              <a:t>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V tejto súvislosti hovoríme o:</a:t>
            </a:r>
          </a:p>
          <a:p>
            <a:pPr lvl="1">
              <a:spcBef>
                <a:spcPts val="1200"/>
              </a:spcBef>
            </a:pPr>
            <a:r>
              <a:rPr lang="sk-SK" sz="3400" dirty="0" smtClean="0">
                <a:latin typeface="+mj-lt"/>
              </a:rPr>
              <a:t>extrakcii (získaní) príznakov z obrazu</a:t>
            </a:r>
          </a:p>
          <a:p>
            <a:pPr lvl="1">
              <a:spcBef>
                <a:spcPts val="1200"/>
              </a:spcBef>
            </a:pPr>
            <a:r>
              <a:rPr lang="sk-SK" sz="3400" dirty="0">
                <a:latin typeface="+mj-lt"/>
              </a:rPr>
              <a:t>s</a:t>
            </a:r>
            <a:r>
              <a:rPr lang="sk-SK" sz="3400" dirty="0" smtClean="0">
                <a:latin typeface="+mj-lt"/>
              </a:rPr>
              <a:t>elekcii (výbere) príznakov, to znamená o znížení ich počtu, ale tak, aby sme dosiahli čo najlepší výsledok rozpoznávania</a:t>
            </a:r>
            <a:endParaRPr lang="sk-SK" sz="3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8957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988219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Rozpoznávanie obrazcov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8326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Používa sa na klasifikáciu oblastí alebo objektov a tvorí súčasť zložitejších systémov počítačového videnia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Príklad – máme                                          príznakový vektor                                                   </a:t>
            </a:r>
            <a:r>
              <a:rPr lang="sk-SK" sz="3600" b="1" i="1" dirty="0" smtClean="0">
                <a:latin typeface="+mj-lt"/>
              </a:rPr>
              <a:t>x</a:t>
            </a:r>
            <a:r>
              <a:rPr lang="sk-SK" sz="3600" b="1" dirty="0" smtClean="0">
                <a:latin typeface="+mj-lt"/>
              </a:rPr>
              <a:t> </a:t>
            </a:r>
            <a:r>
              <a:rPr lang="sk-SK" sz="3600" dirty="0" smtClean="0">
                <a:latin typeface="+mj-lt"/>
              </a:rPr>
              <a:t>= (výška, váha) a                               klasifikujeme do                                               dvoch tried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21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814803"/>
            <a:ext cx="5148064" cy="342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90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988219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Rozpoznávanie </a:t>
            </a:r>
            <a:r>
              <a:rPr lang="sk-SK" sz="5400" dirty="0" smtClean="0"/>
              <a:t>obrazcov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68863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b="1" dirty="0" smtClean="0">
                <a:latin typeface="+mj-lt"/>
              </a:rPr>
              <a:t>Objekt</a:t>
            </a:r>
            <a:r>
              <a:rPr lang="sk-SK" sz="3600" dirty="0" smtClean="0">
                <a:latin typeface="+mj-lt"/>
              </a:rPr>
              <a:t> je fyzická jednotka, obvykle reprezentovaná oblasťou v obraze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Objekt popisujeme formálnym popisom, ktorý sa nazýva </a:t>
            </a:r>
            <a:r>
              <a:rPr lang="sk-SK" sz="3600" b="1" dirty="0" smtClean="0">
                <a:latin typeface="+mj-lt"/>
              </a:rPr>
              <a:t>obrazec</a:t>
            </a:r>
            <a:r>
              <a:rPr lang="sk-SK" sz="3600" dirty="0" smtClean="0">
                <a:latin typeface="+mj-lt"/>
              </a:rPr>
              <a:t> (angl. </a:t>
            </a:r>
            <a:r>
              <a:rPr lang="sk-SK" sz="3600" dirty="0" err="1" smtClean="0">
                <a:latin typeface="+mj-lt"/>
              </a:rPr>
              <a:t>pattern</a:t>
            </a:r>
            <a:r>
              <a:rPr lang="sk-SK" sz="3600" dirty="0" smtClean="0">
                <a:latin typeface="+mj-lt"/>
              </a:rPr>
              <a:t>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Obrazcom môže byť </a:t>
            </a:r>
            <a:r>
              <a:rPr lang="sk-SK" sz="3600" b="1" dirty="0" smtClean="0">
                <a:latin typeface="+mj-lt"/>
              </a:rPr>
              <a:t>príznakový vektor</a:t>
            </a:r>
            <a:r>
              <a:rPr lang="sk-SK" sz="3600" dirty="0" smtClean="0">
                <a:latin typeface="+mj-lt"/>
              </a:rPr>
              <a:t>, vyjadrujúci kvantitatívny popis oblasti alebo </a:t>
            </a:r>
            <a:r>
              <a:rPr lang="sk-SK" sz="3600" b="1" dirty="0" smtClean="0">
                <a:latin typeface="+mj-lt"/>
              </a:rPr>
              <a:t>reťazec (slovo)</a:t>
            </a:r>
            <a:r>
              <a:rPr lang="sk-SK" sz="3600" dirty="0" smtClean="0">
                <a:latin typeface="+mj-lt"/>
              </a:rPr>
              <a:t> z </a:t>
            </a:r>
            <a:r>
              <a:rPr lang="sk-SK" sz="3600" dirty="0">
                <a:latin typeface="+mj-lt"/>
              </a:rPr>
              <a:t>p</a:t>
            </a:r>
            <a:r>
              <a:rPr lang="sk-SK" sz="3600" dirty="0" smtClean="0">
                <a:latin typeface="+mj-lt"/>
              </a:rPr>
              <a:t>rimitív a relácií medzi nimi vyjadrujúce štrukturálny (kvalitatívny) popis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52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988219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Rozpoznávanie </a:t>
            </a:r>
            <a:r>
              <a:rPr lang="sk-SK" sz="5400" dirty="0" smtClean="0"/>
              <a:t>obrazcov III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8326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Množinu všetkých objektov možno rozdeliť na podmnožiny s podobnými príznakmi, ktoré sa nazývajú </a:t>
            </a:r>
            <a:r>
              <a:rPr lang="sk-SK" sz="3600" b="1" dirty="0" smtClean="0">
                <a:latin typeface="+mj-lt"/>
              </a:rPr>
              <a:t>triedy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+mj-lt"/>
              </a:rPr>
              <a:t>Rozpoznanie objektu</a:t>
            </a:r>
            <a:r>
              <a:rPr lang="sk-SK" sz="3600" dirty="0" smtClean="0">
                <a:latin typeface="+mj-lt"/>
              </a:rPr>
              <a:t> znamená priradiť neznámy objekt do triedy a zariadenie, ktoré to priraďuje, sa nazýva </a:t>
            </a:r>
            <a:r>
              <a:rPr lang="sk-SK" sz="3600" b="1" dirty="0" smtClean="0">
                <a:latin typeface="+mj-lt"/>
              </a:rPr>
              <a:t>klasifikátor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Počet tried sa vie dopredu – pri </a:t>
            </a:r>
            <a:r>
              <a:rPr lang="sk-SK" sz="3600" u="sng" dirty="0" smtClean="0">
                <a:latin typeface="+mj-lt"/>
              </a:rPr>
              <a:t>rozpoznávaní s učiteľom</a:t>
            </a:r>
            <a:r>
              <a:rPr lang="sk-SK" sz="3600" dirty="0" smtClean="0">
                <a:latin typeface="+mj-lt"/>
              </a:rPr>
              <a:t> alebo určuje zhlukovaním z </a:t>
            </a:r>
            <a:r>
              <a:rPr lang="sk-SK" sz="3600" dirty="0" err="1" smtClean="0">
                <a:latin typeface="+mj-lt"/>
              </a:rPr>
              <a:t>príznako-vého</a:t>
            </a:r>
            <a:r>
              <a:rPr lang="sk-SK" sz="3600" dirty="0" smtClean="0">
                <a:latin typeface="+mj-lt"/>
              </a:rPr>
              <a:t> priestoru – </a:t>
            </a:r>
            <a:r>
              <a:rPr lang="sk-SK" sz="3600" u="sng" dirty="0" smtClean="0">
                <a:latin typeface="+mj-lt"/>
              </a:rPr>
              <a:t>pri rozpoznávaní bez učiteľa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3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988219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Rozpoznávanie </a:t>
            </a:r>
            <a:r>
              <a:rPr lang="sk-SK" sz="5400" dirty="0" smtClean="0"/>
              <a:t>obrazcov IV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8326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Klasifikátor nerozhoduje o rozpoznaní objektu priamo, ale na základe formálneho popisu vlastností objektu = obrazec 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Preto hovoríme o rozpoznávaní obrazcov</a:t>
            </a:r>
            <a:r>
              <a:rPr lang="sk-SK" sz="3600" dirty="0">
                <a:latin typeface="+mj-lt"/>
              </a:rPr>
              <a:t> </a:t>
            </a:r>
            <a:r>
              <a:rPr lang="sk-SK" sz="3600" dirty="0" smtClean="0">
                <a:latin typeface="+mj-lt"/>
              </a:rPr>
              <a:t>(angl. Pattern </a:t>
            </a:r>
            <a:r>
              <a:rPr lang="sk-SK" sz="3600" dirty="0" err="1" smtClean="0">
                <a:latin typeface="+mj-lt"/>
              </a:rPr>
              <a:t>recognition</a:t>
            </a:r>
            <a:r>
              <a:rPr lang="sk-SK" sz="3600" dirty="0" smtClean="0">
                <a:latin typeface="+mj-lt"/>
              </a:rPr>
              <a:t>)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24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27" y="4365104"/>
            <a:ext cx="8545345" cy="1991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0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/>
          <a:lstStyle/>
          <a:p>
            <a:pPr algn="ctr"/>
            <a:r>
              <a:rPr lang="sk-SK" dirty="0" smtClean="0"/>
              <a:t>Štatistické </a:t>
            </a:r>
            <a:r>
              <a:rPr lang="sk-SK" sz="4800" dirty="0" smtClean="0"/>
              <a:t>rozpoznávanie </a:t>
            </a:r>
            <a:r>
              <a:rPr lang="sk-SK" sz="4800" dirty="0"/>
              <a:t>obrazcov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6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Aké príznaky by ste použili na klasifikáciu nasledovných objektov?</a:t>
            </a:r>
            <a:endParaRPr lang="sk-SK" sz="36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25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708920"/>
            <a:ext cx="7468642" cy="254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19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/>
          <a:lstStyle/>
          <a:p>
            <a:pPr algn="ctr"/>
            <a:r>
              <a:rPr lang="sk-SK" dirty="0" smtClean="0"/>
              <a:t>Štatistické </a:t>
            </a:r>
            <a:r>
              <a:rPr lang="sk-SK" sz="4800" dirty="0" smtClean="0"/>
              <a:t>rozpoznávanie </a:t>
            </a:r>
            <a:r>
              <a:rPr lang="sk-SK" sz="4800" dirty="0"/>
              <a:t>obrazcov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6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Aké príznaky by ste použili na klasifikáciu nasledovných objektov?</a:t>
            </a:r>
            <a:endParaRPr lang="sk-SK" sz="36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26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724689"/>
            <a:ext cx="7468642" cy="2543530"/>
          </a:xfrm>
          <a:prstGeom prst="rect">
            <a:avLst/>
          </a:prstGeom>
        </p:spPr>
      </p:pic>
      <p:sp>
        <p:nvSpPr>
          <p:cNvPr id="7" name="Obdĺžnik 6"/>
          <p:cNvSpPr/>
          <p:nvPr/>
        </p:nvSpPr>
        <p:spPr>
          <a:xfrm>
            <a:off x="323528" y="5208138"/>
            <a:ext cx="7416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dirty="0"/>
              <a:t>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Príznakový vektor                                       </a:t>
            </a:r>
          </a:p>
          <a:p>
            <a:pPr algn="ctr"/>
            <a:r>
              <a:rPr lang="sk-SK" sz="3600" b="1" i="1" dirty="0">
                <a:latin typeface="Calibri" panose="020F0502020204030204" pitchFamily="34" charset="0"/>
                <a:cs typeface="Calibri" panose="020F0502020204030204" pitchFamily="34" charset="0"/>
              </a:rPr>
              <a:t>           x</a:t>
            </a:r>
            <a:r>
              <a:rPr lang="sk-SK" sz="36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sk-SK" sz="3600" i="1" dirty="0">
                <a:latin typeface="Calibri" panose="020F0502020204030204" pitchFamily="34" charset="0"/>
                <a:cs typeface="Calibri" panose="020F0502020204030204" pitchFamily="34" charset="0"/>
              </a:rPr>
              <a:t>(veľkosť, kompaktnosť)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44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1"/>
            <a:ext cx="9144000" cy="871587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Rozpoznávanie s učiteľom a bez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27</a:t>
            </a:fld>
            <a:endParaRPr lang="en-US"/>
          </a:p>
        </p:txBody>
      </p:sp>
      <p:sp>
        <p:nvSpPr>
          <p:cNvPr id="8" name="Zástupný symbol obsahu 7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b="1" dirty="0" smtClean="0">
                <a:latin typeface="+mj-lt"/>
              </a:rPr>
              <a:t>Rozpoznávanie s učiteľom </a:t>
            </a:r>
            <a:r>
              <a:rPr lang="sk-SK" sz="3600" dirty="0" smtClean="0">
                <a:latin typeface="+mj-lt"/>
              </a:rPr>
              <a:t>– je známy počet tried, je množina príznakových vektorov, o ktorých sa vie, do ktorej triedy patria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+mj-lt"/>
              </a:rPr>
              <a:t>Pri učení </a:t>
            </a:r>
            <a:r>
              <a:rPr lang="sk-SK" sz="3600" dirty="0" smtClean="0">
                <a:latin typeface="+mj-lt"/>
              </a:rPr>
              <a:t>sa z nej určí trénovacia množina, na ktorej natrénujeme klasifikátor a testovacia množina, na ktorej sa klasifikátor otestuje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+mj-lt"/>
              </a:rPr>
              <a:t>Rozpoznávanie bez učiteľa</a:t>
            </a:r>
            <a:r>
              <a:rPr lang="sk-SK" sz="3600" dirty="0" smtClean="0">
                <a:latin typeface="+mj-lt"/>
              </a:rPr>
              <a:t> – nevie sa počet tried, ani ich príslušnosť do triedy, triedy sa hľadajú ako zhluky príznakových vektorov</a:t>
            </a:r>
            <a:endParaRPr lang="sk-SK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4788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>Štatistické </a:t>
            </a:r>
            <a:r>
              <a:rPr lang="sk-SK" sz="5400" dirty="0"/>
              <a:t>rozpoznávanie </a:t>
            </a:r>
            <a:r>
              <a:rPr lang="sk-SK" sz="5400" dirty="0" smtClean="0"/>
              <a:t>obrazcov II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Triedy obrazcov vytvárajú v príznakovom </a:t>
            </a:r>
            <a:r>
              <a:rPr lang="sk-SK" sz="3600" dirty="0" err="1" smtClean="0">
                <a:latin typeface="+mj-lt"/>
              </a:rPr>
              <a:t>pries-tore</a:t>
            </a:r>
            <a:r>
              <a:rPr lang="sk-SK" sz="3600" dirty="0" smtClean="0">
                <a:latin typeface="+mj-lt"/>
              </a:rPr>
              <a:t> zhluky, ktoré sa dajú oddeliť </a:t>
            </a:r>
            <a:r>
              <a:rPr lang="sk-SK" sz="3600" dirty="0" err="1" smtClean="0">
                <a:latin typeface="+mj-lt"/>
              </a:rPr>
              <a:t>diskriminač-nými</a:t>
            </a:r>
            <a:r>
              <a:rPr lang="sk-SK" sz="3600" dirty="0" smtClean="0">
                <a:latin typeface="+mj-lt"/>
              </a:rPr>
              <a:t> (oddeľujúcimi) hyperkrivkami (</a:t>
            </a:r>
            <a:r>
              <a:rPr lang="sk-SK" sz="3600" dirty="0" err="1" smtClean="0">
                <a:latin typeface="+mj-lt"/>
              </a:rPr>
              <a:t>nadplo-chami</a:t>
            </a:r>
            <a:r>
              <a:rPr lang="sk-SK" sz="3600" dirty="0" smtClean="0">
                <a:latin typeface="+mj-lt"/>
              </a:rPr>
              <a:t>)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28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08" y="2957448"/>
            <a:ext cx="5868144" cy="336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63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1"/>
            <a:ext cx="9144000" cy="871587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>Štatistické </a:t>
            </a:r>
            <a:r>
              <a:rPr lang="sk-SK" sz="4800" dirty="0"/>
              <a:t>rozpoznávanie obrazcov </a:t>
            </a:r>
            <a:r>
              <a:rPr lang="sk-SK" sz="4800" dirty="0" smtClean="0"/>
              <a:t>III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29</a:t>
            </a:fld>
            <a:endParaRPr lang="en-US"/>
          </a:p>
        </p:txBody>
      </p:sp>
      <p:sp>
        <p:nvSpPr>
          <p:cNvPr id="8" name="Zástupný symbol obsahu 7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b="1" dirty="0" smtClean="0">
                <a:latin typeface="+mj-lt"/>
              </a:rPr>
              <a:t>Separovateľné</a:t>
            </a:r>
            <a:r>
              <a:rPr lang="sk-SK" sz="3600" dirty="0" smtClean="0">
                <a:latin typeface="+mj-lt"/>
              </a:rPr>
              <a:t> </a:t>
            </a:r>
            <a:r>
              <a:rPr lang="sk-SK" sz="3600" dirty="0">
                <a:latin typeface="+mj-lt"/>
              </a:rPr>
              <a:t>triedy – </a:t>
            </a:r>
            <a:r>
              <a:rPr lang="sk-SK" sz="3600" dirty="0" smtClean="0">
                <a:latin typeface="+mj-lt"/>
              </a:rPr>
              <a:t>známe obrazce z rôznych tried sa dajú oddeliť </a:t>
            </a:r>
            <a:r>
              <a:rPr lang="sk-SK" sz="3600" dirty="0" err="1" smtClean="0">
                <a:latin typeface="+mj-lt"/>
              </a:rPr>
              <a:t>nadplochami</a:t>
            </a:r>
            <a:r>
              <a:rPr lang="sk-SK" sz="3600" dirty="0" smtClean="0">
                <a:latin typeface="+mj-lt"/>
              </a:rPr>
              <a:t> </a:t>
            </a:r>
            <a:endParaRPr lang="sk-SK" sz="3600" dirty="0">
              <a:latin typeface="+mj-lt"/>
            </a:endParaRPr>
          </a:p>
          <a:p>
            <a:pPr>
              <a:spcBef>
                <a:spcPts val="1800"/>
              </a:spcBef>
            </a:pPr>
            <a:r>
              <a:rPr lang="sk-SK" sz="3600" b="1" dirty="0">
                <a:latin typeface="+mj-lt"/>
              </a:rPr>
              <a:t>Lineárne </a:t>
            </a:r>
            <a:r>
              <a:rPr lang="sk-SK" sz="3600" b="1" dirty="0" smtClean="0">
                <a:latin typeface="+mj-lt"/>
              </a:rPr>
              <a:t>separovateľné </a:t>
            </a:r>
            <a:r>
              <a:rPr lang="sk-SK" sz="3600" dirty="0" smtClean="0">
                <a:latin typeface="+mj-lt"/>
              </a:rPr>
              <a:t>triedy – známe obrazce dajú </a:t>
            </a:r>
            <a:r>
              <a:rPr lang="sk-SK" sz="3600" dirty="0">
                <a:latin typeface="+mj-lt"/>
              </a:rPr>
              <a:t>sa oddeliť </a:t>
            </a:r>
            <a:r>
              <a:rPr lang="sk-SK" sz="3600" dirty="0" err="1" smtClean="0">
                <a:latin typeface="+mj-lt"/>
              </a:rPr>
              <a:t>nadrovinami</a:t>
            </a:r>
            <a:endParaRPr lang="sk-SK" sz="3600" dirty="0" smtClean="0">
              <a:latin typeface="+mj-lt"/>
            </a:endParaRP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+mj-lt"/>
              </a:rPr>
              <a:t>Neseparovateľné</a:t>
            </a:r>
            <a:r>
              <a:rPr lang="sk-SK" sz="3600" dirty="0" smtClean="0">
                <a:latin typeface="+mj-lt"/>
              </a:rPr>
              <a:t> triedy – nedajú sa oddeliť, lebo jeden obrazec môže patriť do viacerých tried, čiže klasifikátor pri klasifikácii urobí chybu = väčšina reálnych problémov</a:t>
            </a:r>
            <a:endParaRPr lang="sk-SK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1314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1"/>
            <a:ext cx="9144000" cy="871587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>Štatistické </a:t>
            </a:r>
            <a:r>
              <a:rPr lang="sk-SK" sz="4800" dirty="0"/>
              <a:t>rozpoznávanie obrazcov </a:t>
            </a:r>
            <a:r>
              <a:rPr lang="sk-SK" sz="4800" dirty="0" smtClean="0"/>
              <a:t>IV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ástupný symbol obsahu 7"/>
              <p:cNvSpPr>
                <a:spLocks noGrp="1"/>
              </p:cNvSpPr>
              <p:nvPr>
                <p:ph idx="1"/>
              </p:nvPr>
            </p:nvSpPr>
            <p:spPr>
              <a:xfrm>
                <a:off x="0" y="1340768"/>
                <a:ext cx="9144000" cy="551723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b="1" dirty="0" smtClean="0">
                    <a:latin typeface="+mj-lt"/>
                  </a:rPr>
                  <a:t>Štatistický klasifikátor</a:t>
                </a:r>
                <a:r>
                  <a:rPr lang="sk-SK" sz="3600" dirty="0" smtClean="0">
                    <a:latin typeface="+mj-lt"/>
                  </a:rPr>
                  <a:t> je zariadenie s </a:t>
                </a:r>
                <a:r>
                  <a:rPr lang="sk-SK" sz="3600" i="1" dirty="0" smtClean="0">
                    <a:latin typeface="+mj-lt"/>
                  </a:rPr>
                  <a:t>n</a:t>
                </a:r>
                <a:r>
                  <a:rPr lang="sk-SK" sz="3600" dirty="0" smtClean="0">
                    <a:latin typeface="+mj-lt"/>
                  </a:rPr>
                  <a:t> vstup-mi a jedným výstupom – na každý vstup pri-</a:t>
                </a:r>
                <a:r>
                  <a:rPr lang="sk-SK" sz="3600" dirty="0" err="1" smtClean="0">
                    <a:latin typeface="+mj-lt"/>
                  </a:rPr>
                  <a:t>chádza</a:t>
                </a:r>
                <a:r>
                  <a:rPr lang="sk-SK" sz="3600" dirty="0" smtClean="0">
                    <a:latin typeface="+mj-lt"/>
                  </a:rPr>
                  <a:t> jeden príznak z príznakového vektora </a:t>
                </a:r>
                <a14:m>
                  <m:oMath xmlns:m="http://schemas.openxmlformats.org/officeDocument/2006/math">
                    <m:r>
                      <a:rPr lang="sk-SK" sz="36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sk-SK" sz="3600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3600" i="1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sk-SK" sz="3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/>
                  <a:t>, </a:t>
                </a:r>
                <a:r>
                  <a:rPr lang="sk-SK" sz="3600" dirty="0" smtClean="0">
                    <a:latin typeface="+mj-lt"/>
                  </a:rPr>
                  <a:t>a na výstupe je jeden zo symbolov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sk-SK" sz="3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, kde </a:t>
                </a:r>
                <a:r>
                  <a:rPr lang="sk-SK" sz="3600" i="1" dirty="0" smtClean="0">
                    <a:latin typeface="+mj-lt"/>
                  </a:rPr>
                  <a:t>R</a:t>
                </a:r>
                <a:r>
                  <a:rPr lang="sk-SK" sz="3600" dirty="0" smtClean="0">
                    <a:latin typeface="+mj-lt"/>
                  </a:rPr>
                  <a:t> je počet tried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je identifikátor triedy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Funkcia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sa nazýva rozhodovacie pravidlo a je jadrom klasifikátora</a:t>
                </a:r>
              </a:p>
            </p:txBody>
          </p:sp>
        </mc:Choice>
        <mc:Fallback xmlns="">
          <p:sp>
            <p:nvSpPr>
              <p:cNvPr id="8" name="Zástupný symbol obsahu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40768"/>
                <a:ext cx="9144000" cy="5517232"/>
              </a:xfrm>
              <a:blipFill rotWithShape="0">
                <a:blip r:embed="rId2"/>
                <a:stretch>
                  <a:fillRect l="-1533" t="-1768" r="-220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294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Diskriminačné funkcie 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24744"/>
                <a:ext cx="9144000" cy="519985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Rozhodovacie pravidlo a oddeľujúce </a:t>
                </a:r>
                <a:r>
                  <a:rPr lang="sk-SK" sz="3600" dirty="0" err="1" smtClean="0">
                    <a:latin typeface="+mj-lt"/>
                  </a:rPr>
                  <a:t>nadplochy</a:t>
                </a:r>
                <a:r>
                  <a:rPr lang="sk-SK" sz="3600" dirty="0" smtClean="0">
                    <a:latin typeface="+mj-lt"/>
                  </a:rPr>
                  <a:t> </a:t>
                </a:r>
                <a:r>
                  <a:rPr lang="sk-SK" sz="3600" dirty="0">
                    <a:latin typeface="+mj-lt"/>
                  </a:rPr>
                  <a:t>definujeme </a:t>
                </a:r>
                <a:r>
                  <a:rPr lang="sk-SK" sz="3600" dirty="0" smtClean="0">
                    <a:latin typeface="+mj-lt"/>
                  </a:rPr>
                  <a:t>pomocou </a:t>
                </a:r>
                <a:r>
                  <a:rPr lang="sk-SK" sz="3600" i="1" dirty="0">
                    <a:latin typeface="+mj-lt"/>
                  </a:rPr>
                  <a:t>R </a:t>
                </a:r>
                <a:r>
                  <a:rPr lang="sk-SK" sz="3600" dirty="0" smtClean="0">
                    <a:latin typeface="+mj-lt"/>
                  </a:rPr>
                  <a:t>skalárnych funkcií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sk-SK" sz="36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sk-SK" sz="3600" b="1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sk-SK" sz="36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sk-SK" sz="3600" i="1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sk-SK" sz="36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sk-SK" sz="36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>
                    <a:latin typeface="+mj-lt"/>
                  </a:rPr>
                  <a:t>, ktoré sa nazývajú diskriminačné </a:t>
                </a:r>
                <a:r>
                  <a:rPr lang="sk-SK" sz="3600" dirty="0" smtClean="0">
                    <a:latin typeface="+mj-lt"/>
                  </a:rPr>
                  <a:t>funkcie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Každá funkcia musí spĺňať pre </a:t>
                </a:r>
                <a14:m>
                  <m:oMath xmlns:m="http://schemas.openxmlformats.org/officeDocument/2006/math">
                    <m:r>
                      <a:rPr lang="sk-SK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sk-SK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sk-SK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a každé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=1,2, …,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vzťah 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 smtClean="0">
                    <a:latin typeface="+mj-lt"/>
                  </a:rPr>
                  <a:t>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sk-SK" sz="36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sk-SK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sk-SK" sz="3600" b="1" dirty="0">
                  <a:latin typeface="+mj-lt"/>
                </a:endParaRPr>
              </a:p>
              <a:p>
                <a:endParaRPr lang="sk-SK" sz="44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24744"/>
                <a:ext cx="9144000" cy="5199856"/>
              </a:xfrm>
              <a:blipFill rotWithShape="0">
                <a:blip r:embed="rId2"/>
                <a:stretch>
                  <a:fillRect l="-1533" t="-1876" r="-293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402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Diskriminačné funkcie II 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980728"/>
                <a:ext cx="9144000" cy="587727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sk-SK" sz="3600" dirty="0" smtClean="0">
                    <a:latin typeface="+mj-lt"/>
                  </a:rPr>
                  <a:t>Potom je oddeľujúca </a:t>
                </a:r>
                <a:r>
                  <a:rPr lang="sk-SK" sz="3600" dirty="0" err="1" smtClean="0">
                    <a:latin typeface="+mj-lt"/>
                  </a:rPr>
                  <a:t>nadplocha</a:t>
                </a:r>
                <a:r>
                  <a:rPr lang="sk-SK" sz="3600" dirty="0" smtClean="0">
                    <a:latin typeface="+mj-lt"/>
                  </a:rPr>
                  <a:t> medzi triedami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určená vzťahom </a:t>
                </a:r>
              </a:p>
              <a:p>
                <a:pPr marL="0" indent="0">
                  <a:spcBef>
                    <a:spcPts val="1200"/>
                  </a:spcBef>
                  <a:buNone/>
                </a:pPr>
                <a:r>
                  <a:rPr lang="sk-SK" sz="3600" dirty="0" smtClean="0">
                    <a:latin typeface="+mj-lt"/>
                  </a:rPr>
                  <a:t>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sk-SK" sz="3600" b="0" dirty="0" smtClean="0">
                  <a:latin typeface="+mj-lt"/>
                  <a:ea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sk-SK" sz="3600" dirty="0" smtClean="0">
                    <a:latin typeface="+mj-lt"/>
                  </a:rPr>
                  <a:t>A rozhodovacie pravidlo má tvar </a:t>
                </a:r>
              </a:p>
              <a:p>
                <a:pPr marL="0" indent="0" algn="ctr">
                  <a:spcBef>
                    <a:spcPts val="1200"/>
                  </a:spcBef>
                  <a:spcAft>
                    <a:spcPts val="600"/>
                  </a:spcAft>
                  <a:buNone/>
                </a:pP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sk-SK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sk-SK" sz="3600" b="0" i="0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sk-SK" sz="3600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=1,2,…,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sk-SK" sz="3600" dirty="0" smtClean="0">
                    <a:latin typeface="+mj-lt"/>
                  </a:rPr>
                  <a:t>, </a:t>
                </a:r>
              </a:p>
              <a:p>
                <a:pPr marL="0" indent="0">
                  <a:spcBef>
                    <a:spcPts val="1200"/>
                  </a:spcBef>
                  <a:spcAft>
                    <a:spcPts val="600"/>
                  </a:spcAft>
                  <a:buNone/>
                </a:pPr>
                <a:r>
                  <a:rPr lang="sk-SK" sz="3600" dirty="0" smtClean="0">
                    <a:latin typeface="+mj-lt"/>
                  </a:rPr>
                  <a:t>čo znamená, že príznakový vektor </a:t>
                </a:r>
                <a:r>
                  <a:rPr lang="sk-SK" sz="3600" b="1" i="1" dirty="0" smtClean="0">
                    <a:latin typeface="+mj-lt"/>
                  </a:rPr>
                  <a:t>x</a:t>
                </a:r>
                <a:r>
                  <a:rPr lang="sk-SK" sz="3600" dirty="0" smtClean="0">
                    <a:latin typeface="+mj-lt"/>
                  </a:rPr>
                  <a:t> bude   klasifikovaný do tej triedy, ktorej diskriminačná funkcia vráti najväčšiu hodnotu</a:t>
                </a:r>
                <a:endParaRPr lang="sk-SK" sz="36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980728"/>
                <a:ext cx="9144000" cy="5877272"/>
              </a:xfrm>
              <a:blipFill rotWithShape="0">
                <a:blip r:embed="rId2"/>
                <a:stretch>
                  <a:fillRect l="-2000" t="-166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932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Lineárne diskriminačné funkcie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3769" y="1196752"/>
                <a:ext cx="9144000" cy="512784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Najjednoduchšie a najpoužívanejšie sú lineárne diskriminačné funkcie, ktoré majú tvar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k-SK" sz="3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+ …+</m:t>
                      </m:r>
                      <m:sSub>
                        <m:sSub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𝑟𝑛</m:t>
                          </m:r>
                        </m:sub>
                      </m:sSub>
                      <m:sSub>
                        <m:sSub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sk-SK" sz="3600" b="0" dirty="0" smtClean="0">
                  <a:latin typeface="+mj-lt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>
                    <a:latin typeface="+mj-lt"/>
                  </a:rPr>
                  <a:t>p</a:t>
                </a:r>
                <a:r>
                  <a:rPr lang="sk-SK" sz="3600" dirty="0" smtClean="0">
                    <a:latin typeface="+mj-lt"/>
                  </a:rPr>
                  <a:t>re všetky </a:t>
                </a:r>
                <a:r>
                  <a:rPr lang="sk-SK" sz="3600" i="1" dirty="0" smtClean="0">
                    <a:latin typeface="+mj-lt"/>
                  </a:rPr>
                  <a:t>r = 1,2, ..., R, </a:t>
                </a:r>
                <a:r>
                  <a:rPr lang="sk-SK" sz="3600" dirty="0" smtClean="0">
                    <a:latin typeface="+mj-lt"/>
                  </a:rPr>
                  <a:t>pričom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𝑟𝑖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sú skalárne koeficienty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Vtedy získame oddeľujúce nadroviny (pre 2D je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𝑘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, pre 3D je to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𝑎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𝑏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)</a:t>
                </a: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69" y="1196752"/>
                <a:ext cx="9144000" cy="5127848"/>
              </a:xfrm>
              <a:blipFill rotWithShape="0">
                <a:blip r:embed="rId2"/>
                <a:stretch>
                  <a:fillRect l="-2067" t="-1781" b="-71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4737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Učenie lineárneho klasifikátora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3769" y="1196752"/>
                <a:ext cx="9144000" cy="566124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Predkladáme klasifikátoru po sebe príznakové vektory z trénovacej množiny a očakávame, že sa naučí </a:t>
                </a:r>
                <a:r>
                  <a:rPr lang="sk-SK" sz="3600" dirty="0" err="1" smtClean="0">
                    <a:latin typeface="+mj-lt"/>
                  </a:rPr>
                  <a:t>skaláry</a:t>
                </a:r>
                <a:r>
                  <a:rPr lang="sk-SK" sz="3600" dirty="0" smtClean="0">
                    <a:latin typeface="+mj-lt"/>
                  </a:rPr>
                  <a:t> diskriminačných funkcií </a:t>
                </a:r>
                <a:r>
                  <a:rPr lang="sk-SK" sz="3600" dirty="0" err="1" smtClean="0">
                    <a:latin typeface="+mj-lt"/>
                  </a:rPr>
                  <a:t>porov-naním</a:t>
                </a:r>
                <a:r>
                  <a:rPr lang="sk-SK" sz="3600" dirty="0" smtClean="0">
                    <a:latin typeface="+mj-lt"/>
                  </a:rPr>
                  <a:t> jeho výstupu so správnou klasifikáciou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Počiatočné hodnoty </a:t>
                </a:r>
                <a:r>
                  <a:rPr lang="sk-SK" sz="36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skalárov</a:t>
                </a: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nastavíme pri učení náhodným spôsobom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Pre dve triedy stačí jedna diskriminačná </a:t>
                </a:r>
                <a:r>
                  <a:rPr lang="sk-SK" sz="3600" dirty="0" err="1" smtClean="0">
                    <a:latin typeface="+mj-lt"/>
                  </a:rPr>
                  <a:t>funk-cia</a:t>
                </a:r>
                <a:r>
                  <a:rPr lang="sk-SK" sz="3600" dirty="0" smtClean="0">
                    <a:latin typeface="+mj-lt"/>
                  </a:rPr>
                  <a:t> a zisťujeme, či je väčšia alebo menšia ako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sk-SK" sz="36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69" y="1196752"/>
                <a:ext cx="9144000" cy="5661248"/>
              </a:xfrm>
              <a:blipFill rotWithShape="0">
                <a:blip r:embed="rId2"/>
                <a:stretch>
                  <a:fillRect l="-1533" t="-1615" r="-140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2719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/>
              <a:t>Učenie lineárneho </a:t>
            </a:r>
            <a:r>
              <a:rPr lang="sk-SK" sz="4800" dirty="0" smtClean="0"/>
              <a:t>klasifikátora II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3769" y="1196751"/>
                <a:ext cx="9144000" cy="5661249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>
                    <a:latin typeface="+mj-lt"/>
                  </a:rPr>
                  <a:t>Pri učení pri správnej klasifikácii </a:t>
                </a:r>
                <a:r>
                  <a:rPr lang="sk-SK" sz="3600" dirty="0" smtClean="0">
                    <a:latin typeface="+mj-lt"/>
                  </a:rPr>
                  <a:t>príznakového vektora </a:t>
                </a:r>
                <a:r>
                  <a:rPr lang="sk-SK" sz="3600" dirty="0">
                    <a:latin typeface="+mj-lt"/>
                  </a:rPr>
                  <a:t>nemeníme hodnoty </a:t>
                </a:r>
                <a:r>
                  <a:rPr lang="sk-SK" sz="3600" dirty="0" err="1">
                    <a:latin typeface="+mj-lt"/>
                  </a:rPr>
                  <a:t>skalárov</a:t>
                </a:r>
                <a:endParaRPr lang="sk-SK" sz="3600" dirty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Pri nesprávnej klasifikácii, keď bol vektor zaradený do triedy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a mal byť zaradený do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, tak to preto, lebo diskriminačná funkcia vrátila hodnotu väčšiu ako nula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Preto znížime </a:t>
                </a:r>
                <a:r>
                  <a:rPr lang="sk-SK" sz="3600" dirty="0" err="1" smtClean="0">
                    <a:latin typeface="+mj-lt"/>
                  </a:rPr>
                  <a:t>skaláry</a:t>
                </a:r>
                <a:r>
                  <a:rPr lang="sk-SK" sz="3600" dirty="0" smtClean="0">
                    <a:latin typeface="+mj-lt"/>
                  </a:rPr>
                  <a:t> o hodnotu príznakového vektora </a:t>
                </a:r>
                <a:r>
                  <a:rPr lang="sk-SK" sz="3600" b="1" i="1" dirty="0" smtClean="0">
                    <a:latin typeface="+mj-lt"/>
                  </a:rPr>
                  <a:t>x</a:t>
                </a:r>
                <a:r>
                  <a:rPr lang="sk-SK" sz="3600" dirty="0" smtClean="0">
                    <a:latin typeface="+mj-lt"/>
                  </a:rPr>
                  <a:t> (v opačnom prípade tried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skaláry zvýšime)</a:t>
                </a: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69" y="1196751"/>
                <a:ext cx="9144000" cy="5661249"/>
              </a:xfrm>
              <a:blipFill rotWithShape="0">
                <a:blip r:embed="rId2"/>
                <a:stretch>
                  <a:fillRect l="-1533" t="-1615" r="-1467" b="-969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0477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08112"/>
          </a:xfrm>
        </p:spPr>
        <p:txBody>
          <a:bodyPr>
            <a:normAutofit/>
          </a:bodyPr>
          <a:lstStyle/>
          <a:p>
            <a:r>
              <a:rPr lang="sk-SK" dirty="0" smtClean="0"/>
              <a:t>Výsledná nadrovina pre 2 triedy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36</a:t>
            </a:fld>
            <a:endParaRPr lang="en-US"/>
          </a:p>
        </p:txBody>
      </p:sp>
      <p:pic>
        <p:nvPicPr>
          <p:cNvPr id="1026" name="Picture 2" descr="Výsledok vyhľadávania obrázkov pre dopyt linear discriminant functions and decision surfaces pictur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618" y="1470025"/>
            <a:ext cx="4862678" cy="485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46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Nejednoznačnosť nadroviny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37</a:t>
            </a:fld>
            <a:endParaRPr lang="en-US"/>
          </a:p>
        </p:txBody>
      </p:sp>
      <p:pic>
        <p:nvPicPr>
          <p:cNvPr id="2050" name="Picture 2" descr="Výsledok vyhľadávania obrázkov pre dopyt linear discriminant functions and decision surfaces pictur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5" y="1471233"/>
            <a:ext cx="5976664" cy="498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859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Riešenie nejednoznačnosti - SVM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769" y="1196751"/>
            <a:ext cx="9144000" cy="5661249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err="1" smtClean="0">
                <a:latin typeface="+mj-lt"/>
              </a:rPr>
              <a:t>Support</a:t>
            </a:r>
            <a:r>
              <a:rPr lang="sk-SK" sz="3600" dirty="0" smtClean="0">
                <a:latin typeface="+mj-lt"/>
              </a:rPr>
              <a:t> </a:t>
            </a:r>
            <a:r>
              <a:rPr lang="sk-SK" sz="3600" dirty="0" err="1" smtClean="0">
                <a:latin typeface="+mj-lt"/>
              </a:rPr>
              <a:t>vector</a:t>
            </a:r>
            <a:r>
              <a:rPr lang="sk-SK" sz="3600" dirty="0" smtClean="0">
                <a:latin typeface="+mj-lt"/>
              </a:rPr>
              <a:t> </a:t>
            </a:r>
            <a:r>
              <a:rPr lang="sk-SK" sz="3600" dirty="0" err="1" smtClean="0">
                <a:latin typeface="+mj-lt"/>
              </a:rPr>
              <a:t>machine</a:t>
            </a:r>
            <a:r>
              <a:rPr lang="sk-SK" sz="3600" dirty="0" smtClean="0">
                <a:latin typeface="+mj-lt"/>
              </a:rPr>
              <a:t> – umiestňuje </a:t>
            </a:r>
            <a:r>
              <a:rPr lang="sk-SK" sz="3600" dirty="0" err="1" smtClean="0">
                <a:latin typeface="+mj-lt"/>
              </a:rPr>
              <a:t>oddeľu-júcu</a:t>
            </a:r>
            <a:r>
              <a:rPr lang="sk-SK" sz="3600" dirty="0" smtClean="0">
                <a:latin typeface="+mj-lt"/>
              </a:rPr>
              <a:t> nadrovinu tak, aby mala rovnakú </a:t>
            </a:r>
            <a:r>
              <a:rPr lang="sk-SK" sz="3600" dirty="0" err="1" smtClean="0">
                <a:latin typeface="+mj-lt"/>
              </a:rPr>
              <a:t>vzdiale-nosť</a:t>
            </a:r>
            <a:r>
              <a:rPr lang="sk-SK" sz="3600" dirty="0" smtClean="0">
                <a:latin typeface="+mj-lt"/>
              </a:rPr>
              <a:t> od podporných vektorov oboch tried </a:t>
            </a:r>
          </a:p>
        </p:txBody>
      </p:sp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17983" t="26203" r="64199" b="46859"/>
          <a:stretch>
            <a:fillRect/>
          </a:stretch>
        </p:blipFill>
        <p:spPr bwMode="auto">
          <a:xfrm>
            <a:off x="251520" y="2910221"/>
            <a:ext cx="202208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 l="36246" t="26995" r="48609" b="47651"/>
          <a:stretch>
            <a:fillRect/>
          </a:stretch>
        </p:blipFill>
        <p:spPr bwMode="auto">
          <a:xfrm>
            <a:off x="251520" y="4919406"/>
            <a:ext cx="2022084" cy="190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 l="39567" t="31286" r="35529" b="39344"/>
          <a:stretch>
            <a:fillRect/>
          </a:stretch>
        </p:blipFill>
        <p:spPr bwMode="auto">
          <a:xfrm>
            <a:off x="2273604" y="2910221"/>
            <a:ext cx="5911411" cy="3919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5457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Pravidlo minimálnej vzdialenosti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3769" y="1196752"/>
                <a:ext cx="9144000" cy="590465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Nech je v príznakovom priestore definovaných </a:t>
                </a:r>
                <a:r>
                  <a:rPr lang="sk-SK" sz="3600" i="1" dirty="0" smtClean="0">
                    <a:latin typeface="+mj-lt"/>
                  </a:rPr>
                  <a:t>R </a:t>
                </a:r>
                <a:r>
                  <a:rPr lang="sk-SK" sz="3600" dirty="0" err="1" smtClean="0">
                    <a:latin typeface="+mj-lt"/>
                  </a:rPr>
                  <a:t>etalónov</a:t>
                </a:r>
                <a:r>
                  <a:rPr lang="sk-SK" sz="3600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ako ideálnych reprezentantov </a:t>
                </a:r>
                <a:r>
                  <a:rPr lang="sk-SK" sz="3600" i="1" dirty="0" smtClean="0">
                    <a:latin typeface="+mj-lt"/>
                  </a:rPr>
                  <a:t>R</a:t>
                </a:r>
                <a:r>
                  <a:rPr lang="sk-SK" sz="3600" dirty="0" smtClean="0">
                    <a:latin typeface="+mj-lt"/>
                  </a:rPr>
                  <a:t> tried, potom rozhodovacie pravidlo má tvar: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↔</m:t>
                      </m:r>
                      <m:d>
                        <m:dPr>
                          <m:begChr m:val="|"/>
                          <m:endChr m:val="|"/>
                          <m:ctrlP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sk-SK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k-SK" sz="3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sk-SK" sz="3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unc>
                        <m:funcPr>
                          <m:ctrlP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sk-SK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sk-SK" sz="3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=1,2,…,</m:t>
                              </m:r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sk-SK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sk-SK" sz="3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k-SK" sz="36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sk-SK" sz="3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sk-SK" sz="3600" dirty="0" smtClean="0">
                  <a:latin typeface="+mj-lt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 smtClean="0">
                    <a:latin typeface="+mj-lt"/>
                  </a:rPr>
                  <a:t>  čo vedie na lineárny klasifikátor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Pri učení sa nastavujú iba </a:t>
                </a:r>
                <a:r>
                  <a:rPr lang="sk-SK" sz="3600" dirty="0" err="1" smtClean="0">
                    <a:latin typeface="+mj-lt"/>
                  </a:rPr>
                  <a:t>etalóny</a:t>
                </a:r>
                <a:r>
                  <a:rPr lang="sk-SK" sz="3600" dirty="0" smtClean="0">
                    <a:latin typeface="+mj-lt"/>
                  </a:rPr>
                  <a:t> ako </a:t>
                </a:r>
                <a:r>
                  <a:rPr lang="sk-SK" sz="3600" dirty="0" err="1" smtClean="0">
                    <a:latin typeface="+mj-lt"/>
                  </a:rPr>
                  <a:t>centroidy</a:t>
                </a:r>
                <a:r>
                  <a:rPr lang="sk-SK" sz="3600" dirty="0" smtClean="0">
                    <a:latin typeface="+mj-lt"/>
                  </a:rPr>
                  <a:t> známych vektorov z triedy </a:t>
                </a:r>
              </a:p>
              <a:p>
                <a:endParaRPr lang="sk-SK" sz="40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69" y="1196752"/>
                <a:ext cx="9144000" cy="5904656"/>
              </a:xfrm>
              <a:blipFill rotWithShape="0">
                <a:blip r:embed="rId2"/>
                <a:stretch>
                  <a:fillRect l="-1533" t="-1548" r="-153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6738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Pravidlo minimálnej vzdialenosti II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769" y="1196752"/>
            <a:ext cx="9144000" cy="5127848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Oddeľujúca nadrovina sa určí tak, že rozpoľuje spojnicu dvoch </a:t>
            </a:r>
            <a:r>
              <a:rPr lang="sk-SK" sz="3600" dirty="0" err="1" smtClean="0">
                <a:latin typeface="+mj-lt"/>
              </a:rPr>
              <a:t>etalónov</a:t>
            </a:r>
            <a:endParaRPr lang="sk-SK" sz="3600" dirty="0" smtClean="0">
              <a:latin typeface="+mj-lt"/>
            </a:endParaRPr>
          </a:p>
        </p:txBody>
      </p:sp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" y="2445253"/>
            <a:ext cx="9144000" cy="391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4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Nelineárny separovateľný prípad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3769" y="1196752"/>
                <a:ext cx="9144000" cy="566124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Hľadáme zobrazenie pôvodného príznakového priestoru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sk-SK" sz="3600" dirty="0" smtClean="0">
                    <a:latin typeface="+mj-lt"/>
                  </a:rPr>
                  <a:t> do príznakového priestoru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sk-SK" sz="3600" dirty="0" smtClean="0">
                    <a:latin typeface="+mj-lt"/>
                  </a:rPr>
                  <a:t>, v ktorom môžeme použiť lineárny klasifikátor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Takéto zobrazenie sa nazýva </a:t>
                </a:r>
                <a:r>
                  <a:rPr lang="el-GR" sz="3600" dirty="0" smtClean="0">
                    <a:latin typeface="+mj-lt"/>
                  </a:rPr>
                  <a:t>φ</a:t>
                </a:r>
                <a:r>
                  <a:rPr lang="sk-SK" sz="3600" dirty="0" smtClean="0">
                    <a:latin typeface="+mj-lt"/>
                  </a:rPr>
                  <a:t>-prevodník a klasifikátor sa nazýva </a:t>
                </a:r>
                <a:r>
                  <a:rPr lang="el-GR" sz="3600" dirty="0">
                    <a:latin typeface="+mj-lt"/>
                  </a:rPr>
                  <a:t>φ</a:t>
                </a:r>
                <a:r>
                  <a:rPr lang="sk-SK" sz="3600" dirty="0" smtClean="0">
                    <a:latin typeface="+mj-lt"/>
                  </a:rPr>
                  <a:t>-klasifikátor (v prípade SVM využijeme tzv. </a:t>
                </a:r>
                <a:r>
                  <a:rPr lang="sk-SK" sz="3600" dirty="0" err="1" smtClean="0">
                    <a:latin typeface="+mj-lt"/>
                  </a:rPr>
                  <a:t>kernelový</a:t>
                </a:r>
                <a:r>
                  <a:rPr lang="sk-SK" sz="3600" dirty="0" smtClean="0">
                    <a:latin typeface="+mj-lt"/>
                  </a:rPr>
                  <a:t> trik) 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>
                    <a:latin typeface="+mj-lt"/>
                  </a:rPr>
                  <a:t>D</a:t>
                </a:r>
                <a:r>
                  <a:rPr lang="sk-SK" sz="3600" dirty="0" smtClean="0">
                    <a:latin typeface="+mj-lt"/>
                  </a:rPr>
                  <a:t>iskriminačná funkcia v priestore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sk-SK" sz="36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má tvar 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k-SK" sz="3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d>
                        <m:dPr>
                          <m:ctrlPr>
                            <a:rPr lang="sk-SK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sk-SK" sz="36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k-SK" sz="3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sk-SK" sz="3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k-SK" sz="3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sk-SK" sz="3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3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k-SK" sz="36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sk-SK" sz="36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sk-SK" sz="3600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sk-SK" sz="3600" i="1">
                          <a:latin typeface="Cambria Math" panose="02040503050406030204" pitchFamily="18" charset="0"/>
                        </a:rPr>
                        <m:t> …+</m:t>
                      </m:r>
                      <m:sSub>
                        <m:sSubPr>
                          <m:ctrlPr>
                            <a:rPr lang="sk-SK" sz="3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sSub>
                        <m:sSubPr>
                          <m:ctrlPr>
                            <a:rPr lang="sk-SK" sz="3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3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sk-SK" sz="36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sk-SK" sz="36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sk-SK" sz="36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69" y="1196752"/>
                <a:ext cx="9144000" cy="5661248"/>
              </a:xfrm>
              <a:blipFill rotWithShape="0">
                <a:blip r:embed="rId2"/>
                <a:stretch>
                  <a:fillRect l="-1533" t="-1615" r="-18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Nelineárny separovateľný prípad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42</a:t>
            </a:fld>
            <a:endParaRPr lang="en-US"/>
          </a:p>
        </p:txBody>
      </p:sp>
      <p:pic>
        <p:nvPicPr>
          <p:cNvPr id="3074" name="Picture 2" descr="Výsledok vyhľadávania obrázkov pre dopyt nonlinear discriminant functions and decision surfaces pictur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4825"/>
            <a:ext cx="91440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63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Neseparovateľný prípad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769" y="1196752"/>
            <a:ext cx="9144000" cy="5661248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Neexistuje vhodná oddeľujúca </a:t>
            </a:r>
            <a:r>
              <a:rPr lang="sk-SK" sz="3600" dirty="0" err="1" smtClean="0">
                <a:latin typeface="+mj-lt"/>
              </a:rPr>
              <a:t>nadplocha</a:t>
            </a:r>
            <a:r>
              <a:rPr lang="sk-SK" sz="3600" dirty="0" smtClean="0">
                <a:latin typeface="+mj-lt"/>
              </a:rPr>
              <a:t>, lebo triedy sú 					    premiešané</a:t>
            </a:r>
          </a:p>
          <a:p>
            <a:endParaRPr lang="sk-SK" sz="4000" dirty="0" smtClean="0">
              <a:latin typeface="+mj-lt"/>
            </a:endParaRPr>
          </a:p>
          <a:p>
            <a:endParaRPr lang="sk-SK" sz="4000" dirty="0">
              <a:latin typeface="+mj-lt"/>
            </a:endParaRPr>
          </a:p>
          <a:p>
            <a:endParaRPr lang="sk-SK" sz="4000" dirty="0" smtClean="0">
              <a:latin typeface="+mj-lt"/>
            </a:endParaRPr>
          </a:p>
        </p:txBody>
      </p:sp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  <p:pic>
        <p:nvPicPr>
          <p:cNvPr id="4100" name="Picture 4" descr="Súvisiaci obráz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240" y="1817440"/>
            <a:ext cx="5040560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861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Neseparovateľný prípad II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44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3769" y="1196752"/>
                <a:ext cx="9144000" cy="566124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Klasifikátor je deterministické zariadenie, vektor </a:t>
                </a:r>
                <a:r>
                  <a:rPr lang="sk-SK" sz="3600" b="1" i="1" dirty="0" smtClean="0">
                    <a:latin typeface="+mj-lt"/>
                  </a:rPr>
                  <a:t>x</a:t>
                </a:r>
                <a:r>
                  <a:rPr lang="sk-SK" sz="3600" dirty="0" smtClean="0">
                    <a:latin typeface="+mj-lt"/>
                  </a:rPr>
                  <a:t> zaradí vždy do tej istej triedy</a:t>
                </a:r>
              </a:p>
              <a:p>
                <a:pPr>
                  <a:spcBef>
                    <a:spcPts val="1200"/>
                  </a:spcBef>
                </a:pPr>
                <a:r>
                  <a:rPr lang="sk-SK" sz="3600" dirty="0" smtClean="0">
                    <a:latin typeface="+mj-lt"/>
                  </a:rPr>
                  <a:t>Ak sa dopúšťame pri takomto rozhodnutí chyby, klasifikátor </a:t>
                </a:r>
                <a:r>
                  <a:rPr lang="sk-SK" sz="3600" smtClean="0">
                    <a:latin typeface="+mj-lt"/>
                  </a:rPr>
                  <a:t>chceme nastaviť </a:t>
                </a:r>
                <a:r>
                  <a:rPr lang="sk-SK" sz="3600" dirty="0" smtClean="0">
                    <a:latin typeface="+mj-lt"/>
                  </a:rPr>
                  <a:t>tak, aby bola chyba (strata) čo najmenšia</a:t>
                </a:r>
              </a:p>
              <a:p>
                <a:pPr>
                  <a:spcBef>
                    <a:spcPts val="1200"/>
                  </a:spcBef>
                </a:pPr>
                <a:r>
                  <a:rPr lang="sk-SK" sz="3600" dirty="0" smtClean="0">
                    <a:latin typeface="+mj-lt"/>
                  </a:rPr>
                  <a:t>Ak máme pravdepodobnosti objavenia sa trie-</a:t>
                </a:r>
                <a:r>
                  <a:rPr lang="sk-SK" sz="3600" dirty="0" err="1" smtClean="0">
                    <a:latin typeface="+mj-lt"/>
                  </a:rPr>
                  <a:t>dy</a:t>
                </a:r>
                <a:r>
                  <a:rPr lang="sk-SK" sz="3600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 …,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a ich súčet je 1 – aké pravidlo </a:t>
                </a:r>
                <a:r>
                  <a:rPr lang="sk-SK" sz="3600" i="1" dirty="0" smtClean="0">
                    <a:latin typeface="+mj-lt"/>
                  </a:rPr>
                  <a:t>d(</a:t>
                </a:r>
                <a:r>
                  <a:rPr lang="sk-SK" sz="3600" b="1" i="1" dirty="0" smtClean="0">
                    <a:latin typeface="+mj-lt"/>
                  </a:rPr>
                  <a:t>x</a:t>
                </a:r>
                <a:r>
                  <a:rPr lang="sk-SK" sz="3600" i="1" dirty="0" smtClean="0">
                    <a:latin typeface="+mj-lt"/>
                  </a:rPr>
                  <a:t>) </a:t>
                </a:r>
                <a:r>
                  <a:rPr lang="sk-SK" sz="3600" dirty="0" smtClean="0">
                    <a:latin typeface="+mj-lt"/>
                  </a:rPr>
                  <a:t>zvolíme, aby chyba klasifikácie bola minimálna?</a:t>
                </a:r>
              </a:p>
            </p:txBody>
          </p:sp>
        </mc:Choice>
        <mc:Fallback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69" y="1196752"/>
                <a:ext cx="9144000" cy="5661248"/>
              </a:xfrm>
              <a:blipFill rotWithShape="0">
                <a:blip r:embed="rId2"/>
                <a:stretch>
                  <a:fillRect l="-1533" t="-1615" r="-20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5113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Neseparovateľný prípad III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3769" y="1196752"/>
                <a:ext cx="9144000" cy="566124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Majme aj druhú apriórnu pravdepodobnosť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e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e>
                    </m:d>
                  </m:oMath>
                </a14:m>
                <a:r>
                  <a:rPr lang="sk-SK" sz="3600" dirty="0" smtClean="0">
                    <a:latin typeface="+mj-lt"/>
                  </a:rPr>
                  <a:t>, ktorá vyjadruje podmienenú pravdepodobnosť vektora </a:t>
                </a:r>
                <a:r>
                  <a:rPr lang="sk-SK" sz="3600" b="1" i="1" dirty="0" smtClean="0">
                    <a:latin typeface="+mj-lt"/>
                  </a:rPr>
                  <a:t>x</a:t>
                </a:r>
                <a:r>
                  <a:rPr lang="sk-SK" sz="3600" dirty="0" smtClean="0">
                    <a:latin typeface="+mj-lt"/>
                  </a:rPr>
                  <a:t> za podmienky známej triedy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Ak zvolíme veľkosť straty </a:t>
                </a:r>
                <a:r>
                  <a:rPr lang="sk-SK" sz="3600" i="1" dirty="0" smtClean="0">
                    <a:latin typeface="+mj-lt"/>
                  </a:rPr>
                  <a:t>0</a:t>
                </a:r>
                <a:r>
                  <a:rPr lang="sk-SK" sz="3600" dirty="0" smtClean="0">
                    <a:latin typeface="+mj-lt"/>
                  </a:rPr>
                  <a:t> pri správnej klasifikácii a </a:t>
                </a:r>
                <a:r>
                  <a:rPr lang="sk-SK" sz="3600" i="1" dirty="0" smtClean="0">
                    <a:latin typeface="+mj-lt"/>
                  </a:rPr>
                  <a:t>1</a:t>
                </a:r>
                <a:r>
                  <a:rPr lang="sk-SK" sz="3600" dirty="0" smtClean="0">
                    <a:latin typeface="+mj-lt"/>
                  </a:rPr>
                  <a:t> pri nesprávnej, potom optimálne rozhodovacie pravidlo s najmenšou (chybou) stratou je nasledovné:</a:t>
                </a: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69" y="1196752"/>
                <a:ext cx="9144000" cy="5661248"/>
              </a:xfrm>
              <a:blipFill rotWithShape="0">
                <a:blip r:embed="rId2"/>
                <a:stretch>
                  <a:fillRect l="-1533" t="-1615" r="-12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2248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88641"/>
            <a:ext cx="9144000" cy="792088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Neseparovateľný prípad IV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66124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sk-SK" sz="2800" b="0" i="1" smtClean="0"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sk-SK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sk-SK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k-SK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sk-SK" sz="28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sk-SK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↔</m:t>
                      </m:r>
                      <m:r>
                        <a:rPr lang="sk-SK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sk-SK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e>
                          <m:sSub>
                            <m:sSubPr>
                              <m:ctrlPr>
                                <a:rPr lang="sk-SK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k-SK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sk-SK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e>
                      </m:d>
                      <m:r>
                        <a:rPr lang="sk-SK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sk-SK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sk-SK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k-SK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sk-SK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e>
                      </m:d>
                      <m:r>
                        <a:rPr lang="sk-SK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sk-SK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sk-SK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sk-SK" sz="28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sk-SK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sk-SK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=1,2,…,</m:t>
                              </m:r>
                              <m:r>
                                <a:rPr lang="sk-SK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lim>
                          </m:limLow>
                        </m:fName>
                        <m:e>
                          <m:r>
                            <a:rPr lang="sk-SK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sk-SK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k-SK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sk-SK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k-SK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sk-SK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d>
                          <m:r>
                            <a:rPr lang="sk-SK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sk-SK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sk-SK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k-SK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sk-SK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sk-SK" sz="28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Diskriminačná funkcia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  <m:e>
                        <m:sSub>
                          <m:sSubPr>
                            <m:ctrlP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e>
                    </m:d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e>
                    </m:d>
                  </m:oMath>
                </a14:m>
                <a:r>
                  <a:rPr lang="sk-SK" sz="3600" dirty="0" smtClean="0">
                    <a:latin typeface="+mj-lt"/>
                  </a:rPr>
                  <a:t> zodpovedá aposteriórnej pravdepodobnosti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e>
                      <m:e>
                        <m:r>
                          <a:rPr lang="sk-SK" sz="3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sk-SK" sz="3600" dirty="0" smtClean="0">
                    <a:latin typeface="+mj-lt"/>
                  </a:rPr>
                  <a:t> 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>
                    <a:latin typeface="+mj-lt"/>
                  </a:rPr>
                  <a:t>T</a:t>
                </a:r>
                <a:r>
                  <a:rPr lang="sk-SK" sz="3600" dirty="0" smtClean="0">
                    <a:latin typeface="+mj-lt"/>
                  </a:rPr>
                  <a:t>o je podmienená pravdepodobnosť triedy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za podmienky, že na vstupe je príznakový vektor </a:t>
                </a:r>
                <a:r>
                  <a:rPr lang="sk-SK" sz="3600" b="1" i="1" dirty="0" smtClean="0">
                    <a:latin typeface="+mj-lt"/>
                  </a:rPr>
                  <a:t>x</a:t>
                </a:r>
                <a:r>
                  <a:rPr lang="sk-SK" sz="3600" dirty="0" smtClean="0">
                    <a:latin typeface="+mj-lt"/>
                  </a:rPr>
                  <a:t>, čiže pravdepodobnosť toho, že vektor </a:t>
                </a:r>
                <a:r>
                  <a:rPr lang="sk-SK" sz="3600" b="1" i="1" dirty="0" smtClean="0">
                    <a:latin typeface="+mj-lt"/>
                  </a:rPr>
                  <a:t>x</a:t>
                </a:r>
                <a:r>
                  <a:rPr lang="sk-SK" sz="3600" dirty="0" smtClean="0">
                    <a:latin typeface="+mj-lt"/>
                  </a:rPr>
                  <a:t> patrí do triedy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endParaRPr lang="sk-SK" sz="36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661248"/>
              </a:xfrm>
              <a:blipFill rotWithShape="0">
                <a:blip r:embed="rId2"/>
                <a:stretch>
                  <a:fillRect l="-1533" r="-28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575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88641"/>
            <a:ext cx="9144000" cy="792087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Bayesova formula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268760"/>
                <a:ext cx="9144000" cy="568863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Aposteriórna pravdepodobnosť sa počíta z apriórnych pravdepodobností podľa Bayesovej formuly:</a:t>
                </a:r>
              </a:p>
              <a:p>
                <a:pPr marL="0" indent="0" algn="ctr">
                  <a:spcBef>
                    <a:spcPts val="1800"/>
                  </a:spcBef>
                  <a:buNone/>
                </a:pP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e>
                      <m:e>
                        <m:r>
                          <a:rPr lang="sk-SK" sz="36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sk-SK" sz="36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k-SK" sz="3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𝒙</m:t>
                            </m:r>
                          </m:e>
                          <m:e>
                            <m:sSub>
                              <m:sSubPr>
                                <m:ctrlPr>
                                  <a:rPr lang="sk-SK" sz="3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sk-SK" sz="3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</m:e>
                        </m:d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sk-SK" sz="3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sk-SK" sz="3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sk-SK" sz="36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>
                    <a:latin typeface="+mj-lt"/>
                  </a:rPr>
                  <a:t>k</a:t>
                </a:r>
                <a:r>
                  <a:rPr lang="sk-SK" sz="3600" dirty="0" smtClean="0">
                    <a:latin typeface="+mj-lt"/>
                  </a:rPr>
                  <a:t>de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sk-SK" sz="36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sk-SK" sz="36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je zmiešaná hustota pravdepodobnosti definovaná ako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sk-SK" sz="3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  <m:e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k-SK" sz="3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𝒙</m:t>
                            </m:r>
                          </m:e>
                          <m:e>
                            <m:sSub>
                              <m:sSubPr>
                                <m:ctrlPr>
                                  <a:rPr lang="sk-SK" sz="3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e>
                        </m:d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sk-SK" sz="3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r>
                  <a:rPr lang="sk-SK" sz="3600" dirty="0" smtClean="0">
                    <a:latin typeface="+mj-lt"/>
                  </a:rPr>
                  <a:t>, čiže pre daný vektor </a:t>
                </a:r>
                <a:r>
                  <a:rPr lang="sk-SK" sz="3600" b="1" i="1" dirty="0" smtClean="0">
                    <a:latin typeface="+mj-lt"/>
                  </a:rPr>
                  <a:t>x </a:t>
                </a:r>
                <a:r>
                  <a:rPr lang="sk-SK" sz="3600" dirty="0" smtClean="0">
                    <a:latin typeface="+mj-lt"/>
                  </a:rPr>
                  <a:t> je rovnaká – preto ho v rozhodovaní nemusíme uvažovať</a:t>
                </a: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68760"/>
                <a:ext cx="9144000" cy="5688632"/>
              </a:xfrm>
              <a:blipFill rotWithShape="0">
                <a:blip r:embed="rId2"/>
                <a:stretch>
                  <a:fillRect l="-2000" t="-1608" r="-300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653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88641"/>
            <a:ext cx="9144000" cy="792087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Bayesova formula II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976664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Keďže rozhodujeme na základe najväčšej aposteriórnej pravdepodobnosti, tak pravdepodobnosť chybnej klasifikácie je najmenšia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374" y="2976744"/>
            <a:ext cx="6728626" cy="326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433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88641"/>
            <a:ext cx="9144000" cy="792087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Bayesova formula III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49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91" y="4005064"/>
            <a:ext cx="4852198" cy="2351286"/>
          </a:xfr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578" y="1041807"/>
            <a:ext cx="4860032" cy="2355082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594" y="3457969"/>
            <a:ext cx="4781406" cy="2316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0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88641"/>
            <a:ext cx="9144000" cy="792087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Učenie </a:t>
            </a:r>
            <a:r>
              <a:rPr lang="sk-SK" sz="4800" dirty="0" err="1" smtClean="0"/>
              <a:t>bayesovského</a:t>
            </a:r>
            <a:r>
              <a:rPr lang="sk-SK" sz="4800" dirty="0" smtClean="0"/>
              <a:t> klasifikátora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8326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Pri učení zisťujeme z trénovacej množiny </a:t>
            </a:r>
            <a:r>
              <a:rPr lang="sk-SK" sz="3600" dirty="0" err="1" smtClean="0">
                <a:latin typeface="+mj-lt"/>
              </a:rPr>
              <a:t>výbe-rové</a:t>
            </a:r>
            <a:r>
              <a:rPr lang="sk-SK" sz="3600" dirty="0" smtClean="0">
                <a:latin typeface="+mj-lt"/>
              </a:rPr>
              <a:t> apriórne pravdepodobnosti pre objavenie sa triedy a aj parametre podmienenej pravde-podobnosti, za predpokladu, že poznáme jej typ (napr. že má normálne rozdelenie)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Ak nepoznáme jej typ, tak urobíme predpoklad o nezávislosti jednotlivých príznakov a vtedy ju určíme ako súčin výberových </a:t>
            </a:r>
            <a:r>
              <a:rPr lang="sk-SK" sz="3600" dirty="0" err="1" smtClean="0">
                <a:latin typeface="+mj-lt"/>
              </a:rPr>
              <a:t>pravdepodob-ností</a:t>
            </a:r>
            <a:r>
              <a:rPr lang="sk-SK" sz="3600" dirty="0" smtClean="0">
                <a:latin typeface="+mj-lt"/>
              </a:rPr>
              <a:t> jednotlivých príznakov (naivný </a:t>
            </a:r>
            <a:r>
              <a:rPr lang="sk-SK" sz="3600" dirty="0" err="1" smtClean="0">
                <a:latin typeface="+mj-lt"/>
              </a:rPr>
              <a:t>Bayes</a:t>
            </a:r>
            <a:r>
              <a:rPr lang="sk-SK" sz="3600" dirty="0" smtClean="0">
                <a:latin typeface="+mj-lt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28555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88641"/>
            <a:ext cx="9144000" cy="792087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Syntaktické rozpoznávanie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68863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Syntaktický popis používame vtedy, ak ide o popis časových priebehov, postupnosť segmentov hranice apod.</a:t>
            </a:r>
          </a:p>
          <a:p>
            <a:pPr>
              <a:spcBef>
                <a:spcPts val="1800"/>
              </a:spcBef>
            </a:pPr>
            <a:r>
              <a:rPr lang="sk-SK" sz="3600" dirty="0">
                <a:latin typeface="+mj-lt"/>
              </a:rPr>
              <a:t>V</a:t>
            </a:r>
            <a:r>
              <a:rPr lang="sk-SK" sz="3600" dirty="0" smtClean="0">
                <a:latin typeface="+mj-lt"/>
              </a:rPr>
              <a:t>tedy reláciou medzi </a:t>
            </a:r>
            <a:r>
              <a:rPr lang="sk-SK" sz="3600" dirty="0" err="1" smtClean="0">
                <a:latin typeface="+mj-lt"/>
              </a:rPr>
              <a:t>primitívami</a:t>
            </a:r>
            <a:r>
              <a:rPr lang="sk-SK" sz="3600" dirty="0" smtClean="0">
                <a:latin typeface="+mj-lt"/>
              </a:rPr>
              <a:t> je zreťazenie, čím sa vyjadrí štruktúra oblasti (objektu)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Množina všetkých primitív sa nazýva abeceda. Množina všetkých slov vytvorených z abecedy pre objekty z jednej triedy sa nazýva popisný jazyk</a:t>
            </a:r>
          </a:p>
        </p:txBody>
      </p:sp>
    </p:spTree>
    <p:extLst>
      <p:ext uri="{BB962C8B-B14F-4D97-AF65-F5344CB8AC3E}">
        <p14:creationId xmlns:p14="http://schemas.microsoft.com/office/powerpoint/2010/main" val="207318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88641"/>
            <a:ext cx="9144000" cy="792087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Syntaktické rozpoznávanie II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340768"/>
                <a:ext cx="9144000" cy="5616624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Gramatika predstavuje množinu pravidiel, podľa ktorých sa vytvárajú slová nejakého jazyka z prvkov abecedy, hovoríme že gramatika </a:t>
                </a:r>
                <a:r>
                  <a:rPr lang="sk-SK" sz="3600" i="1" dirty="0" smtClean="0">
                    <a:latin typeface="+mj-lt"/>
                  </a:rPr>
                  <a:t>G</a:t>
                </a:r>
                <a:r>
                  <a:rPr lang="sk-SK" sz="3600" dirty="0" smtClean="0">
                    <a:latin typeface="+mj-lt"/>
                  </a:rPr>
                  <a:t> generuje jazyk </a:t>
                </a:r>
                <a:r>
                  <a:rPr lang="sk-SK" sz="3600" i="1" dirty="0" smtClean="0">
                    <a:latin typeface="+mj-lt"/>
                  </a:rPr>
                  <a:t>L(G)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Gramatika je štvorica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, kde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je množina terminálnych symbolov,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je množina neterminálnych symbolov, </a:t>
                </a:r>
                <a:r>
                  <a:rPr lang="sk-SK" sz="3600" i="1" dirty="0" smtClean="0">
                    <a:latin typeface="+mj-lt"/>
                  </a:rPr>
                  <a:t>s</a:t>
                </a:r>
                <a:r>
                  <a:rPr lang="sk-SK" sz="3600" dirty="0" smtClean="0">
                    <a:latin typeface="+mj-lt"/>
                  </a:rPr>
                  <a:t> je počiatočný symbol z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a </a:t>
                </a:r>
                <a:r>
                  <a:rPr lang="sk-SK" sz="3600" i="1" dirty="0" smtClean="0">
                    <a:latin typeface="+mj-lt"/>
                  </a:rPr>
                  <a:t>P </a:t>
                </a:r>
                <a:r>
                  <a:rPr lang="sk-SK" sz="3600" dirty="0" smtClean="0">
                    <a:latin typeface="+mj-lt"/>
                  </a:rPr>
                  <a:t> je množina pravidiel tvaru </a:t>
                </a:r>
                <a14:m>
                  <m:oMath xmlns:m="http://schemas.openxmlformats.org/officeDocument/2006/math">
                    <m:r>
                      <a:rPr lang="sk-SK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sk-SK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sk-SK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endParaRPr lang="sk-SK" sz="36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40768"/>
                <a:ext cx="9144000" cy="5616624"/>
              </a:xfrm>
              <a:blipFill rotWithShape="0">
                <a:blip r:embed="rId2"/>
                <a:stretch>
                  <a:fillRect l="-1533" t="-173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978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0"/>
            <a:ext cx="9144000" cy="836711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Syntaktické rozpoznávanie III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24744"/>
                <a:ext cx="9144000" cy="5832648"/>
              </a:xfrm>
            </p:spPr>
            <p:txBody>
              <a:bodyPr>
                <a:normAutofit/>
              </a:bodyPr>
              <a:lstStyle/>
              <a:p>
                <a:r>
                  <a:rPr lang="sk-SK" sz="3600" dirty="0" smtClean="0">
                    <a:latin typeface="+mj-lt"/>
                  </a:rPr>
                  <a:t>Pozostáva z nasledujúcich krokov:</a:t>
                </a:r>
              </a:p>
              <a:p>
                <a:pPr lvl="1">
                  <a:spcBef>
                    <a:spcPts val="1200"/>
                  </a:spcBef>
                </a:pPr>
                <a:r>
                  <a:rPr lang="sk-SK" sz="3200" dirty="0" smtClean="0">
                    <a:latin typeface="+mj-lt"/>
                  </a:rPr>
                  <a:t>1. Definuj primitíva a vzťahy medzi nimi.</a:t>
                </a:r>
              </a:p>
              <a:p>
                <a:pPr lvl="1">
                  <a:spcBef>
                    <a:spcPts val="1200"/>
                  </a:spcBef>
                </a:pPr>
                <a:r>
                  <a:rPr lang="sk-SK" sz="3200" dirty="0" smtClean="0">
                    <a:latin typeface="+mj-lt"/>
                  </a:rPr>
                  <a:t>2. Zostroj gramatiku pre každú triedu objektov, čiže zostroj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sk-SK" sz="32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sk-SK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3200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sk-SK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endParaRPr lang="sk-SK" sz="3200" dirty="0" smtClean="0">
                  <a:latin typeface="+mj-lt"/>
                </a:endParaRPr>
              </a:p>
              <a:p>
                <a:pPr lvl="1">
                  <a:spcBef>
                    <a:spcPts val="1200"/>
                  </a:spcBef>
                </a:pPr>
                <a:r>
                  <a:rPr lang="sk-SK" sz="3200" dirty="0" smtClean="0">
                    <a:latin typeface="+mj-lt"/>
                  </a:rPr>
                  <a:t>3. Pre každý neznámy objekt urči jeho primitíva a vzťahy medzi nimi a zostroj slovo </a:t>
                </a:r>
                <a:r>
                  <a:rPr lang="sk-SK" sz="3200" b="1" i="1" dirty="0" smtClean="0">
                    <a:latin typeface="+mj-lt"/>
                  </a:rPr>
                  <a:t>x</a:t>
                </a:r>
                <a:r>
                  <a:rPr lang="sk-SK" sz="3200" dirty="0" smtClean="0">
                    <a:latin typeface="+mj-lt"/>
                  </a:rPr>
                  <a:t> reprezentujúce objekt</a:t>
                </a:r>
              </a:p>
              <a:p>
                <a:pPr lvl="1">
                  <a:spcBef>
                    <a:spcPts val="1200"/>
                  </a:spcBef>
                </a:pPr>
                <a:r>
                  <a:rPr lang="sk-SK" sz="3200" dirty="0" smtClean="0">
                    <a:latin typeface="+mj-lt"/>
                  </a:rPr>
                  <a:t>4. Urči pre ktorú gramatiku </a:t>
                </a:r>
                <a14:m>
                  <m:oMath xmlns:m="http://schemas.openxmlformats.org/officeDocument/2006/math">
                    <m:r>
                      <a:rPr lang="sk-SK" sz="32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sk-SK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sk-SK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sk-SK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k-SK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sk-SK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e>
                    </m:d>
                  </m:oMath>
                </a14:m>
                <a:r>
                  <a:rPr lang="sk-SK" sz="3200" dirty="0" smtClean="0">
                    <a:latin typeface="+mj-lt"/>
                  </a:rPr>
                  <a:t> a </a:t>
                </a:r>
                <a:r>
                  <a:rPr lang="sk-SK" sz="3200" dirty="0">
                    <a:latin typeface="+mj-lt"/>
                  </a:rPr>
                  <a:t>zaraď slovo </a:t>
                </a:r>
                <a:r>
                  <a:rPr lang="sk-SK" sz="3200" b="1" i="1" dirty="0" smtClean="0"/>
                  <a:t>x</a:t>
                </a:r>
                <a:r>
                  <a:rPr lang="sk-SK" sz="3200" dirty="0"/>
                  <a:t> </a:t>
                </a:r>
                <a:r>
                  <a:rPr lang="sk-SK" sz="3200" dirty="0" smtClean="0">
                    <a:latin typeface="+mj-lt"/>
                  </a:rPr>
                  <a:t>do triedy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endParaRPr lang="sk-SK" sz="32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24744"/>
                <a:ext cx="9144000" cy="5832648"/>
              </a:xfrm>
              <a:blipFill rotWithShape="0">
                <a:blip r:embed="rId2"/>
                <a:stretch>
                  <a:fillRect l="-1533" t="-1674" r="-200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217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88641"/>
            <a:ext cx="9144000" cy="792087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Syntaktické rozpoznávanie IV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54461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Vytvorenie gramatiky v kroku 2 vyžaduje silnú ľudskú interakciu, to je fáza učenia v syntaktickom rozpoznávaní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Predkladáme pozitívne aj negatívne príklady slov a snažíme sa obmedziť generatívnu silu gramatiky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V kroku 4 používame syntaktickú analýzu známu z informatiky</a:t>
            </a:r>
          </a:p>
        </p:txBody>
      </p:sp>
    </p:spTree>
    <p:extLst>
      <p:ext uri="{BB962C8B-B14F-4D97-AF65-F5344CB8AC3E}">
        <p14:creationId xmlns:p14="http://schemas.microsoft.com/office/powerpoint/2010/main" val="204238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Neurónové siete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3769" y="1196752"/>
                <a:ext cx="9144000" cy="566124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Majú vstupnú a výstupnú vrstvu a skryté </a:t>
                </a:r>
                <a:r>
                  <a:rPr lang="sk-SK" sz="3600" dirty="0" err="1" smtClean="0">
                    <a:latin typeface="+mj-lt"/>
                  </a:rPr>
                  <a:t>vrst</a:t>
                </a:r>
                <a:r>
                  <a:rPr lang="sk-SK" sz="3600" dirty="0" smtClean="0">
                    <a:latin typeface="+mj-lt"/>
                  </a:rPr>
                  <a:t>-vy, vstupom je obraz a výstupom trieda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Model jednoduchého neurónu, kde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sú vstupy,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sú váhy,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je prahový člen,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je aktivačná funkcia a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je výstup neurónu</a:t>
                </a:r>
              </a:p>
              <a:p>
                <a:pPr>
                  <a:spcBef>
                    <a:spcPts val="1800"/>
                  </a:spcBef>
                </a:pPr>
                <a:endParaRPr lang="sk-SK" sz="36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69" y="1196752"/>
                <a:ext cx="9144000" cy="5661248"/>
              </a:xfrm>
              <a:blipFill rotWithShape="0">
                <a:blip r:embed="rId2"/>
                <a:stretch>
                  <a:fillRect l="-1533" t="-1615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441987"/>
            <a:ext cx="3976887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71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Neurónové siete II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769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Neuróny sa ukladajú do vrstiev, aby výpočet bol zrozumiteľný – v plne prepojených sieťach je každý neurón 				       prepojený s </a:t>
            </a:r>
            <a:r>
              <a:rPr lang="sk-SK" sz="3600" dirty="0" err="1" smtClean="0">
                <a:latin typeface="+mj-lt"/>
              </a:rPr>
              <a:t>kaž</a:t>
            </a:r>
            <a:r>
              <a:rPr lang="sk-SK" sz="3600" dirty="0" smtClean="0">
                <a:latin typeface="+mj-lt"/>
              </a:rPr>
              <a:t>-					          </a:t>
            </a:r>
            <a:r>
              <a:rPr lang="sk-SK" sz="3600" dirty="0" err="1" smtClean="0">
                <a:latin typeface="+mj-lt"/>
              </a:rPr>
              <a:t>dým</a:t>
            </a:r>
            <a:r>
              <a:rPr lang="sk-SK" sz="3600" dirty="0" smtClean="0">
                <a:latin typeface="+mj-lt"/>
              </a:rPr>
              <a:t> neurónom 				         predošlej vrstvy</a:t>
            </a:r>
          </a:p>
          <a:p>
            <a:pPr>
              <a:spcBef>
                <a:spcPts val="1800"/>
              </a:spcBef>
            </a:pPr>
            <a:endParaRPr lang="sk-SK" sz="3600" dirty="0" smtClean="0">
              <a:latin typeface="+mj-lt"/>
            </a:endParaRPr>
          </a:p>
        </p:txBody>
      </p:sp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392" y="2361639"/>
            <a:ext cx="5472608" cy="399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88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Porovnávanie so vzorom (matching)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769" y="1412776"/>
            <a:ext cx="9144000" cy="544522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Uviedli sme ho ako </a:t>
            </a:r>
            <a:r>
              <a:rPr lang="sk-SK" sz="3600" dirty="0" err="1" smtClean="0">
                <a:latin typeface="+mj-lt"/>
              </a:rPr>
              <a:t>segmentačnú</a:t>
            </a:r>
            <a:r>
              <a:rPr lang="sk-SK" sz="3600" dirty="0" smtClean="0">
                <a:latin typeface="+mj-lt"/>
              </a:rPr>
              <a:t> techniku ale dá sa použiť aj na rozpoznávanie (napr. písmen, číslic, známych vzorov)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Používa sa buď korelácia – v zmysle ako pri segmentácii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Alebo sa použije metóda minimálnej vzdialenosti, kde známe vzory považujeme za </a:t>
            </a:r>
            <a:r>
              <a:rPr lang="sk-SK" sz="3600" dirty="0" err="1" smtClean="0">
                <a:latin typeface="+mj-lt"/>
              </a:rPr>
              <a:t>etalóny</a:t>
            </a:r>
            <a:endParaRPr lang="sk-SK" sz="3600" dirty="0" smtClean="0">
              <a:latin typeface="+mj-lt"/>
            </a:endParaRPr>
          </a:p>
        </p:txBody>
      </p:sp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6937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4818</TotalTime>
  <Words>2007</Words>
  <Application>Microsoft Office PowerPoint</Application>
  <PresentationFormat>Prezentácia na obrazovke (4:3)</PresentationFormat>
  <Paragraphs>319</Paragraphs>
  <Slides>57</Slides>
  <Notes>9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57</vt:i4>
      </vt:variant>
    </vt:vector>
  </HeadingPairs>
  <TitlesOfParts>
    <vt:vector size="62" baseType="lpstr">
      <vt:lpstr>Calibri</vt:lpstr>
      <vt:lpstr>Cambria Math</vt:lpstr>
      <vt:lpstr>Constantia</vt:lpstr>
      <vt:lpstr>Wingdings 2</vt:lpstr>
      <vt:lpstr>Flow</vt:lpstr>
      <vt:lpstr>Základy počítačovej grafiky  a spracovania obrazu</vt:lpstr>
      <vt:lpstr>Motivácia</vt:lpstr>
      <vt:lpstr>Popis obrazu</vt:lpstr>
      <vt:lpstr>Popis obrazu II</vt:lpstr>
      <vt:lpstr>Delenie metód popisu tvaru</vt:lpstr>
      <vt:lpstr>Štatistický vs. syntaktický popis</vt:lpstr>
      <vt:lpstr>Závislosť tvaru od rozlíšenia</vt:lpstr>
      <vt:lpstr>Spôsoby reprezentácie tvaru</vt:lpstr>
      <vt:lpstr>Reťazcové kódy</vt:lpstr>
      <vt:lpstr>Polygonálne aproximácie</vt:lpstr>
      <vt:lpstr>Polygonálne aproximácie II</vt:lpstr>
      <vt:lpstr> Signatúra</vt:lpstr>
      <vt:lpstr>Segmenty hranice</vt:lpstr>
      <vt:lpstr>Kostra oblasti</vt:lpstr>
      <vt:lpstr>Kostra oblasti získaná stenčovaním</vt:lpstr>
      <vt:lpstr>Popisy hranice</vt:lpstr>
      <vt:lpstr>Štrukturálny popis hranice</vt:lpstr>
      <vt:lpstr>Popisy oblasti</vt:lpstr>
      <vt:lpstr>Popisy oblasti II</vt:lpstr>
      <vt:lpstr>Príznakový popis</vt:lpstr>
      <vt:lpstr>Rozpoznávanie obrazcov</vt:lpstr>
      <vt:lpstr>Rozpoznávanie obrazcov II</vt:lpstr>
      <vt:lpstr>Rozpoznávanie obrazcov III</vt:lpstr>
      <vt:lpstr>Rozpoznávanie obrazcov IV</vt:lpstr>
      <vt:lpstr>Štatistické rozpoznávanie obrazcov</vt:lpstr>
      <vt:lpstr>Štatistické rozpoznávanie obrazcov</vt:lpstr>
      <vt:lpstr>Rozpoznávanie s učiteľom a bez</vt:lpstr>
      <vt:lpstr>Štatistické rozpoznávanie obrazcov II</vt:lpstr>
      <vt:lpstr>Štatistické rozpoznávanie obrazcov III</vt:lpstr>
      <vt:lpstr>Štatistické rozpoznávanie obrazcov IV</vt:lpstr>
      <vt:lpstr>Diskriminačné funkcie </vt:lpstr>
      <vt:lpstr>Diskriminačné funkcie II </vt:lpstr>
      <vt:lpstr>Lineárne diskriminačné funkcie</vt:lpstr>
      <vt:lpstr>Učenie lineárneho klasifikátora</vt:lpstr>
      <vt:lpstr>Učenie lineárneho klasifikátora II</vt:lpstr>
      <vt:lpstr>Výsledná nadrovina pre 2 triedy</vt:lpstr>
      <vt:lpstr>Nejednoznačnosť nadroviny</vt:lpstr>
      <vt:lpstr>Riešenie nejednoznačnosti - SVM</vt:lpstr>
      <vt:lpstr>Pravidlo minimálnej vzdialenosti</vt:lpstr>
      <vt:lpstr>Pravidlo minimálnej vzdialenosti II</vt:lpstr>
      <vt:lpstr>Nelineárny separovateľný prípad</vt:lpstr>
      <vt:lpstr>Nelineárny separovateľný prípad</vt:lpstr>
      <vt:lpstr>Neseparovateľný prípad</vt:lpstr>
      <vt:lpstr>Neseparovateľný prípad II</vt:lpstr>
      <vt:lpstr>Neseparovateľný prípad III</vt:lpstr>
      <vt:lpstr>Neseparovateľný prípad IV</vt:lpstr>
      <vt:lpstr>Bayesova formula</vt:lpstr>
      <vt:lpstr>Bayesova formula II</vt:lpstr>
      <vt:lpstr>Bayesova formula III</vt:lpstr>
      <vt:lpstr>Učenie bayesovského klasifikátora</vt:lpstr>
      <vt:lpstr>Syntaktické rozpoznávanie</vt:lpstr>
      <vt:lpstr>Syntaktické rozpoznávanie II</vt:lpstr>
      <vt:lpstr>Syntaktické rozpoznávanie III</vt:lpstr>
      <vt:lpstr>Syntaktické rozpoznávanie IV</vt:lpstr>
      <vt:lpstr>Neurónové siete</vt:lpstr>
      <vt:lpstr>Neurónové siete II</vt:lpstr>
      <vt:lpstr>Porovnávanie so vzorom (matching)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365</cp:revision>
  <dcterms:created xsi:type="dcterms:W3CDTF">2015-07-27T05:27:08Z</dcterms:created>
  <dcterms:modified xsi:type="dcterms:W3CDTF">2020-11-02T11:16:23Z</dcterms:modified>
</cp:coreProperties>
</file>